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.jpe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2.jpe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Hey devs! I’m Archit — I break things so you don’t have to 😅</a:t>
            </a:r>
          </a:p>
          <a:p>
            <a:pPr/>
          </a:p>
          <a:p>
            <a:pPr/>
            <a:r>
              <a:t>This is our very first live session, and I’m excited to kick off this journey where we:</a:t>
            </a:r>
          </a:p>
          <a:p>
            <a:pPr/>
            <a:r>
              <a:t>✅ Read one backend-focused book together  </a:t>
            </a:r>
          </a:p>
          <a:p>
            <a:pPr/>
            <a:r>
              <a:t>✅ Discuss it live, every Sunday  </a:t>
            </a:r>
          </a:p>
          <a:p>
            <a:pPr/>
            <a:r>
              <a:t>✅ Learn from real-world examples, mistakes &amp; memes  </a:t>
            </a:r>
          </a:p>
          <a:p>
            <a:pPr/>
          </a:p>
          <a:p>
            <a:pPr/>
            <a:r>
              <a:t>📖 Book: *Microservices with Go*  </a:t>
            </a:r>
          </a:p>
          <a:p>
            <a:pPr/>
            <a:r>
              <a:t>🎥 Format: Weekly YouTube Live — Sundays @ 12PM IST  </a:t>
            </a:r>
          </a:p>
          <a:p>
            <a:pPr/>
            <a:r>
              <a:t>👨‍💻 Language is Go, but ideas apply to every backend stack!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3" name="Shape 2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 Tip: Use the same layout for every service → Cognitive savings!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9" name="Shape 26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📌 Homework: Think about your last project — if you *had* to split it, where would you start?</a:t>
            </a:r>
          </a:p>
          <a:p>
            <a:pPr/>
          </a:p>
          <a:p>
            <a:pPr/>
            <a:r>
              <a:t>Tag me on X/LinkedIn with your thoughts! #BackendBookClub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5" name="Shape 2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Until next week — *Keep scaling responsibly!*</a:t>
            </a:r>
          </a:p>
          <a:p>
            <a:pPr/>
            <a:r>
              <a:t>And also do not forget to fork the repo and complete the application in your way.</a:t>
            </a:r>
            <a:br/>
            <a:r>
              <a:t>I will try to review all and review the code, also I will merge the one that is good.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make this **interactive**. Throw questions in chat! 💬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💬 If your team is 3 people and you’re debating service discovery, take a deep breath 😅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⚠️ Remember: You’re not Netflix. Yet. So choose carefully 😎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💡 Engineering is trade-offs, not templates.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👉 Let’s analyze it like real architects.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8" name="Shape 2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Verdict: *Split where it makes sense*, not just where it sounds cool 💡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💬 Language is syntax. Quality is a mindset.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💬 Language is syntax. Quality is a mindset.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-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a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e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e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rchit Agarwa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Archit Agarwal</a:t>
            </a:r>
          </a:p>
        </p:txBody>
      </p:sp>
      <p:sp>
        <p:nvSpPr>
          <p:cNvPr id="172" name="Microservices with Go by Alexander Shuiskov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 with Go by Alexander Shuiskov</a:t>
            </a:r>
          </a:p>
        </p:txBody>
      </p:sp>
      <p:sp>
        <p:nvSpPr>
          <p:cNvPr id="173" name="Welcome to Backend Book Clu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 to Backend Book Club</a:t>
            </a:r>
          </a:p>
        </p:txBody>
      </p:sp>
      <p:sp>
        <p:nvSpPr>
          <p:cNvPr id="174" name="Line"/>
          <p:cNvSpPr/>
          <p:nvPr/>
        </p:nvSpPr>
        <p:spPr>
          <a:xfrm>
            <a:off x="1169191" y="7313879"/>
            <a:ext cx="22045618" cy="1"/>
          </a:xfrm>
          <a:prstGeom prst="line">
            <a:avLst/>
          </a:prstGeom>
          <a:ln w="254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hat makes sense 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784225">
              <a:defRPr sz="5225">
                <a:solidFill>
                  <a:srgbClr val="202729"/>
                </a:solidFill>
              </a:defRPr>
            </a:lvl1pPr>
          </a:lstStyle>
          <a:p>
            <a:pPr/>
            <a:r>
              <a:t>That makes sense 📦</a:t>
            </a:r>
          </a:p>
        </p:txBody>
      </p:sp>
      <p:pic>
        <p:nvPicPr>
          <p:cNvPr id="259" name="dir structure.jpg" descr="dir structure.jp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5879" t="0" r="5879" b="0"/>
          <a:stretch>
            <a:fillRect/>
          </a:stretch>
        </p:blipFill>
        <p:spPr>
          <a:xfrm>
            <a:off x="12382499" y="0"/>
            <a:ext cx="12001381" cy="13716001"/>
          </a:xfrm>
          <a:prstGeom prst="rect">
            <a:avLst/>
          </a:prstGeom>
        </p:spPr>
      </p:pic>
      <p:sp>
        <p:nvSpPr>
          <p:cNvPr id="260" name="Backend Folder Struc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536153">
              <a:defRPr spc="-63" sz="6300">
                <a:solidFill>
                  <a:srgbClr val="EB6B6B"/>
                </a:solidFill>
              </a:defRPr>
            </a:lvl1pPr>
          </a:lstStyle>
          <a:p>
            <a:pPr/>
            <a:r>
              <a:t>Backend Folder Structures</a:t>
            </a:r>
          </a:p>
        </p:txBody>
      </p:sp>
      <p:sp>
        <p:nvSpPr>
          <p:cNvPr id="261" name="🏗️ Basic layout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072588">
              <a:spcBef>
                <a:spcPts val="3900"/>
              </a:spcBef>
              <a:buSzTx/>
              <a:buNone/>
              <a:defRPr sz="3400">
                <a:solidFill>
                  <a:srgbClr val="202729"/>
                </a:solidFill>
              </a:defRPr>
            </a:pPr>
            <a:r>
              <a:t>🏗️ Basic layout: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`cmd/` — app entry points  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`internal/` — private app logic  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`pkg/` — reusable stuff  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`api/` — OpenAPI or gRPC specs  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`testdata/` — testing data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`web/` — web application assets</a:t>
            </a:r>
          </a:p>
          <a:p>
            <a:pPr marL="388620" indent="-388620" defTabSz="2072588">
              <a:spcBef>
                <a:spcPts val="3900"/>
              </a:spcBef>
              <a:defRPr sz="3400">
                <a:solidFill>
                  <a:srgbClr val="202729"/>
                </a:solidFill>
              </a:defRPr>
            </a:pPr>
            <a:r>
              <a:t>`scripts/`, `configs/`, `deploy/`,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Let’s Wrap It Up 🎉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91" sz="9100"/>
            </a:lvl1pPr>
          </a:lstStyle>
          <a:p>
            <a:pPr/>
            <a:r>
              <a:t>Let’s Wrap It Up 🎉</a:t>
            </a:r>
          </a:p>
        </p:txBody>
      </p:sp>
      <p:sp>
        <p:nvSpPr>
          <p:cNvPr id="266" name="Microservices ≠ default choice — make the call deliberatel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Microservices ≠ default choice — make the call deliberately  </a:t>
            </a:r>
          </a:p>
          <a:p>
            <a:pPr/>
            <a:r>
              <a:t>Monoliths are great for speed &amp; iteration  </a:t>
            </a:r>
          </a:p>
          <a:p>
            <a:pPr/>
            <a:r>
              <a:t>Structure your backend for readability, not just elegance  </a:t>
            </a:r>
          </a:p>
          <a:p>
            <a:pPr/>
            <a:r>
              <a:t>Idiomatic = Less WTFs per minute</a:t>
            </a:r>
          </a:p>
        </p:txBody>
      </p:sp>
      <p:sp>
        <p:nvSpPr>
          <p:cNvPr id="267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AMA + Coming Up Next 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91" sz="9100"/>
            </a:lvl1pPr>
          </a:lstStyle>
          <a:p>
            <a:pPr/>
            <a:r>
              <a:t>AMA + Coming Up Next 🚀</a:t>
            </a:r>
          </a:p>
        </p:txBody>
      </p:sp>
      <p:sp>
        <p:nvSpPr>
          <p:cNvPr id="272" name="Next Sunday @ 12PM IST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Next Sunday @ 12PM IST:</a:t>
            </a:r>
          </a:p>
          <a:p>
            <a:pPr marL="0" indent="0">
              <a:buSzTx/>
              <a:buNone/>
            </a:pPr>
            <a:r>
              <a:t>📘 Chapter 3: Service Discovery  </a:t>
            </a:r>
          </a:p>
          <a:p>
            <a:pPr marL="0" indent="0">
              <a:buSzTx/>
              <a:buNone/>
            </a:pPr>
            <a:r>
              <a:t>🛠️ Chapter 4: Serialisation  </a:t>
            </a:r>
          </a:p>
          <a:p>
            <a:pPr/>
          </a:p>
          <a:p>
            <a:pPr marL="0" indent="0">
              <a:buSzTx/>
              <a:buNone/>
            </a:pPr>
            <a:r>
              <a:t>❓ Ask Me Anything — drop it in chat!  </a:t>
            </a:r>
          </a:p>
          <a:p>
            <a:pPr marL="0" indent="0">
              <a:buSzTx/>
              <a:buNone/>
            </a:pPr>
            <a:r>
              <a:t>🎯 Don’t forget to subscribe &amp; share with your team ❤️</a:t>
            </a:r>
          </a:p>
        </p:txBody>
      </p:sp>
      <p:sp>
        <p:nvSpPr>
          <p:cNvPr id="273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2nd edi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2nd edition</a:t>
            </a:r>
          </a:p>
        </p:txBody>
      </p:sp>
      <p:pic>
        <p:nvPicPr>
          <p:cNvPr id="179" name="IMG_4847.HEIC" descr="IMG_4847.HEIC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17187" t="0" r="17187" b="0"/>
          <a:stretch>
            <a:fillRect/>
          </a:stretch>
        </p:blipFill>
        <p:spPr>
          <a:xfrm>
            <a:off x="12382500" y="0"/>
            <a:ext cx="12001380" cy="13716001"/>
          </a:xfrm>
          <a:prstGeom prst="rect">
            <a:avLst/>
          </a:prstGeom>
        </p:spPr>
      </p:pic>
      <p:sp>
        <p:nvSpPr>
          <p:cNvPr id="180" name="Microservices with G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75" sz="7500"/>
            </a:lvl1pPr>
          </a:lstStyle>
          <a:p>
            <a:pPr/>
            <a:r>
              <a:t>Microservices with Go</a:t>
            </a:r>
          </a:p>
        </p:txBody>
      </p:sp>
      <p:sp>
        <p:nvSpPr>
          <p:cNvPr id="181" name="🧱 Chapter 1: Monolith vs Microservice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🧱 Chapter 1: Monolith vs Microservices  </a:t>
            </a:r>
          </a:p>
          <a:p>
            <a:pPr/>
            <a:r>
              <a:t>🛠️ Chapter 2: How to structure a backend project  </a:t>
            </a:r>
          </a:p>
          <a:p>
            <a:pPr/>
            <a:r>
              <a:t>📦 Use Case: Inventory App  </a:t>
            </a:r>
          </a:p>
          <a:p>
            <a:pPr/>
            <a:r>
              <a:t>🔍 Real-world trade-offs  </a:t>
            </a:r>
          </a:p>
          <a:p>
            <a:pPr/>
            <a:r>
              <a:t>❓ AMA + What’s next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Monolith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>
                <a:solidFill>
                  <a:srgbClr val="202729"/>
                </a:solidFill>
              </a:defRPr>
            </a:lvl1pPr>
          </a:lstStyle>
          <a:p>
            <a:pPr/>
            <a:r>
              <a:t>Monoliths</a:t>
            </a:r>
          </a:p>
        </p:txBody>
      </p:sp>
      <p:sp>
        <p:nvSpPr>
          <p:cNvPr id="186" name="Not Evil, Just Underappreciated 🧱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267936">
              <a:lnSpc>
                <a:spcPct val="90000"/>
              </a:lnSpc>
              <a:defRPr spc="-52" sz="5200">
                <a:solidFill>
                  <a:srgbClr val="EB6B6B"/>
                </a:solidFill>
              </a:defRPr>
            </a:lvl1pPr>
          </a:lstStyle>
          <a:p>
            <a:pPr/>
            <a:r>
              <a:t>Not Evil, Just Underappreciated 🧱</a:t>
            </a:r>
          </a:p>
        </p:txBody>
      </p:sp>
      <p:sp>
        <p:nvSpPr>
          <p:cNvPr id="187" name="Business logic isn’t defined y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02729"/>
                </a:solidFill>
              </a:defRPr>
            </a:pPr>
            <a:r>
              <a:t>Business logic isn’t defined yet 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Small team or MVP stage 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Need ultra-low latency 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Fewer moving parts → Easier to debug</a:t>
            </a:r>
          </a:p>
        </p:txBody>
      </p:sp>
      <p:sp>
        <p:nvSpPr>
          <p:cNvPr id="188" name="Line"/>
          <p:cNvSpPr/>
          <p:nvPr/>
        </p:nvSpPr>
        <p:spPr>
          <a:xfrm flipV="1">
            <a:off x="11557000" y="6223000"/>
            <a:ext cx="1270000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89" name="Line"/>
          <p:cNvSpPr/>
          <p:nvPr/>
        </p:nvSpPr>
        <p:spPr>
          <a:xfrm>
            <a:off x="0" y="13538795"/>
            <a:ext cx="24384000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0723" y="10357529"/>
            <a:ext cx="3784601" cy="290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en Microservices Make Sen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316421">
              <a:defRPr spc="-95" sz="9500">
                <a:solidFill>
                  <a:srgbClr val="202729"/>
                </a:solidFill>
              </a:defRPr>
            </a:pPr>
            <a:r>
              <a:rPr>
                <a:solidFill>
                  <a:srgbClr val="EB6B6B"/>
                </a:solidFill>
              </a:rPr>
              <a:t>When</a:t>
            </a:r>
            <a:r>
              <a:t> Microservices Make Sense</a:t>
            </a:r>
          </a:p>
        </p:txBody>
      </p:sp>
      <p:sp>
        <p:nvSpPr>
          <p:cNvPr id="195" name="🚀 Need faster deployments…"/>
          <p:cNvSpPr txBox="1"/>
          <p:nvPr>
            <p:ph type="body" idx="1"/>
          </p:nvPr>
        </p:nvSpPr>
        <p:spPr>
          <a:xfrm>
            <a:off x="1206499" y="3042773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🚀 Need faster deployments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🧪 Different parts need different test rigor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💥 Want fault isolation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🧰 Teams work on different components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🔐 Security/compliance vary per feature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⚙️ Infra/tech stack flexibility</a:t>
            </a:r>
          </a:p>
        </p:txBody>
      </p:sp>
      <p:sp>
        <p:nvSpPr>
          <p:cNvPr id="196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197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0723" y="10357529"/>
            <a:ext cx="3784601" cy="290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Micro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>
                <a:solidFill>
                  <a:srgbClr val="202729"/>
                </a:solidFill>
              </a:defRPr>
            </a:lvl1pPr>
          </a:lstStyle>
          <a:p>
            <a:pPr/>
            <a:r>
              <a:t>Microservices</a:t>
            </a:r>
          </a:p>
        </p:txBody>
      </p:sp>
      <p:sp>
        <p:nvSpPr>
          <p:cNvPr id="203" name="Beautiful Mess or Scalable Bliss? ⚖️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267936">
              <a:lnSpc>
                <a:spcPct val="90000"/>
              </a:lnSpc>
              <a:defRPr spc="-52" sz="5200">
                <a:solidFill>
                  <a:srgbClr val="EB6B6B"/>
                </a:solidFill>
              </a:defRPr>
            </a:lvl1pPr>
          </a:lstStyle>
          <a:p>
            <a:pPr/>
            <a:r>
              <a:t>Beautiful Mess or Scalable Bliss? ⚖️</a:t>
            </a:r>
          </a:p>
        </p:txBody>
      </p:sp>
      <p:sp>
        <p:nvSpPr>
          <p:cNvPr id="204" name="✅ Pros:…"/>
          <p:cNvSpPr txBox="1"/>
          <p:nvPr>
            <p:ph type="body" sz="half" idx="1"/>
          </p:nvPr>
        </p:nvSpPr>
        <p:spPr>
          <a:xfrm>
            <a:off x="1206500" y="4260642"/>
            <a:ext cx="9570667" cy="8256012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✅ Pros: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Faster builds, isolated testing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Tech stack freedom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Scalability per component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Fault isolation = Less firefighting</a:t>
            </a:r>
          </a:p>
        </p:txBody>
      </p:sp>
      <p:sp>
        <p:nvSpPr>
          <p:cNvPr id="205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06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0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0723" y="10357529"/>
            <a:ext cx="3784601" cy="2908301"/>
          </a:xfrm>
          <a:prstGeom prst="rect">
            <a:avLst/>
          </a:prstGeom>
          <a:ln w="12700">
            <a:miter lim="400000"/>
          </a:ln>
        </p:spPr>
      </p:pic>
      <p:sp>
        <p:nvSpPr>
          <p:cNvPr id="208" name="⚠️ Cons:…"/>
          <p:cNvSpPr txBox="1"/>
          <p:nvPr/>
        </p:nvSpPr>
        <p:spPr>
          <a:xfrm>
            <a:off x="13606832" y="4260642"/>
            <a:ext cx="9570668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>
              <a:defRPr>
                <a:solidFill>
                  <a:srgbClr val="202729"/>
                </a:solidFill>
              </a:defRPr>
            </a:pPr>
            <a:r>
              <a:t>⚠️ Cons:</a:t>
            </a:r>
          </a:p>
          <a:p>
            <a:pPr marL="457200" indent="-457200">
              <a:buSzPct val="100000"/>
              <a:buChar char="•"/>
              <a:defRPr>
                <a:solidFill>
                  <a:srgbClr val="202729"/>
                </a:solidFill>
              </a:defRPr>
            </a:pPr>
            <a:r>
              <a:t>Network overhead</a:t>
            </a:r>
          </a:p>
          <a:p>
            <a:pPr marL="457200" indent="-457200">
              <a:buSzPct val="100000"/>
              <a:buChar char="•"/>
              <a:defRPr>
                <a:solidFill>
                  <a:srgbClr val="202729"/>
                </a:solidFill>
              </a:defRPr>
            </a:pPr>
            <a:r>
              <a:t>Debugging pain 🔥</a:t>
            </a:r>
          </a:p>
          <a:p>
            <a:pPr marL="457200" indent="-457200">
              <a:buSzPct val="100000"/>
              <a:buChar char="•"/>
              <a:defRPr>
                <a:solidFill>
                  <a:srgbClr val="202729"/>
                </a:solidFill>
              </a:defRPr>
            </a:pPr>
            <a:r>
              <a:t>Complex CI/CD</a:t>
            </a:r>
          </a:p>
          <a:p>
            <a:pPr marL="457200" indent="-457200">
              <a:buSzPct val="100000"/>
              <a:buChar char="•"/>
              <a:defRPr>
                <a:solidFill>
                  <a:srgbClr val="202729"/>
                </a:solidFill>
              </a:defRPr>
            </a:pPr>
            <a:r>
              <a:t>Distributed transactions... ouch</a:t>
            </a:r>
          </a:p>
        </p:txBody>
      </p:sp>
      <p:sp>
        <p:nvSpPr>
          <p:cNvPr id="209" name="Line"/>
          <p:cNvSpPr/>
          <p:nvPr/>
        </p:nvSpPr>
        <p:spPr>
          <a:xfrm flipV="1">
            <a:off x="1242270" y="5403877"/>
            <a:ext cx="1016001" cy="1"/>
          </a:xfrm>
          <a:prstGeom prst="line">
            <a:avLst/>
          </a:prstGeom>
          <a:ln w="254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0" name="Line"/>
          <p:cNvSpPr/>
          <p:nvPr/>
        </p:nvSpPr>
        <p:spPr>
          <a:xfrm flipV="1">
            <a:off x="13667751" y="5403877"/>
            <a:ext cx="1016001" cy="1"/>
          </a:xfrm>
          <a:prstGeom prst="line">
            <a:avLst/>
          </a:prstGeom>
          <a:ln w="254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Let’s Desig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>
                <a:solidFill>
                  <a:srgbClr val="202729"/>
                </a:solidFill>
              </a:defRPr>
            </a:lvl1pPr>
          </a:lstStyle>
          <a:p>
            <a:pPr/>
            <a:r>
              <a:t>Let’s Design</a:t>
            </a:r>
          </a:p>
        </p:txBody>
      </p:sp>
      <p:sp>
        <p:nvSpPr>
          <p:cNvPr id="215" name="Inventory Backend 🛒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267936">
              <a:lnSpc>
                <a:spcPct val="90000"/>
              </a:lnSpc>
              <a:defRPr spc="-52" sz="5200">
                <a:solidFill>
                  <a:srgbClr val="EB6B6B"/>
                </a:solidFill>
              </a:defRPr>
            </a:lvl1pPr>
          </a:lstStyle>
          <a:p>
            <a:pPr/>
            <a:r>
              <a:t>Inventory Backend 🛒</a:t>
            </a:r>
          </a:p>
        </p:txBody>
      </p:sp>
      <p:sp>
        <p:nvSpPr>
          <p:cNvPr id="216" name="📦 Products with details…"/>
          <p:cNvSpPr txBox="1"/>
          <p:nvPr>
            <p:ph type="body" sz="quarter" idx="1"/>
          </p:nvPr>
        </p:nvSpPr>
        <p:spPr>
          <a:xfrm>
            <a:off x="1186534" y="5070352"/>
            <a:ext cx="6707943" cy="3575296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📦 Products with details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🧾 Orders for buy/sell/return  </a:t>
            </a:r>
          </a:p>
          <a:p>
            <a:pPr marL="0" indent="0">
              <a:buSzTx/>
              <a:buNone/>
              <a:defRPr>
                <a:solidFill>
                  <a:srgbClr val="202729"/>
                </a:solidFill>
              </a:defRPr>
            </a:pPr>
            <a:r>
              <a:t>🏷️ Discounts per product  </a:t>
            </a:r>
          </a:p>
        </p:txBody>
      </p:sp>
      <p:sp>
        <p:nvSpPr>
          <p:cNvPr id="217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8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19" name="Rectangle"/>
          <p:cNvSpPr/>
          <p:nvPr/>
        </p:nvSpPr>
        <p:spPr>
          <a:xfrm>
            <a:off x="11472260" y="-65875"/>
            <a:ext cx="12968906" cy="13847749"/>
          </a:xfrm>
          <a:prstGeom prst="rect">
            <a:avLst/>
          </a:prstGeom>
          <a:solidFill>
            <a:srgbClr val="2027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spcBef>
                <a:spcPts val="0"/>
              </a:spcBef>
              <a:defRPr sz="3200"/>
            </a:pPr>
          </a:p>
        </p:txBody>
      </p:sp>
      <p:sp>
        <p:nvSpPr>
          <p:cNvPr id="220" name="Ask yourself:"/>
          <p:cNvSpPr txBox="1"/>
          <p:nvPr/>
        </p:nvSpPr>
        <p:spPr>
          <a:xfrm>
            <a:off x="12589028" y="2986513"/>
            <a:ext cx="2983485" cy="76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Ask yourself:</a:t>
            </a:r>
          </a:p>
        </p:txBody>
      </p:sp>
      <p:sp>
        <p:nvSpPr>
          <p:cNvPr id="221" name="Where’s the complexity?…"/>
          <p:cNvSpPr txBox="1"/>
          <p:nvPr/>
        </p:nvSpPr>
        <p:spPr>
          <a:xfrm>
            <a:off x="12628958" y="4568190"/>
            <a:ext cx="8304785" cy="4579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558800" indent="-558800" defTabSz="825500">
              <a:buSzPct val="100000"/>
              <a:buAutoNum type="arabicPeriod" startAt="1"/>
            </a:pPr>
            <a:r>
              <a:t>Where’s the complexity?  </a:t>
            </a:r>
          </a:p>
          <a:p>
            <a:pPr marL="558800" indent="-558800" defTabSz="825500">
              <a:buSzPct val="100000"/>
              <a:buAutoNum type="arabicPeriod" startAt="1"/>
            </a:pPr>
            <a:r>
              <a:t>What changes most frequently?  </a:t>
            </a:r>
          </a:p>
          <a:p>
            <a:pPr marL="558800" indent="-558800" defTabSz="825500">
              <a:buSzPct val="100000"/>
              <a:buAutoNum type="arabicPeriod" startAt="1"/>
            </a:pPr>
            <a:r>
              <a:t>What scales differently?  </a:t>
            </a:r>
          </a:p>
          <a:p>
            <a:pPr marL="558800" indent="-558800" defTabSz="825500">
              <a:buSzPct val="100000"/>
              <a:buAutoNum type="arabicPeriod" startAt="1"/>
            </a:pPr>
            <a:r>
              <a:t>What needs tight security?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2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25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250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25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250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25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250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25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250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25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250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6" grpId="1"/>
      <p:bldP build="p" bldLvl="5" animBg="1" rev="0" advAuto="0" spid="221" grpId="3"/>
      <p:bldP build="whole" bldLvl="1" animBg="1" rev="0" advAuto="0" spid="220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6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27" name="Rectangle"/>
          <p:cNvSpPr/>
          <p:nvPr/>
        </p:nvSpPr>
        <p:spPr>
          <a:xfrm>
            <a:off x="-57166" y="-65875"/>
            <a:ext cx="24498332" cy="6920496"/>
          </a:xfrm>
          <a:prstGeom prst="rect">
            <a:avLst/>
          </a:prstGeom>
          <a:solidFill>
            <a:srgbClr val="20272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spcBef>
                <a:spcPts val="0"/>
              </a:spcBef>
              <a:defRPr sz="3200"/>
            </a:pPr>
          </a:p>
        </p:txBody>
      </p:sp>
      <p:sp>
        <p:nvSpPr>
          <p:cNvPr id="228" name="Should This Be a Microservice? 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218888">
              <a:defRPr spc="-91" sz="9100"/>
            </a:lvl1pPr>
          </a:lstStyle>
          <a:p>
            <a:pPr/>
            <a:r>
              <a:t>Should This Be a Microservice? 🤔</a:t>
            </a:r>
          </a:p>
        </p:txBody>
      </p:sp>
      <p:sp>
        <p:nvSpPr>
          <p:cNvPr id="229" name="Frequent updates to orders?"/>
          <p:cNvSpPr/>
          <p:nvPr/>
        </p:nvSpPr>
        <p:spPr>
          <a:xfrm>
            <a:off x="3519085" y="5161321"/>
            <a:ext cx="3154360" cy="3147263"/>
          </a:xfrm>
          <a:prstGeom prst="roundRect">
            <a:avLst>
              <a:gd name="adj" fmla="val 1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5FCB92"/>
                </a:solidFill>
              </a:defRPr>
            </a:pPr>
            <a:r>
              <a:rPr>
                <a:solidFill>
                  <a:srgbClr val="EB6B6B"/>
                </a:solidFill>
              </a:rPr>
              <a:t>Frequent updates</a:t>
            </a:r>
            <a:r>
              <a:t> to orders?</a:t>
            </a:r>
          </a:p>
        </p:txBody>
      </p:sp>
      <p:sp>
        <p:nvSpPr>
          <p:cNvPr id="230" name="Tick"/>
          <p:cNvSpPr/>
          <p:nvPr/>
        </p:nvSpPr>
        <p:spPr>
          <a:xfrm>
            <a:off x="4390014" y="9445745"/>
            <a:ext cx="1412503" cy="1084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5FCB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231" name="Do orders need compliance and validation?"/>
          <p:cNvSpPr/>
          <p:nvPr/>
        </p:nvSpPr>
        <p:spPr>
          <a:xfrm>
            <a:off x="8249575" y="5161321"/>
            <a:ext cx="3154360" cy="3147263"/>
          </a:xfrm>
          <a:prstGeom prst="roundRect">
            <a:avLst>
              <a:gd name="adj" fmla="val 1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63500" indent="-63500" algn="ctr" defTabSz="825500">
              <a:spcBef>
                <a:spcPts val="0"/>
              </a:spcBef>
              <a:defRPr sz="3200">
                <a:solidFill>
                  <a:srgbClr val="5FCB92"/>
                </a:solidFill>
              </a:defRPr>
            </a:pPr>
            <a:r>
              <a:t>Do orders need </a:t>
            </a:r>
            <a:r>
              <a:rPr>
                <a:solidFill>
                  <a:srgbClr val="EB6B6B"/>
                </a:solidFill>
              </a:rPr>
              <a:t>compliance</a:t>
            </a:r>
            <a:r>
              <a:t> and </a:t>
            </a:r>
            <a:r>
              <a:rPr>
                <a:solidFill>
                  <a:srgbClr val="EB6B6B"/>
                </a:solidFill>
              </a:rPr>
              <a:t>validation</a:t>
            </a:r>
            <a:r>
              <a:t>?</a:t>
            </a:r>
          </a:p>
        </p:txBody>
      </p:sp>
      <p:sp>
        <p:nvSpPr>
          <p:cNvPr id="232" name="Tick"/>
          <p:cNvSpPr/>
          <p:nvPr/>
        </p:nvSpPr>
        <p:spPr>
          <a:xfrm>
            <a:off x="9120504" y="9445745"/>
            <a:ext cx="1412503" cy="1084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EB6B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233" name="Discounts are flexible and low-risk?"/>
          <p:cNvSpPr/>
          <p:nvPr/>
        </p:nvSpPr>
        <p:spPr>
          <a:xfrm>
            <a:off x="12980065" y="5161321"/>
            <a:ext cx="3154360" cy="3147263"/>
          </a:xfrm>
          <a:prstGeom prst="roundRect">
            <a:avLst>
              <a:gd name="adj" fmla="val 1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5FCB92"/>
                </a:solidFill>
              </a:defRPr>
            </a:pPr>
            <a:r>
              <a:t>Discounts are </a:t>
            </a:r>
            <a:r>
              <a:rPr>
                <a:solidFill>
                  <a:srgbClr val="EB6B6B"/>
                </a:solidFill>
              </a:rPr>
              <a:t>flexible</a:t>
            </a:r>
            <a:r>
              <a:t> and </a:t>
            </a:r>
            <a:r>
              <a:rPr>
                <a:solidFill>
                  <a:srgbClr val="EB6B6B"/>
                </a:solidFill>
              </a:rPr>
              <a:t>low-risk</a:t>
            </a:r>
            <a:r>
              <a:t>?</a:t>
            </a:r>
          </a:p>
        </p:txBody>
      </p:sp>
      <p:sp>
        <p:nvSpPr>
          <p:cNvPr id="234" name="Tick"/>
          <p:cNvSpPr/>
          <p:nvPr/>
        </p:nvSpPr>
        <p:spPr>
          <a:xfrm>
            <a:off x="13850993" y="9445745"/>
            <a:ext cx="1412503" cy="1084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5FCB9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  <p:sp>
        <p:nvSpPr>
          <p:cNvPr id="235" name="Inventory is a read-heavy flow?"/>
          <p:cNvSpPr/>
          <p:nvPr/>
        </p:nvSpPr>
        <p:spPr>
          <a:xfrm>
            <a:off x="17710554" y="5161321"/>
            <a:ext cx="3154360" cy="3147263"/>
          </a:xfrm>
          <a:prstGeom prst="roundRect">
            <a:avLst>
              <a:gd name="adj" fmla="val 15000"/>
            </a:avLst>
          </a:prstGeom>
          <a:solidFill>
            <a:srgbClr val="42424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rgbClr val="5FCB92"/>
                </a:solidFill>
              </a:defRPr>
            </a:pPr>
            <a:r>
              <a:t>Inventory is a </a:t>
            </a:r>
            <a:r>
              <a:rPr>
                <a:solidFill>
                  <a:srgbClr val="EB6B6B"/>
                </a:solidFill>
              </a:rPr>
              <a:t>read-heavy</a:t>
            </a:r>
            <a:r>
              <a:t> flow?</a:t>
            </a:r>
          </a:p>
        </p:txBody>
      </p:sp>
      <p:sp>
        <p:nvSpPr>
          <p:cNvPr id="236" name="Tick"/>
          <p:cNvSpPr/>
          <p:nvPr/>
        </p:nvSpPr>
        <p:spPr>
          <a:xfrm>
            <a:off x="18581482" y="9445745"/>
            <a:ext cx="1412503" cy="10843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6" h="21585" fill="norm" stroke="1" extrusionOk="0">
                <a:moveTo>
                  <a:pt x="19124" y="0"/>
                </a:moveTo>
                <a:cubicBezTo>
                  <a:pt x="19093" y="0"/>
                  <a:pt x="19062" y="15"/>
                  <a:pt x="19038" y="46"/>
                </a:cubicBezTo>
                <a:lnTo>
                  <a:pt x="7550" y="15019"/>
                </a:lnTo>
                <a:cubicBezTo>
                  <a:pt x="7502" y="15081"/>
                  <a:pt x="7426" y="15081"/>
                  <a:pt x="7379" y="15019"/>
                </a:cubicBezTo>
                <a:lnTo>
                  <a:pt x="2536" y="8708"/>
                </a:lnTo>
                <a:cubicBezTo>
                  <a:pt x="2489" y="8646"/>
                  <a:pt x="2413" y="8646"/>
                  <a:pt x="2365" y="8708"/>
                </a:cubicBezTo>
                <a:lnTo>
                  <a:pt x="35" y="11744"/>
                </a:lnTo>
                <a:cubicBezTo>
                  <a:pt x="-12" y="11806"/>
                  <a:pt x="-12" y="11907"/>
                  <a:pt x="35" y="11969"/>
                </a:cubicBezTo>
                <a:lnTo>
                  <a:pt x="4963" y="18390"/>
                </a:lnTo>
                <a:lnTo>
                  <a:pt x="6654" y="20594"/>
                </a:lnTo>
                <a:lnTo>
                  <a:pt x="7379" y="21538"/>
                </a:lnTo>
                <a:cubicBezTo>
                  <a:pt x="7426" y="21600"/>
                  <a:pt x="7502" y="21600"/>
                  <a:pt x="7550" y="21538"/>
                </a:cubicBezTo>
                <a:lnTo>
                  <a:pt x="21541" y="3307"/>
                </a:lnTo>
                <a:cubicBezTo>
                  <a:pt x="21588" y="3245"/>
                  <a:pt x="21588" y="3146"/>
                  <a:pt x="21541" y="3085"/>
                </a:cubicBezTo>
                <a:lnTo>
                  <a:pt x="19211" y="48"/>
                </a:lnTo>
                <a:cubicBezTo>
                  <a:pt x="19186" y="17"/>
                  <a:pt x="19156" y="0"/>
                  <a:pt x="19124" y="0"/>
                </a:cubicBezTo>
                <a:close/>
              </a:path>
            </a:pathLst>
          </a:custGeom>
          <a:solidFill>
            <a:srgbClr val="EB6B6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sz="3200">
                <a:solidFill>
                  <a:schemeClr val="accent1">
                    <a:satOff val="5092"/>
                    <a:lumOff val="-28652"/>
                  </a:schemeClr>
                </a:solidFill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lean Code Habits That Scale 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91" sz="9100">
                <a:solidFill>
                  <a:srgbClr val="202729"/>
                </a:solidFill>
              </a:defRPr>
            </a:lvl1pPr>
          </a:lstStyle>
          <a:p>
            <a:pPr/>
            <a:r>
              <a:t>Clean Code Habits That Scale 🧽</a:t>
            </a:r>
          </a:p>
        </p:txBody>
      </p:sp>
      <p:sp>
        <p:nvSpPr>
          <p:cNvPr id="241" name="Once that are followed commonl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341086">
              <a:lnSpc>
                <a:spcPct val="90000"/>
              </a:lnSpc>
              <a:defRPr spc="-55">
                <a:solidFill>
                  <a:srgbClr val="EB6B6B"/>
                </a:solidFill>
              </a:defRPr>
            </a:lvl1pPr>
          </a:lstStyle>
          <a:p>
            <a:pPr/>
            <a:r>
              <a:t>Once that are followed commonly</a:t>
            </a:r>
          </a:p>
        </p:txBody>
      </p:sp>
      <p:sp>
        <p:nvSpPr>
          <p:cNvPr id="242" name="Handle errors before anything el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02729"/>
                </a:solidFill>
              </a:defRPr>
            </a:pPr>
            <a:r>
              <a:t>Handle errors before anything else 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Clear naming (Don’t repeat package in type names) 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Pass the context as the first parameter in the function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Single method interface should have a name as method name followed by `er</a:t>
            </a:r>
            <a:endParaRPr sz="1516"/>
          </a:p>
          <a:p>
            <a:pPr lvl="1">
              <a:defRPr>
                <a:solidFill>
                  <a:srgbClr val="202729"/>
                </a:solidFill>
              </a:defRPr>
            </a:pPr>
            <a:r>
              <a:t>E.g. Writer interface only has the Write function</a:t>
            </a:r>
          </a:p>
        </p:txBody>
      </p:sp>
      <p:sp>
        <p:nvSpPr>
          <p:cNvPr id="243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44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4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0723" y="10357529"/>
            <a:ext cx="3784601" cy="290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advClick="1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C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lean Code Habits That Scale 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18888">
              <a:defRPr spc="-91" sz="9100">
                <a:solidFill>
                  <a:srgbClr val="202729"/>
                </a:solidFill>
              </a:defRPr>
            </a:lvl1pPr>
          </a:lstStyle>
          <a:p>
            <a:pPr/>
            <a:r>
              <a:t>Clean Code Habits That Scale 🧽</a:t>
            </a:r>
          </a:p>
        </p:txBody>
      </p:sp>
      <p:sp>
        <p:nvSpPr>
          <p:cNvPr id="250" name="Once they are not followed commonl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1341086">
              <a:lnSpc>
                <a:spcPct val="90000"/>
              </a:lnSpc>
              <a:defRPr spc="-55">
                <a:solidFill>
                  <a:srgbClr val="EB6B6B"/>
                </a:solidFill>
              </a:defRPr>
            </a:pPr>
            <a:r>
              <a:t>Once they are </a:t>
            </a:r>
            <a:r>
              <a:rPr>
                <a:solidFill>
                  <a:srgbClr val="5FCB92"/>
                </a:solidFill>
              </a:rPr>
              <a:t>not </a:t>
            </a:r>
            <a:r>
              <a:t>followed commonly</a:t>
            </a:r>
          </a:p>
        </p:txBody>
      </p:sp>
      <p:sp>
        <p:nvSpPr>
          <p:cNvPr id="251" name="Wrap errors for contex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202729"/>
                </a:solidFill>
              </a:defRPr>
            </a:pPr>
            <a:r>
              <a:t>Wrap errors for context 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Don’t panic — literally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Don’t leak context into structs </a:t>
            </a:r>
          </a:p>
          <a:p>
            <a:pPr>
              <a:defRPr>
                <a:solidFill>
                  <a:srgbClr val="202729"/>
                </a:solidFill>
              </a:defRPr>
            </a:pPr>
            <a:r>
              <a:t>Test public interfaces, not internals</a:t>
            </a:r>
          </a:p>
        </p:txBody>
      </p:sp>
      <p:sp>
        <p:nvSpPr>
          <p:cNvPr id="252" name="Line"/>
          <p:cNvSpPr/>
          <p:nvPr/>
        </p:nvSpPr>
        <p:spPr>
          <a:xfrm flipV="1">
            <a:off x="11556999" y="6223000"/>
            <a:ext cx="1270001" cy="127000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253" name="Line"/>
          <p:cNvSpPr/>
          <p:nvPr/>
        </p:nvSpPr>
        <p:spPr>
          <a:xfrm>
            <a:off x="0" y="13538795"/>
            <a:ext cx="24384001" cy="1"/>
          </a:xfrm>
          <a:prstGeom prst="line">
            <a:avLst/>
          </a:prstGeom>
          <a:ln w="342900">
            <a:solidFill>
              <a:srgbClr val="5FCB92"/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54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250723" y="10357529"/>
            <a:ext cx="3784601" cy="2908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