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347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7443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710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280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899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846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549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93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5974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796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34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5/19/2024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2110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E258A-474B-002E-A192-D6862BCA8750}"/>
              </a:ext>
            </a:extLst>
          </p:cNvPr>
          <p:cNvSpPr>
            <a:spLocks noGrp="1"/>
          </p:cNvSpPr>
          <p:nvPr>
            <p:ph type="ctrTitle"/>
          </p:nvPr>
        </p:nvSpPr>
        <p:spPr>
          <a:xfrm>
            <a:off x="4703402" y="1841412"/>
            <a:ext cx="6406559" cy="2688020"/>
          </a:xfrm>
        </p:spPr>
        <p:txBody>
          <a:bodyPr>
            <a:normAutofit fontScale="90000"/>
          </a:bodyPr>
          <a:lstStyle/>
          <a:p>
            <a:pPr algn="l"/>
            <a:r>
              <a:rPr lang="en-US" dirty="0">
                <a:solidFill>
                  <a:schemeClr val="bg1"/>
                </a:solidFill>
              </a:rPr>
              <a:t>Drug-</a:t>
            </a:r>
            <a:r>
              <a:rPr lang="en-US" dirty="0" err="1">
                <a:solidFill>
                  <a:schemeClr val="bg1"/>
                </a:solidFill>
              </a:rPr>
              <a:t>OverDose</a:t>
            </a:r>
            <a:r>
              <a:rPr lang="en-US" dirty="0">
                <a:solidFill>
                  <a:schemeClr val="bg1"/>
                </a:solidFill>
              </a:rPr>
              <a:t>-Prediction</a:t>
            </a:r>
          </a:p>
        </p:txBody>
      </p:sp>
      <p:sp>
        <p:nvSpPr>
          <p:cNvPr id="3" name="Subtitle 2">
            <a:extLst>
              <a:ext uri="{FF2B5EF4-FFF2-40B4-BE49-F238E27FC236}">
                <a16:creationId xmlns:a16="http://schemas.microsoft.com/office/drawing/2014/main" id="{FC32850B-BFE9-39D5-6481-0AD0EA9FCAAF}"/>
              </a:ext>
            </a:extLst>
          </p:cNvPr>
          <p:cNvSpPr>
            <a:spLocks noGrp="1"/>
          </p:cNvSpPr>
          <p:nvPr>
            <p:ph type="subTitle" idx="1"/>
          </p:nvPr>
        </p:nvSpPr>
        <p:spPr>
          <a:xfrm>
            <a:off x="4703402" y="5206246"/>
            <a:ext cx="6433990" cy="1024128"/>
          </a:xfrm>
        </p:spPr>
        <p:txBody>
          <a:bodyPr>
            <a:normAutofit fontScale="77500" lnSpcReduction="20000"/>
          </a:bodyPr>
          <a:lstStyle/>
          <a:p>
            <a:pPr algn="l"/>
            <a:r>
              <a:rPr lang="en-US" dirty="0" err="1">
                <a:solidFill>
                  <a:schemeClr val="tx1"/>
                </a:solidFill>
              </a:rPr>
              <a:t>DubsTech</a:t>
            </a:r>
            <a:r>
              <a:rPr lang="en-US" dirty="0">
                <a:solidFill>
                  <a:schemeClr val="tx1"/>
                </a:solidFill>
              </a:rPr>
              <a:t> </a:t>
            </a:r>
            <a:r>
              <a:rPr lang="en-US" dirty="0" err="1">
                <a:solidFill>
                  <a:schemeClr val="tx1"/>
                </a:solidFill>
              </a:rPr>
              <a:t>Datathon</a:t>
            </a:r>
            <a:endParaRPr lang="en-US" dirty="0">
              <a:solidFill>
                <a:schemeClr val="tx1"/>
              </a:solidFill>
            </a:endParaRPr>
          </a:p>
          <a:p>
            <a:pPr algn="l"/>
            <a:r>
              <a:rPr lang="en-US" dirty="0">
                <a:solidFill>
                  <a:schemeClr val="tx1"/>
                </a:solidFill>
              </a:rPr>
              <a:t>Archita Vasuki, Neha </a:t>
            </a:r>
            <a:r>
              <a:rPr lang="en-US" dirty="0" err="1">
                <a:solidFill>
                  <a:schemeClr val="tx1"/>
                </a:solidFill>
              </a:rPr>
              <a:t>Rachapali</a:t>
            </a:r>
            <a:endParaRPr lang="en-US" dirty="0">
              <a:solidFill>
                <a:schemeClr val="tx1"/>
              </a:solidFill>
            </a:endParaRPr>
          </a:p>
        </p:txBody>
      </p:sp>
      <p:pic>
        <p:nvPicPr>
          <p:cNvPr id="4" name="Picture 3" descr="Wavy 3D art">
            <a:extLst>
              <a:ext uri="{FF2B5EF4-FFF2-40B4-BE49-F238E27FC236}">
                <a16:creationId xmlns:a16="http://schemas.microsoft.com/office/drawing/2014/main" id="{C57EF490-DCE5-2FF8-37D8-A494AAA4B3EF}"/>
              </a:ext>
            </a:extLst>
          </p:cNvPr>
          <p:cNvPicPr>
            <a:picLocks noChangeAspect="1"/>
          </p:cNvPicPr>
          <p:nvPr/>
        </p:nvPicPr>
        <p:blipFill rotWithShape="1">
          <a:blip r:embed="rId2"/>
          <a:srcRect l="14204" r="2751" b="-4"/>
          <a:stretch/>
        </p:blipFill>
        <p:spPr>
          <a:xfrm>
            <a:off x="20" y="1225106"/>
            <a:ext cx="4059915" cy="3788958"/>
          </a:xfrm>
          <a:prstGeom prst="rect">
            <a:avLst/>
          </a:prstGeom>
        </p:spPr>
      </p:pic>
    </p:spTree>
    <p:extLst>
      <p:ext uri="{BB962C8B-B14F-4D97-AF65-F5344CB8AC3E}">
        <p14:creationId xmlns:p14="http://schemas.microsoft.com/office/powerpoint/2010/main" val="260709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6D12-E737-2216-C04D-F0AC0D658766}"/>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6B9C023-2E72-704D-F15A-6BE8A09A2E6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Handle categorical variables using one-hot encoding</a:t>
            </a:r>
          </a:p>
          <a:p>
            <a:pPr marL="457200" indent="-457200">
              <a:buFont typeface="Arial" panose="020B0604020202020204" pitchFamily="34" charset="0"/>
              <a:buChar char="•"/>
            </a:pPr>
            <a:r>
              <a:rPr lang="en-US" dirty="0"/>
              <a:t>Standardize the features</a:t>
            </a:r>
          </a:p>
          <a:p>
            <a:pPr marL="457200" indent="-457200">
              <a:buFont typeface="Arial" panose="020B0604020202020204" pitchFamily="34" charset="0"/>
              <a:buChar char="•"/>
            </a:pPr>
            <a:r>
              <a:rPr lang="en-US" dirty="0"/>
              <a:t>Convert the scaled data back to a </a:t>
            </a:r>
            <a:r>
              <a:rPr lang="en-US" dirty="0" err="1"/>
              <a:t>DataFrame</a:t>
            </a:r>
            <a:endParaRPr lang="en-US" dirty="0"/>
          </a:p>
          <a:p>
            <a:pPr marL="457200" indent="-457200">
              <a:buFont typeface="Arial" panose="020B0604020202020204" pitchFamily="34" charset="0"/>
              <a:buChar char="•"/>
            </a:pPr>
            <a:r>
              <a:rPr lang="en-US" dirty="0"/>
              <a:t>Set the number of clusters using elbow method to determine the optimal number</a:t>
            </a:r>
          </a:p>
          <a:p>
            <a:pPr marL="457200" indent="-457200">
              <a:buFont typeface="Arial" panose="020B0604020202020204" pitchFamily="34" charset="0"/>
              <a:buChar char="•"/>
            </a:pPr>
            <a:r>
              <a:rPr lang="en-US" dirty="0"/>
              <a:t>Apply K-Means clustering</a:t>
            </a:r>
          </a:p>
          <a:p>
            <a:pPr marL="457200" indent="-457200">
              <a:buFont typeface="Arial" panose="020B0604020202020204" pitchFamily="34" charset="0"/>
              <a:buChar char="•"/>
            </a:pPr>
            <a:r>
              <a:rPr lang="en-US" dirty="0"/>
              <a:t>Group data by clusters and calculate summary statistics</a:t>
            </a:r>
          </a:p>
          <a:p>
            <a:pPr marL="457200" indent="-4572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4433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215C-6D88-FCFB-9144-B9250227FB07}"/>
              </a:ext>
            </a:extLst>
          </p:cNvPr>
          <p:cNvSpPr>
            <a:spLocks noGrp="1"/>
          </p:cNvSpPr>
          <p:nvPr>
            <p:ph type="title"/>
          </p:nvPr>
        </p:nvSpPr>
        <p:spPr/>
        <p:txBody>
          <a:bodyPr/>
          <a:lstStyle/>
          <a:p>
            <a:r>
              <a:rPr lang="en-US"/>
              <a:t>OPTIMAL CLUSTERS</a:t>
            </a:r>
            <a:endParaRPr lang="en-US" dirty="0"/>
          </a:p>
        </p:txBody>
      </p:sp>
      <p:pic>
        <p:nvPicPr>
          <p:cNvPr id="1026" name="Picture 2">
            <a:extLst>
              <a:ext uri="{FF2B5EF4-FFF2-40B4-BE49-F238E27FC236}">
                <a16:creationId xmlns:a16="http://schemas.microsoft.com/office/drawing/2014/main" id="{4D02CC3D-586E-40FF-D19F-B83C2FFD8B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573" y="2250246"/>
            <a:ext cx="3593409" cy="2930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D99083-1B6D-A68C-B37D-5ED2A398EEF7}"/>
              </a:ext>
            </a:extLst>
          </p:cNvPr>
          <p:cNvPicPr>
            <a:picLocks noChangeAspect="1"/>
          </p:cNvPicPr>
          <p:nvPr/>
        </p:nvPicPr>
        <p:blipFill>
          <a:blip r:embed="rId3"/>
          <a:stretch>
            <a:fillRect/>
          </a:stretch>
        </p:blipFill>
        <p:spPr>
          <a:xfrm>
            <a:off x="5370654" y="2847717"/>
            <a:ext cx="5131091" cy="1798173"/>
          </a:xfrm>
          <a:prstGeom prst="rect">
            <a:avLst/>
          </a:prstGeom>
        </p:spPr>
      </p:pic>
      <p:pic>
        <p:nvPicPr>
          <p:cNvPr id="7" name="Picture 6">
            <a:extLst>
              <a:ext uri="{FF2B5EF4-FFF2-40B4-BE49-F238E27FC236}">
                <a16:creationId xmlns:a16="http://schemas.microsoft.com/office/drawing/2014/main" id="{65DA7969-7E00-B03B-FF22-A0CF0AE97F3A}"/>
              </a:ext>
            </a:extLst>
          </p:cNvPr>
          <p:cNvPicPr>
            <a:picLocks noChangeAspect="1"/>
          </p:cNvPicPr>
          <p:nvPr/>
        </p:nvPicPr>
        <p:blipFill>
          <a:blip r:embed="rId4"/>
          <a:stretch>
            <a:fillRect/>
          </a:stretch>
        </p:blipFill>
        <p:spPr>
          <a:xfrm>
            <a:off x="198206" y="5186927"/>
            <a:ext cx="11765463" cy="1241581"/>
          </a:xfrm>
          <a:prstGeom prst="rect">
            <a:avLst/>
          </a:prstGeom>
        </p:spPr>
      </p:pic>
    </p:spTree>
    <p:extLst>
      <p:ext uri="{BB962C8B-B14F-4D97-AF65-F5344CB8AC3E}">
        <p14:creationId xmlns:p14="http://schemas.microsoft.com/office/powerpoint/2010/main" val="249803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078D-A0CE-6221-86A5-8E675ECA8006}"/>
              </a:ext>
            </a:extLst>
          </p:cNvPr>
          <p:cNvSpPr>
            <a:spLocks noGrp="1"/>
          </p:cNvSpPr>
          <p:nvPr>
            <p:ph type="title"/>
          </p:nvPr>
        </p:nvSpPr>
        <p:spPr/>
        <p:txBody>
          <a:bodyPr/>
          <a:lstStyle/>
          <a:p>
            <a:r>
              <a:rPr lang="en-US" dirty="0"/>
              <a:t>Final model</a:t>
            </a:r>
          </a:p>
        </p:txBody>
      </p:sp>
      <p:pic>
        <p:nvPicPr>
          <p:cNvPr id="4" name="Picture 3" descr="A screenshot of a computer&#10;&#10;Description automatically generated">
            <a:extLst>
              <a:ext uri="{FF2B5EF4-FFF2-40B4-BE49-F238E27FC236}">
                <a16:creationId xmlns:a16="http://schemas.microsoft.com/office/drawing/2014/main" id="{63C444E9-0D27-0A4B-AEB0-A04068316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0" y="3429000"/>
            <a:ext cx="5503766" cy="2425097"/>
          </a:xfrm>
          <a:prstGeom prst="rect">
            <a:avLst/>
          </a:prstGeom>
        </p:spPr>
      </p:pic>
      <p:sp>
        <p:nvSpPr>
          <p:cNvPr id="5" name="TextBox 4">
            <a:extLst>
              <a:ext uri="{FF2B5EF4-FFF2-40B4-BE49-F238E27FC236}">
                <a16:creationId xmlns:a16="http://schemas.microsoft.com/office/drawing/2014/main" id="{9D657DF9-57B5-8EB4-78BB-BD48445E122D}"/>
              </a:ext>
            </a:extLst>
          </p:cNvPr>
          <p:cNvSpPr txBox="1"/>
          <p:nvPr/>
        </p:nvSpPr>
        <p:spPr>
          <a:xfrm>
            <a:off x="461818" y="2650836"/>
            <a:ext cx="4221018" cy="584775"/>
          </a:xfrm>
          <a:prstGeom prst="rect">
            <a:avLst/>
          </a:prstGeom>
          <a:noFill/>
        </p:spPr>
        <p:txBody>
          <a:bodyPr wrap="square" rtlCol="0">
            <a:spAutoFit/>
          </a:bodyPr>
          <a:lstStyle/>
          <a:p>
            <a:r>
              <a:rPr lang="en-US" sz="3200" dirty="0"/>
              <a:t>Use Case 1</a:t>
            </a:r>
          </a:p>
        </p:txBody>
      </p:sp>
      <p:sp>
        <p:nvSpPr>
          <p:cNvPr id="6" name="TextBox 5">
            <a:extLst>
              <a:ext uri="{FF2B5EF4-FFF2-40B4-BE49-F238E27FC236}">
                <a16:creationId xmlns:a16="http://schemas.microsoft.com/office/drawing/2014/main" id="{39291762-DD7B-DA7D-1832-513B8D9043FC}"/>
              </a:ext>
            </a:extLst>
          </p:cNvPr>
          <p:cNvSpPr txBox="1"/>
          <p:nvPr/>
        </p:nvSpPr>
        <p:spPr>
          <a:xfrm>
            <a:off x="7243734" y="2531343"/>
            <a:ext cx="4221018" cy="584775"/>
          </a:xfrm>
          <a:prstGeom prst="rect">
            <a:avLst/>
          </a:prstGeom>
          <a:noFill/>
        </p:spPr>
        <p:txBody>
          <a:bodyPr wrap="square" rtlCol="0">
            <a:spAutoFit/>
          </a:bodyPr>
          <a:lstStyle/>
          <a:p>
            <a:r>
              <a:rPr lang="en-US" sz="3200" dirty="0"/>
              <a:t>Model Prediction</a:t>
            </a:r>
          </a:p>
        </p:txBody>
      </p:sp>
      <p:pic>
        <p:nvPicPr>
          <p:cNvPr id="8" name="Picture 7" descr="A screenshot of a test results&#10;&#10;Description automatically generated">
            <a:extLst>
              <a:ext uri="{FF2B5EF4-FFF2-40B4-BE49-F238E27FC236}">
                <a16:creationId xmlns:a16="http://schemas.microsoft.com/office/drawing/2014/main" id="{CF99946F-EC67-D8AE-82D3-447E28214543}"/>
              </a:ext>
            </a:extLst>
          </p:cNvPr>
          <p:cNvPicPr>
            <a:picLocks noChangeAspect="1"/>
          </p:cNvPicPr>
          <p:nvPr/>
        </p:nvPicPr>
        <p:blipFill rotWithShape="1">
          <a:blip r:embed="rId3">
            <a:extLst>
              <a:ext uri="{28A0092B-C50C-407E-A947-70E740481C1C}">
                <a14:useLocalDpi xmlns:a14="http://schemas.microsoft.com/office/drawing/2010/main" val="0"/>
              </a:ext>
            </a:extLst>
          </a:blip>
          <a:srcRect l="-127025" t="-131236" r="92142" b="50972"/>
          <a:stretch/>
        </p:blipFill>
        <p:spPr>
          <a:xfrm>
            <a:off x="2179782" y="1895475"/>
            <a:ext cx="5560291" cy="2380961"/>
          </a:xfrm>
          <a:prstGeom prst="rect">
            <a:avLst/>
          </a:prstGeom>
        </p:spPr>
      </p:pic>
      <p:pic>
        <p:nvPicPr>
          <p:cNvPr id="10" name="Picture 9" descr="A screenshot of a test results&#10;&#10;Description automatically generated">
            <a:extLst>
              <a:ext uri="{FF2B5EF4-FFF2-40B4-BE49-F238E27FC236}">
                <a16:creationId xmlns:a16="http://schemas.microsoft.com/office/drawing/2014/main" id="{0A38929A-97D2-65D4-3FA8-595B5AB1DFB8}"/>
              </a:ext>
            </a:extLst>
          </p:cNvPr>
          <p:cNvPicPr>
            <a:picLocks noChangeAspect="1"/>
          </p:cNvPicPr>
          <p:nvPr/>
        </p:nvPicPr>
        <p:blipFill rotWithShape="1">
          <a:blip r:embed="rId3">
            <a:extLst>
              <a:ext uri="{28A0092B-C50C-407E-A947-70E740481C1C}">
                <a14:useLocalDpi xmlns:a14="http://schemas.microsoft.com/office/drawing/2010/main" val="0"/>
              </a:ext>
            </a:extLst>
          </a:blip>
          <a:srcRect l="12081" r="14396"/>
          <a:stretch/>
        </p:blipFill>
        <p:spPr>
          <a:xfrm>
            <a:off x="5950684" y="3279172"/>
            <a:ext cx="5908806" cy="2574925"/>
          </a:xfrm>
          <a:prstGeom prst="rect">
            <a:avLst/>
          </a:prstGeom>
        </p:spPr>
      </p:pic>
      <p:sp>
        <p:nvSpPr>
          <p:cNvPr id="11" name="TextBox 10">
            <a:extLst>
              <a:ext uri="{FF2B5EF4-FFF2-40B4-BE49-F238E27FC236}">
                <a16:creationId xmlns:a16="http://schemas.microsoft.com/office/drawing/2014/main" id="{ABC783EB-FF51-221B-EF04-24300461A89A}"/>
              </a:ext>
            </a:extLst>
          </p:cNvPr>
          <p:cNvSpPr txBox="1"/>
          <p:nvPr/>
        </p:nvSpPr>
        <p:spPr>
          <a:xfrm>
            <a:off x="461818" y="6017151"/>
            <a:ext cx="5560291" cy="646331"/>
          </a:xfrm>
          <a:prstGeom prst="rect">
            <a:avLst/>
          </a:prstGeom>
          <a:noFill/>
        </p:spPr>
        <p:txBody>
          <a:bodyPr wrap="square" rtlCol="0">
            <a:spAutoFit/>
          </a:bodyPr>
          <a:lstStyle/>
          <a:p>
            <a:r>
              <a:rPr lang="en-US" dirty="0"/>
              <a:t>Predicted for the year 2019, Under 15 age, Male Gender, Hispanic/Latino and all drugs death rate</a:t>
            </a:r>
          </a:p>
        </p:txBody>
      </p:sp>
    </p:spTree>
    <p:extLst>
      <p:ext uri="{BB962C8B-B14F-4D97-AF65-F5344CB8AC3E}">
        <p14:creationId xmlns:p14="http://schemas.microsoft.com/office/powerpoint/2010/main" val="176308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81F-7262-E19C-5D17-A4F1540220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8843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8DA-ED22-8E68-25ED-DCBBE6608E1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0689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8198-EF13-EA32-2CFD-C639A3436BA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AE2D2F04-793C-8D72-E8AB-38B635810CCE}"/>
              </a:ext>
            </a:extLst>
          </p:cNvPr>
          <p:cNvSpPr>
            <a:spLocks noGrp="1"/>
          </p:cNvSpPr>
          <p:nvPr>
            <p:ph idx="1"/>
          </p:nvPr>
        </p:nvSpPr>
        <p:spPr/>
        <p:txBody>
          <a:bodyPr>
            <a:normAutofit/>
          </a:bodyPr>
          <a:lstStyle/>
          <a:p>
            <a:r>
              <a:rPr lang="en-US" dirty="0"/>
              <a:t>Application to develop a predictive model to forecast future drug overdose death rates for each demographic group. </a:t>
            </a:r>
          </a:p>
          <a:p>
            <a:pPr algn="l">
              <a:buFont typeface="+mj-lt"/>
              <a:buAutoNum type="arabicPeriod"/>
            </a:pPr>
            <a:r>
              <a:rPr lang="en-US" b="1" i="0">
                <a:solidFill>
                  <a:srgbClr val="1F2328"/>
                </a:solidFill>
                <a:effectLst/>
                <a:highlight>
                  <a:srgbClr val="FFFFFF"/>
                </a:highlight>
                <a:latin typeface="-apple-system"/>
              </a:rPr>
              <a:t>Personalized </a:t>
            </a:r>
            <a:r>
              <a:rPr lang="en-US" b="1" i="0" dirty="0">
                <a:solidFill>
                  <a:srgbClr val="1F2328"/>
                </a:solidFill>
                <a:effectLst/>
                <a:highlight>
                  <a:srgbClr val="FFFFFF"/>
                </a:highlight>
                <a:latin typeface="-apple-system"/>
              </a:rPr>
              <a:t>Predictions</a:t>
            </a:r>
            <a:r>
              <a:rPr lang="en-US" b="0" i="0" dirty="0">
                <a:solidFill>
                  <a:srgbClr val="1F2328"/>
                </a:solidFill>
                <a:effectLst/>
                <a:highlight>
                  <a:srgbClr val="FFFFFF"/>
                </a:highlight>
                <a:latin typeface="-apple-system"/>
              </a:rPr>
              <a:t> User uploads CSV files containing keyword performance data (future enhancement - </a:t>
            </a:r>
            <a:r>
              <a:rPr lang="en-US" b="1" i="0" dirty="0">
                <a:solidFill>
                  <a:srgbClr val="1F2328"/>
                </a:solidFill>
                <a:effectLst/>
                <a:highlight>
                  <a:srgbClr val="FFFFFF"/>
                </a:highlight>
                <a:latin typeface="-apple-system"/>
              </a:rPr>
              <a:t>Data Input:</a:t>
            </a:r>
            <a:r>
              <a:rPr lang="en-US" b="0" i="0" dirty="0">
                <a:solidFill>
                  <a:srgbClr val="1F2328"/>
                </a:solidFill>
                <a:effectLst/>
                <a:highlight>
                  <a:srgbClr val="FFFFFF"/>
                </a:highlight>
                <a:latin typeface="-apple-system"/>
              </a:rPr>
              <a:t> User inputs CSV file and gets predicted output based on this)</a:t>
            </a:r>
          </a:p>
          <a:p>
            <a:pPr algn="l">
              <a:buFont typeface="+mj-lt"/>
              <a:buAutoNum type="arabicPeriod"/>
            </a:pPr>
            <a:r>
              <a:rPr lang="en-US" b="1" i="0" dirty="0">
                <a:solidFill>
                  <a:srgbClr val="1F2328"/>
                </a:solidFill>
                <a:effectLst/>
                <a:highlight>
                  <a:srgbClr val="FFFFFF"/>
                </a:highlight>
                <a:latin typeface="-apple-system"/>
              </a:rPr>
              <a:t>Analysis:</a:t>
            </a:r>
            <a:r>
              <a:rPr lang="en-US" b="0" i="0" dirty="0">
                <a:solidFill>
                  <a:srgbClr val="1F2328"/>
                </a:solidFill>
                <a:effectLst/>
                <a:highlight>
                  <a:srgbClr val="FFFFFF"/>
                </a:highlight>
                <a:latin typeface="-apple-system"/>
              </a:rPr>
              <a:t> The tool is trained on the historical dataset provided to run and regression and predict the risk of drug overdose</a:t>
            </a:r>
          </a:p>
          <a:p>
            <a:endParaRPr lang="en-US" dirty="0"/>
          </a:p>
        </p:txBody>
      </p:sp>
    </p:spTree>
    <p:extLst>
      <p:ext uri="{BB962C8B-B14F-4D97-AF65-F5344CB8AC3E}">
        <p14:creationId xmlns:p14="http://schemas.microsoft.com/office/powerpoint/2010/main" val="2879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A38B-50B8-97AC-7419-6FC60FC64839}"/>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9E18622-9311-ABB2-9FA3-96C6272E52A2}"/>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Deaths per 100,000 resident population, age-adjusted and Deaths per 100,000 resident population, crude as "Deaths per 100,000 resident population"  is the same metric and combined since there was negligible difference between the estimation of death rates.</a:t>
            </a:r>
          </a:p>
          <a:p>
            <a:pPr marL="457200" indent="-457200">
              <a:buFont typeface="Arial" panose="020B0604020202020204" pitchFamily="34" charset="0"/>
              <a:buChar char="•"/>
            </a:pPr>
            <a:r>
              <a:rPr lang="en-US" dirty="0"/>
              <a:t>In the STUB_LABEL attribute, we have assumed that if the record does not contain “not Hispanic or </a:t>
            </a:r>
            <a:r>
              <a:rPr lang="en-US" dirty="0" err="1"/>
              <a:t>latino</a:t>
            </a:r>
            <a:r>
              <a:rPr lang="en-US" dirty="0"/>
              <a:t>”, that the person is Hispanic or </a:t>
            </a:r>
            <a:r>
              <a:rPr lang="en-US" dirty="0" err="1"/>
              <a:t>latino</a:t>
            </a:r>
            <a:endParaRPr lang="en-US" dirty="0"/>
          </a:p>
          <a:p>
            <a:pPr marL="457200" indent="-457200">
              <a:buFont typeface="Arial" panose="020B0604020202020204" pitchFamily="34" charset="0"/>
              <a:buChar char="•"/>
            </a:pPr>
            <a:r>
              <a:rPr lang="en-US" dirty="0"/>
              <a:t>In the records with Female: Not Hispanic or Latino: Black, we have used as native black person</a:t>
            </a:r>
          </a:p>
          <a:p>
            <a:pPr marL="457200" indent="-457200">
              <a:buFont typeface="Arial" panose="020B0604020202020204" pitchFamily="34" charset="0"/>
              <a:buChar char="•"/>
            </a:pPr>
            <a:r>
              <a:rPr lang="en-US" dirty="0"/>
              <a:t>If records do not have gender specified, assumed as unknown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2579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D69F-7EE2-A24D-4ED8-63D52464F2A2}"/>
              </a:ext>
            </a:extLst>
          </p:cNvPr>
          <p:cNvSpPr>
            <a:spLocks noGrp="1"/>
          </p:cNvSpPr>
          <p:nvPr>
            <p:ph type="title"/>
          </p:nvPr>
        </p:nvSpPr>
        <p:spPr/>
        <p:txBody>
          <a:bodyPr/>
          <a:lstStyle/>
          <a:p>
            <a:r>
              <a:rPr lang="en-US" dirty="0"/>
              <a:t>Modelling process</a:t>
            </a:r>
          </a:p>
        </p:txBody>
      </p:sp>
      <p:sp>
        <p:nvSpPr>
          <p:cNvPr id="3" name="Content Placeholder 2">
            <a:extLst>
              <a:ext uri="{FF2B5EF4-FFF2-40B4-BE49-F238E27FC236}">
                <a16:creationId xmlns:a16="http://schemas.microsoft.com/office/drawing/2014/main" id="{47048970-CAA6-BC14-C538-4033D6DEF293}"/>
              </a:ext>
            </a:extLst>
          </p:cNvPr>
          <p:cNvSpPr>
            <a:spLocks noGrp="1"/>
          </p:cNvSpPr>
          <p:nvPr>
            <p:ph idx="1"/>
          </p:nvPr>
        </p:nvSpPr>
        <p:spPr/>
        <p:txBody>
          <a:bodyPr/>
          <a:lstStyle/>
          <a:p>
            <a:pPr marL="457200" indent="-457200">
              <a:buFont typeface="Arial" panose="020B0604020202020204" pitchFamily="34" charset="0"/>
              <a:buChar char="•"/>
            </a:pPr>
            <a:r>
              <a:rPr lang="en-US" dirty="0"/>
              <a:t>Data Cleaning</a:t>
            </a:r>
          </a:p>
          <a:p>
            <a:pPr marL="457200" indent="-457200">
              <a:buFont typeface="Arial" panose="020B0604020202020204" pitchFamily="34" charset="0"/>
              <a:buChar char="•"/>
            </a:pPr>
            <a:r>
              <a:rPr lang="en-US" dirty="0"/>
              <a:t>Pre-processing</a:t>
            </a:r>
          </a:p>
          <a:p>
            <a:pPr marL="457200" indent="-457200">
              <a:buFont typeface="Arial" panose="020B0604020202020204" pitchFamily="34" charset="0"/>
              <a:buChar char="•"/>
            </a:pPr>
            <a:r>
              <a:rPr lang="en-US" dirty="0"/>
              <a:t>Modelling</a:t>
            </a:r>
          </a:p>
          <a:p>
            <a:pPr marL="457200" indent="-457200">
              <a:buFont typeface="Arial" panose="020B0604020202020204" pitchFamily="34" charset="0"/>
              <a:buChar char="•"/>
            </a:pPr>
            <a:r>
              <a:rPr lang="en-US" dirty="0"/>
              <a:t>Prediction</a:t>
            </a:r>
          </a:p>
          <a:p>
            <a:pPr marL="457200" indent="-457200">
              <a:buFont typeface="Arial" panose="020B0604020202020204" pitchFamily="34" charset="0"/>
              <a:buChar char="•"/>
            </a:pPr>
            <a:r>
              <a:rPr lang="en-US" dirty="0"/>
              <a:t>Model Deployment</a:t>
            </a:r>
          </a:p>
          <a:p>
            <a:endParaRPr lang="en-US" dirty="0"/>
          </a:p>
        </p:txBody>
      </p:sp>
    </p:spTree>
    <p:extLst>
      <p:ext uri="{BB962C8B-B14F-4D97-AF65-F5344CB8AC3E}">
        <p14:creationId xmlns:p14="http://schemas.microsoft.com/office/powerpoint/2010/main" val="18437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3F74-65B8-76EF-21E7-D35F34B207C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EBF15E7-C071-6939-EB9E-3258DC8B94BD}"/>
              </a:ext>
            </a:extLst>
          </p:cNvPr>
          <p:cNvSpPr>
            <a:spLocks noGrp="1"/>
          </p:cNvSpPr>
          <p:nvPr>
            <p:ph idx="1"/>
          </p:nvPr>
        </p:nvSpPr>
        <p:spPr/>
        <p:txBody>
          <a:bodyPr/>
          <a:lstStyle/>
          <a:p>
            <a:pPr marL="457200" indent="-457200">
              <a:buFont typeface="Arial" panose="020B0604020202020204" pitchFamily="34" charset="0"/>
              <a:buChar char="•"/>
            </a:pPr>
            <a:r>
              <a:rPr lang="en-US" dirty="0"/>
              <a:t>Remove rows with null values</a:t>
            </a:r>
          </a:p>
          <a:p>
            <a:pPr marL="457200" indent="-457200">
              <a:buFont typeface="Arial" panose="020B0604020202020204" pitchFamily="34" charset="0"/>
              <a:buChar char="•"/>
            </a:pPr>
            <a:r>
              <a:rPr lang="en-US" dirty="0"/>
              <a:t>Drop indicator and flag columns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853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EAEE-1CAB-E8C0-1414-014EB88FD5C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23F92D3-4A23-5F26-A646-DA7D81867E6D}"/>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Create the Gender column</a:t>
            </a:r>
          </a:p>
          <a:p>
            <a:pPr marL="457200" indent="-457200">
              <a:buFont typeface="Arial" panose="020B0604020202020204" pitchFamily="34" charset="0"/>
              <a:buChar char="•"/>
            </a:pPr>
            <a:r>
              <a:rPr lang="en-US" dirty="0"/>
              <a:t>Creating are you </a:t>
            </a:r>
            <a:r>
              <a:rPr lang="en-US" dirty="0" err="1"/>
              <a:t>hispanic</a:t>
            </a:r>
            <a:r>
              <a:rPr lang="en-US" dirty="0"/>
              <a:t> </a:t>
            </a:r>
            <a:r>
              <a:rPr lang="en-US" dirty="0" err="1"/>
              <a:t>latino</a:t>
            </a:r>
            <a:r>
              <a:rPr lang="en-US" dirty="0"/>
              <a:t> column</a:t>
            </a:r>
          </a:p>
          <a:p>
            <a:pPr marL="457200" indent="-457200">
              <a:buFont typeface="Arial" panose="020B0604020202020204" pitchFamily="34" charset="0"/>
              <a:buChar char="•"/>
            </a:pPr>
            <a:r>
              <a:rPr lang="en-US" dirty="0"/>
              <a:t>Creating individual race and gender columns</a:t>
            </a:r>
          </a:p>
          <a:p>
            <a:pPr marL="457200" indent="-457200">
              <a:buFont typeface="Arial" panose="020B0604020202020204" pitchFamily="34" charset="0"/>
              <a:buChar char="•"/>
            </a:pPr>
            <a:r>
              <a:rPr lang="en-US" dirty="0"/>
              <a:t>Replace values in the 'Panel’, ’Unit’ column with one-word representations</a:t>
            </a:r>
          </a:p>
          <a:p>
            <a:pPr marL="457200" indent="-457200">
              <a:buFont typeface="Arial" panose="020B0604020202020204" pitchFamily="34" charset="0"/>
              <a:buChar char="•"/>
            </a:pPr>
            <a:r>
              <a:rPr lang="en-US" dirty="0"/>
              <a:t>Perform one-hot encoding on 'STUB_LABEL' column</a:t>
            </a:r>
          </a:p>
          <a:p>
            <a:pPr marL="457200" indent="-457200">
              <a:buFont typeface="Arial" panose="020B0604020202020204" pitchFamily="34" charset="0"/>
              <a:buChar char="•"/>
            </a:pPr>
            <a:r>
              <a:rPr lang="en-US" dirty="0"/>
              <a:t>Convert all </a:t>
            </a:r>
            <a:r>
              <a:rPr lang="en-US" dirty="0" err="1"/>
              <a:t>boolean</a:t>
            </a:r>
            <a:r>
              <a:rPr lang="en-US" dirty="0"/>
              <a:t> columns to integer columns with 1 and 0</a:t>
            </a:r>
          </a:p>
          <a:p>
            <a:pPr marL="457200" indent="-457200">
              <a:buFont typeface="Arial" panose="020B0604020202020204" pitchFamily="34" charset="0"/>
              <a:buChar char="•"/>
            </a:pPr>
            <a:r>
              <a:rPr lang="en-US" dirty="0"/>
              <a:t>Change column names to lowercase and replace spaces with underscores</a:t>
            </a:r>
          </a:p>
        </p:txBody>
      </p:sp>
    </p:spTree>
    <p:extLst>
      <p:ext uri="{BB962C8B-B14F-4D97-AF65-F5344CB8AC3E}">
        <p14:creationId xmlns:p14="http://schemas.microsoft.com/office/powerpoint/2010/main" val="89576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DF61-9989-E439-7EBB-349BB436C75D}"/>
              </a:ext>
            </a:extLst>
          </p:cNvPr>
          <p:cNvSpPr>
            <a:spLocks noGrp="1"/>
          </p:cNvSpPr>
          <p:nvPr>
            <p:ph type="title"/>
          </p:nvPr>
        </p:nvSpPr>
        <p:spPr/>
        <p:txBody>
          <a:bodyPr/>
          <a:lstStyle/>
          <a:p>
            <a:r>
              <a:rPr lang="en-US" dirty="0"/>
              <a:t>Data modelling</a:t>
            </a:r>
          </a:p>
        </p:txBody>
      </p:sp>
      <p:sp>
        <p:nvSpPr>
          <p:cNvPr id="3" name="Content Placeholder 2">
            <a:extLst>
              <a:ext uri="{FF2B5EF4-FFF2-40B4-BE49-F238E27FC236}">
                <a16:creationId xmlns:a16="http://schemas.microsoft.com/office/drawing/2014/main" id="{319E741D-DEBF-DDE4-3F33-DB6090CB3A57}"/>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dirty="0"/>
              <a:t>Performed Exploratory Data Analysis to understand descriptive statistics</a:t>
            </a:r>
          </a:p>
          <a:p>
            <a:pPr marL="457200" indent="-457200">
              <a:buFont typeface="Arial" panose="020B0604020202020204" pitchFamily="34" charset="0"/>
              <a:buChar char="•"/>
            </a:pPr>
            <a:r>
              <a:rPr lang="en-US" dirty="0"/>
              <a:t>Built a model with multiple predictors and target variable estimate.</a:t>
            </a:r>
          </a:p>
          <a:p>
            <a:pPr marL="457200" indent="-457200">
              <a:buFont typeface="Arial" panose="020B0604020202020204" pitchFamily="34" charset="0"/>
              <a:buChar char="•"/>
            </a:pPr>
            <a:r>
              <a:rPr lang="en-US" dirty="0"/>
              <a:t>Divide the data into training and testing sets to evaluate model performance.</a:t>
            </a:r>
          </a:p>
          <a:p>
            <a:pPr marL="457200" indent="-457200">
              <a:buFont typeface="Arial" panose="020B0604020202020204" pitchFamily="34" charset="0"/>
              <a:buChar char="•"/>
            </a:pPr>
            <a:r>
              <a:rPr lang="en-US" dirty="0"/>
              <a:t>Create and train the Random Forest model</a:t>
            </a:r>
          </a:p>
          <a:p>
            <a:pPr marL="457200" indent="-457200">
              <a:buFont typeface="Arial" panose="020B0604020202020204" pitchFamily="34" charset="0"/>
              <a:buChar char="•"/>
            </a:pPr>
            <a:r>
              <a:rPr lang="en-US" dirty="0"/>
              <a:t>Create and train the Gradient Boosting Regressor</a:t>
            </a:r>
          </a:p>
          <a:p>
            <a:pPr marL="457200" indent="-457200">
              <a:buFont typeface="Arial" panose="020B0604020202020204" pitchFamily="34" charset="0"/>
              <a:buChar char="•"/>
            </a:pPr>
            <a:r>
              <a:rPr lang="en-US" dirty="0"/>
              <a:t>Make predictions on the test set</a:t>
            </a:r>
          </a:p>
          <a:p>
            <a:pPr marL="457200" indent="-457200">
              <a:buFont typeface="Arial" panose="020B0604020202020204" pitchFamily="34" charset="0"/>
              <a:buChar char="•"/>
            </a:pPr>
            <a:r>
              <a:rPr lang="en-US" dirty="0"/>
              <a:t>Evaluate the model</a:t>
            </a:r>
          </a:p>
          <a:p>
            <a:pPr marL="457200" indent="-457200">
              <a:buFont typeface="Arial" panose="020B0604020202020204" pitchFamily="34" charset="0"/>
              <a:buChar char="•"/>
            </a:pPr>
            <a:r>
              <a:rPr lang="en-US" dirty="0"/>
              <a:t>Create and fit the logistic regression model</a:t>
            </a:r>
          </a:p>
        </p:txBody>
      </p:sp>
    </p:spTree>
    <p:extLst>
      <p:ext uri="{BB962C8B-B14F-4D97-AF65-F5344CB8AC3E}">
        <p14:creationId xmlns:p14="http://schemas.microsoft.com/office/powerpoint/2010/main" val="709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27E35-B448-1CE6-C90D-AF5642DEEF41}"/>
              </a:ext>
            </a:extLst>
          </p:cNvPr>
          <p:cNvSpPr>
            <a:spLocks noGrp="1"/>
          </p:cNvSpPr>
          <p:nvPr>
            <p:ph type="title"/>
          </p:nvPr>
        </p:nvSpPr>
        <p:spPr>
          <a:xfrm>
            <a:off x="960120" y="317814"/>
            <a:ext cx="10268712" cy="1700784"/>
          </a:xfrm>
        </p:spPr>
        <p:txBody>
          <a:bodyPr>
            <a:normAutofit/>
          </a:bodyPr>
          <a:lstStyle/>
          <a:p>
            <a:r>
              <a:rPr lang="en-US" dirty="0"/>
              <a:t>Model evaluation</a:t>
            </a:r>
          </a:p>
        </p:txBody>
      </p:sp>
      <p:graphicFrame>
        <p:nvGraphicFramePr>
          <p:cNvPr id="18" name="Content Placeholder 17">
            <a:extLst>
              <a:ext uri="{FF2B5EF4-FFF2-40B4-BE49-F238E27FC236}">
                <a16:creationId xmlns:a16="http://schemas.microsoft.com/office/drawing/2014/main" id="{544DF366-416E-2343-E773-B8A2217F2E41}"/>
              </a:ext>
            </a:extLst>
          </p:cNvPr>
          <p:cNvGraphicFramePr>
            <a:graphicFrameLocks noGrp="1"/>
          </p:cNvGraphicFramePr>
          <p:nvPr>
            <p:ph idx="1"/>
            <p:extLst>
              <p:ext uri="{D42A27DB-BD31-4B8C-83A1-F6EECF244321}">
                <p14:modId xmlns:p14="http://schemas.microsoft.com/office/powerpoint/2010/main" val="2203216284"/>
              </p:ext>
            </p:extLst>
          </p:nvPr>
        </p:nvGraphicFramePr>
        <p:xfrm>
          <a:off x="960438" y="3122465"/>
          <a:ext cx="10267952" cy="2610574"/>
        </p:xfrm>
        <a:graphic>
          <a:graphicData uri="http://schemas.openxmlformats.org/drawingml/2006/table">
            <a:tbl>
              <a:tblPr/>
              <a:tblGrid>
                <a:gridCol w="2478058">
                  <a:extLst>
                    <a:ext uri="{9D8B030D-6E8A-4147-A177-3AD203B41FA5}">
                      <a16:colId xmlns:a16="http://schemas.microsoft.com/office/drawing/2014/main" val="1039283371"/>
                    </a:ext>
                  </a:extLst>
                </a:gridCol>
                <a:gridCol w="2649490">
                  <a:extLst>
                    <a:ext uri="{9D8B030D-6E8A-4147-A177-3AD203B41FA5}">
                      <a16:colId xmlns:a16="http://schemas.microsoft.com/office/drawing/2014/main" val="1852331301"/>
                    </a:ext>
                  </a:extLst>
                </a:gridCol>
                <a:gridCol w="3082356">
                  <a:extLst>
                    <a:ext uri="{9D8B030D-6E8A-4147-A177-3AD203B41FA5}">
                      <a16:colId xmlns:a16="http://schemas.microsoft.com/office/drawing/2014/main" val="3535324939"/>
                    </a:ext>
                  </a:extLst>
                </a:gridCol>
                <a:gridCol w="2058048">
                  <a:extLst>
                    <a:ext uri="{9D8B030D-6E8A-4147-A177-3AD203B41FA5}">
                      <a16:colId xmlns:a16="http://schemas.microsoft.com/office/drawing/2014/main" val="4225416830"/>
                    </a:ext>
                  </a:extLst>
                </a:gridCol>
              </a:tblGrid>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Metric</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Random Forest Regressor </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Gradient Boosting Regressor </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Linear Regression</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4981604"/>
                  </a:ext>
                </a:extLst>
              </a:tr>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Root Mean Squared Error</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1.33</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12.98</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14.03</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2405177"/>
                  </a:ext>
                </a:extLst>
              </a:tr>
              <a:tr h="568470">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R-Squared</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0.96</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0.96</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dirty="0">
                          <a:solidFill>
                            <a:srgbClr val="000000"/>
                          </a:solidFill>
                          <a:effectLst/>
                          <a:latin typeface="Aptos Narrow" panose="020B0004020202020204" pitchFamily="34" charset="0"/>
                        </a:rPr>
                        <a:t>0.96</a:t>
                      </a:r>
                      <a:endParaRPr lang="en-US" sz="4900" b="0" i="0" u="none" strike="noStrike" dirty="0">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655657"/>
                  </a:ext>
                </a:extLst>
              </a:tr>
            </a:tbl>
          </a:graphicData>
        </a:graphic>
      </p:graphicFrame>
    </p:spTree>
    <p:extLst>
      <p:ext uri="{BB962C8B-B14F-4D97-AF65-F5344CB8AC3E}">
        <p14:creationId xmlns:p14="http://schemas.microsoft.com/office/powerpoint/2010/main" val="60100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FF7F-4E06-42D9-E6AE-C2EBE1B52CB7}"/>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B81F0CA-9D9A-1840-8F38-B9F39938308B}"/>
              </a:ext>
            </a:extLst>
          </p:cNvPr>
          <p:cNvSpPr>
            <a:spLocks noGrp="1"/>
          </p:cNvSpPr>
          <p:nvPr>
            <p:ph idx="1"/>
          </p:nvPr>
        </p:nvSpPr>
        <p:spPr/>
        <p:txBody>
          <a:bodyPr>
            <a:normAutofit fontScale="55000" lnSpcReduction="20000"/>
          </a:bodyPr>
          <a:lstStyle/>
          <a:p>
            <a:r>
              <a:rPr lang="en-US" dirty="0"/>
              <a:t>Features selected for clustering:</a:t>
            </a:r>
          </a:p>
          <a:p>
            <a:r>
              <a:rPr lang="en-US" dirty="0"/>
              <a:t>'</a:t>
            </a:r>
            <a:r>
              <a:rPr lang="en-US" dirty="0" err="1"/>
              <a:t>hispanic_latino_flag</a:t>
            </a:r>
            <a:r>
              <a:rPr lang="en-US" dirty="0"/>
              <a:t>', '</a:t>
            </a:r>
            <a:r>
              <a:rPr lang="en-US" dirty="0" err="1"/>
              <a:t>hispanic_latino_race</a:t>
            </a:r>
            <a:r>
              <a:rPr lang="en-US" dirty="0"/>
              <a:t>',</a:t>
            </a:r>
          </a:p>
          <a:p>
            <a:r>
              <a:rPr lang="en-US" dirty="0"/>
              <a:t>       'white', '</a:t>
            </a:r>
            <a:r>
              <a:rPr lang="en-US" dirty="0" err="1"/>
              <a:t>native_black</a:t>
            </a:r>
            <a:r>
              <a:rPr lang="en-US" dirty="0"/>
              <a:t>', '</a:t>
            </a:r>
            <a:r>
              <a:rPr lang="en-US" dirty="0" err="1"/>
              <a:t>black_american</a:t>
            </a:r>
            <a:r>
              <a:rPr lang="en-US" dirty="0"/>
              <a:t>', '</a:t>
            </a:r>
            <a:r>
              <a:rPr lang="en-US" dirty="0" err="1"/>
              <a:t>american_indian</a:t>
            </a:r>
            <a:r>
              <a:rPr lang="en-US" dirty="0"/>
              <a:t>',</a:t>
            </a:r>
          </a:p>
          <a:p>
            <a:r>
              <a:rPr lang="en-US" dirty="0"/>
              <a:t>       '</a:t>
            </a:r>
            <a:r>
              <a:rPr lang="en-US" dirty="0" err="1"/>
              <a:t>asian_pacific_islander</a:t>
            </a:r>
            <a:r>
              <a:rPr lang="en-US" dirty="0"/>
              <a:t>', '</a:t>
            </a:r>
            <a:r>
              <a:rPr lang="en-US" dirty="0" err="1"/>
              <a:t>asian</a:t>
            </a:r>
            <a:r>
              <a:rPr lang="en-US" dirty="0"/>
              <a:t>', '</a:t>
            </a:r>
            <a:r>
              <a:rPr lang="en-US" dirty="0" err="1"/>
              <a:t>native_hawaiian</a:t>
            </a:r>
            <a:r>
              <a:rPr lang="en-US" dirty="0"/>
              <a:t>',</a:t>
            </a:r>
          </a:p>
          <a:p>
            <a:r>
              <a:rPr lang="en-US" dirty="0"/>
              <a:t>       '</a:t>
            </a:r>
            <a:r>
              <a:rPr lang="en-US" dirty="0" err="1"/>
              <a:t>panel_any_opioid</a:t>
            </a:r>
            <a:r>
              <a:rPr lang="en-US" dirty="0"/>
              <a:t>', '</a:t>
            </a:r>
            <a:r>
              <a:rPr lang="en-US" dirty="0" err="1"/>
              <a:t>panel_heroin</a:t>
            </a:r>
            <a:r>
              <a:rPr lang="en-US" dirty="0"/>
              <a:t>', '</a:t>
            </a:r>
            <a:r>
              <a:rPr lang="en-US" dirty="0" err="1"/>
              <a:t>panel_methadone</a:t>
            </a:r>
            <a:r>
              <a:rPr lang="en-US" dirty="0"/>
              <a:t>',</a:t>
            </a:r>
          </a:p>
          <a:p>
            <a:r>
              <a:rPr lang="en-US" dirty="0"/>
              <a:t>       '</a:t>
            </a:r>
            <a:r>
              <a:rPr lang="en-US" dirty="0" err="1"/>
              <a:t>panel_natural_opioids</a:t>
            </a:r>
            <a:r>
              <a:rPr lang="en-US" dirty="0"/>
              <a:t>', '</a:t>
            </a:r>
            <a:r>
              <a:rPr lang="en-US" dirty="0" err="1"/>
              <a:t>panel_other_synthetic</a:t>
            </a:r>
            <a:r>
              <a:rPr lang="en-US" dirty="0"/>
              <a:t>', '</a:t>
            </a:r>
            <a:r>
              <a:rPr lang="en-US" dirty="0" err="1"/>
              <a:t>unit_age_adjusted</a:t>
            </a:r>
            <a:r>
              <a:rPr lang="en-US" dirty="0"/>
              <a:t>',</a:t>
            </a:r>
          </a:p>
          <a:p>
            <a:r>
              <a:rPr lang="en-US" dirty="0"/>
              <a:t>       '</a:t>
            </a:r>
            <a:r>
              <a:rPr lang="en-US" dirty="0" err="1"/>
              <a:t>unit_crude</a:t>
            </a:r>
            <a:r>
              <a:rPr lang="en-US" dirty="0"/>
              <a:t>', 'age_15-24_years', 'age_25-34_years', 'age_35-44_years',</a:t>
            </a:r>
          </a:p>
          <a:p>
            <a:r>
              <a:rPr lang="en-US" dirty="0"/>
              <a:t>       'age_45-54_years', 'age_55-64_years', 'age_65-74_years',</a:t>
            </a:r>
          </a:p>
          <a:p>
            <a:r>
              <a:rPr lang="en-US" dirty="0"/>
              <a:t>       'age_75-84_years', 'age_85_years_and_over', 'age_under_15_years',</a:t>
            </a:r>
          </a:p>
          <a:p>
            <a:r>
              <a:rPr lang="en-US" dirty="0"/>
              <a:t>       '</a:t>
            </a:r>
            <a:r>
              <a:rPr lang="en-US" dirty="0" err="1"/>
              <a:t>gender_female</a:t>
            </a:r>
            <a:r>
              <a:rPr lang="en-US" dirty="0"/>
              <a:t>', '</a:t>
            </a:r>
            <a:r>
              <a:rPr lang="en-US" dirty="0" err="1"/>
              <a:t>gender_male</a:t>
            </a:r>
            <a:r>
              <a:rPr lang="en-US" dirty="0"/>
              <a:t>'</a:t>
            </a:r>
          </a:p>
        </p:txBody>
      </p:sp>
    </p:spTree>
    <p:extLst>
      <p:ext uri="{BB962C8B-B14F-4D97-AF65-F5344CB8AC3E}">
        <p14:creationId xmlns:p14="http://schemas.microsoft.com/office/powerpoint/2010/main" val="3279016833"/>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74</TotalTime>
  <Words>578</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 Narrow</vt:lpstr>
      <vt:lpstr>Arial</vt:lpstr>
      <vt:lpstr>Franklin Gothic Demi Cond</vt:lpstr>
      <vt:lpstr>Franklin Gothic Medium</vt:lpstr>
      <vt:lpstr>Wingdings</vt:lpstr>
      <vt:lpstr>JuxtaposeVTI</vt:lpstr>
      <vt:lpstr>Drug-OverDose-Prediction</vt:lpstr>
      <vt:lpstr>GOALS</vt:lpstr>
      <vt:lpstr>ASSUMPTIONS</vt:lpstr>
      <vt:lpstr>Modelling process</vt:lpstr>
      <vt:lpstr>Data cleaning</vt:lpstr>
      <vt:lpstr>Data pre-processing</vt:lpstr>
      <vt:lpstr>Data modelling</vt:lpstr>
      <vt:lpstr>Model evaluation</vt:lpstr>
      <vt:lpstr>clustering</vt:lpstr>
      <vt:lpstr>clustering</vt:lpstr>
      <vt:lpstr>OPTIMAL CLUSTERS</vt:lpstr>
      <vt:lpstr>Final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Drug-OverDose-Prediction</dc:title>
  <dc:creator>Neha R.S.</dc:creator>
  <cp:lastModifiedBy>Neha R.S.</cp:lastModifiedBy>
  <cp:revision>31</cp:revision>
  <dcterms:created xsi:type="dcterms:W3CDTF">2024-05-19T19:31:49Z</dcterms:created>
  <dcterms:modified xsi:type="dcterms:W3CDTF">2024-05-19T20:46:17Z</dcterms:modified>
</cp:coreProperties>
</file>