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theme/themeOverride1.xml" ContentType="application/vnd.openxmlformats-officedocument.themeOverride+xml"/>
  <Override PartName="/ppt/charts/chart17.xml" ContentType="application/vnd.openxmlformats-officedocument.drawingml.chart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theme/themeOverride2.xml" ContentType="application/vnd.openxmlformats-officedocument.themeOverr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3.xml" ContentType="application/vnd.openxmlformats-officedocument.themeOverride+xml"/>
  <Override PartName="/ppt/charts/chart21.xml" ContentType="application/vnd.openxmlformats-officedocument.drawingml.chart+xml"/>
  <Override PartName="/ppt/theme/themeOverride4.xml" ContentType="application/vnd.openxmlformats-officedocument.themeOverr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theme/themeOverride5.xml" ContentType="application/vnd.openxmlformats-officedocument.themeOverride+xml"/>
  <Override PartName="/ppt/charts/chart24.xml" ContentType="application/vnd.openxmlformats-officedocument.drawingml.chart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charts/chart25.xml" ContentType="application/vnd.openxmlformats-officedocument.drawingml.chart+xml"/>
  <Override PartName="/ppt/notesSlides/notesSlide17.xml" ContentType="application/vnd.openxmlformats-officedocument.presentationml.notesSlide+xml"/>
  <Override PartName="/ppt/charts/chart26.xml" ContentType="application/vnd.openxmlformats-officedocument.drawingml.chart+xml"/>
  <Override PartName="/ppt/notesSlides/notesSlide18.xml" ContentType="application/vnd.openxmlformats-officedocument.presentationml.notesSlide+xml"/>
  <Override PartName="/ppt/charts/chart27.xml" ContentType="application/vnd.openxmlformats-officedocument.drawingml.chart+xml"/>
  <Override PartName="/ppt/notesSlides/notesSlide19.xml" ContentType="application/vnd.openxmlformats-officedocument.presentationml.notesSlide+xml"/>
  <Override PartName="/ppt/charts/chart28.xml" ContentType="application/vnd.openxmlformats-officedocument.drawingml.chart+xml"/>
  <Override PartName="/ppt/theme/themeOverride7.xml" ContentType="application/vnd.openxmlformats-officedocument.themeOverride+xml"/>
  <Override PartName="/ppt/notesSlides/notesSlide20.xml" ContentType="application/vnd.openxmlformats-officedocument.presentationml.notesSlide+xml"/>
  <Override PartName="/ppt/charts/chart29.xml" ContentType="application/vnd.openxmlformats-officedocument.drawingml.chart+xml"/>
  <Override PartName="/ppt/notesSlides/notesSlide21.xml" ContentType="application/vnd.openxmlformats-officedocument.presentationml.notesSlide+xml"/>
  <Override PartName="/ppt/charts/chart30.xml" ContentType="application/vnd.openxmlformats-officedocument.drawingml.chart+xml"/>
  <Override PartName="/ppt/notesSlides/notesSlide22.xml" ContentType="application/vnd.openxmlformats-officedocument.presentationml.notesSlide+xml"/>
  <Override PartName="/ppt/charts/chart31.xml" ContentType="application/vnd.openxmlformats-officedocument.drawingml.chart+xml"/>
  <Override PartName="/ppt/notesSlides/notesSlide23.xml" ContentType="application/vnd.openxmlformats-officedocument.presentationml.notesSlide+xml"/>
  <Override PartName="/ppt/charts/chart32.xml" ContentType="application/vnd.openxmlformats-officedocument.drawingml.chart+xml"/>
  <Override PartName="/ppt/notesSlides/notesSlide24.xml" ContentType="application/vnd.openxmlformats-officedocument.presentationml.notesSlide+xml"/>
  <Override PartName="/ppt/charts/chart33.xml" ContentType="application/vnd.openxmlformats-officedocument.drawingml.chart+xml"/>
  <Override PartName="/ppt/notesSlides/notesSlide25.xml" ContentType="application/vnd.openxmlformats-officedocument.presentationml.notesSlide+xml"/>
  <Override PartName="/ppt/charts/chart34.xml" ContentType="application/vnd.openxmlformats-officedocument.drawingml.chart+xml"/>
  <Override PartName="/ppt/notesSlides/notesSlide26.xml" ContentType="application/vnd.openxmlformats-officedocument.presentationml.notesSlide+xml"/>
  <Override PartName="/ppt/charts/chart35.xml" ContentType="application/vnd.openxmlformats-officedocument.drawingml.chart+xml"/>
  <Override PartName="/ppt/drawings/drawing1.xml" ContentType="application/vnd.openxmlformats-officedocument.drawingml.chartshapes+xml"/>
  <Override PartName="/ppt/notesSlides/notesSlide27.xml" ContentType="application/vnd.openxmlformats-officedocument.presentationml.notesSlide+xml"/>
  <Override PartName="/ppt/charts/chart36.xml" ContentType="application/vnd.openxmlformats-officedocument.drawingml.chart+xml"/>
  <Override PartName="/ppt/notesSlides/notesSlide28.xml" ContentType="application/vnd.openxmlformats-officedocument.presentationml.notesSlide+xml"/>
  <Override PartName="/ppt/charts/chart37.xml" ContentType="application/vnd.openxmlformats-officedocument.drawingml.chart+xml"/>
  <Override PartName="/ppt/notesSlides/notesSlide29.xml" ContentType="application/vnd.openxmlformats-officedocument.presentationml.notesSlide+xml"/>
  <Override PartName="/ppt/charts/chart38.xml" ContentType="application/vnd.openxmlformats-officedocument.drawingml.chart+xml"/>
  <Override PartName="/ppt/notesSlides/notesSlide30.xml" ContentType="application/vnd.openxmlformats-officedocument.presentationml.notesSlide+xml"/>
  <Override PartName="/ppt/charts/chart39.xml" ContentType="application/vnd.openxmlformats-officedocument.drawingml.chart+xml"/>
  <Override PartName="/ppt/notesSlides/notesSlide31.xml" ContentType="application/vnd.openxmlformats-officedocument.presentationml.notesSlide+xml"/>
  <Override PartName="/ppt/charts/chart40.xml" ContentType="application/vnd.openxmlformats-officedocument.drawingml.chart+xml"/>
  <Override PartName="/ppt/notesSlides/notesSlide32.xml" ContentType="application/vnd.openxmlformats-officedocument.presentationml.notesSlide+xml"/>
  <Override PartName="/ppt/charts/chart41.xml" ContentType="application/vnd.openxmlformats-officedocument.drawingml.chart+xml"/>
  <Override PartName="/ppt/notesSlides/notesSlide33.xml" ContentType="application/vnd.openxmlformats-officedocument.presentationml.notesSlide+xml"/>
  <Override PartName="/ppt/charts/chart42.xml" ContentType="application/vnd.openxmlformats-officedocument.drawingml.chart+xml"/>
  <Override PartName="/ppt/notesSlides/notesSlide34.xml" ContentType="application/vnd.openxmlformats-officedocument.presentationml.notesSlide+xml"/>
  <Override PartName="/ppt/charts/chart43.xml" ContentType="application/vnd.openxmlformats-officedocument.drawingml.chart+xml"/>
  <Override PartName="/ppt/notesSlides/notesSlide35.xml" ContentType="application/vnd.openxmlformats-officedocument.presentationml.notesSlide+xml"/>
  <Override PartName="/ppt/charts/chart44.xml" ContentType="application/vnd.openxmlformats-officedocument.drawingml.chart+xml"/>
  <Override PartName="/ppt/notesSlides/notesSlide36.xml" ContentType="application/vnd.openxmlformats-officedocument.presentationml.notesSlide+xml"/>
  <Override PartName="/ppt/charts/chart45.xml" ContentType="application/vnd.openxmlformats-officedocument.drawingml.chart+xml"/>
  <Override PartName="/ppt/notesSlides/notesSlide37.xml" ContentType="application/vnd.openxmlformats-officedocument.presentationml.notesSlide+xml"/>
  <Override PartName="/ppt/charts/chart46.xml" ContentType="application/vnd.openxmlformats-officedocument.drawingml.chart+xml"/>
  <Override PartName="/ppt/notesSlides/notesSlide38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39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notesSlides/notesSlide40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41.xml" ContentType="application/vnd.openxmlformats-officedocument.presentationml.notesSlide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notesSlides/notesSlide42.xml" ContentType="application/vnd.openxmlformats-officedocument.presentationml.notesSlid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notesSlides/notesSlide43.xml" ContentType="application/vnd.openxmlformats-officedocument.presentationml.notesSlide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84" r:id="rId12"/>
    <p:sldId id="287" r:id="rId13"/>
    <p:sldId id="293" r:id="rId14"/>
    <p:sldId id="294" r:id="rId15"/>
    <p:sldId id="301" r:id="rId16"/>
    <p:sldId id="256" r:id="rId17"/>
    <p:sldId id="283" r:id="rId18"/>
    <p:sldId id="296" r:id="rId19"/>
    <p:sldId id="300" r:id="rId20"/>
    <p:sldId id="298" r:id="rId21"/>
    <p:sldId id="288" r:id="rId22"/>
    <p:sldId id="272" r:id="rId23"/>
    <p:sldId id="278" r:id="rId24"/>
    <p:sldId id="273" r:id="rId25"/>
    <p:sldId id="274" r:id="rId26"/>
    <p:sldId id="257" r:id="rId27"/>
    <p:sldId id="258" r:id="rId28"/>
    <p:sldId id="279" r:id="rId29"/>
    <p:sldId id="280" r:id="rId30"/>
    <p:sldId id="285" r:id="rId31"/>
    <p:sldId id="299" r:id="rId32"/>
    <p:sldId id="290" r:id="rId33"/>
    <p:sldId id="277" r:id="rId34"/>
    <p:sldId id="289" r:id="rId35"/>
    <p:sldId id="291" r:id="rId36"/>
    <p:sldId id="295" r:id="rId37"/>
    <p:sldId id="268" r:id="rId38"/>
    <p:sldId id="281" r:id="rId39"/>
    <p:sldId id="282" r:id="rId40"/>
    <p:sldId id="286" r:id="rId41"/>
    <p:sldId id="302" r:id="rId42"/>
    <p:sldId id="297" r:id="rId43"/>
    <p:sldId id="292" r:id="rId44"/>
    <p:sldId id="266" r:id="rId4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1728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3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4" Type="http://schemas.microsoft.com/office/2011/relationships/chartColorStyle" Target="colors20.xml"/><Relationship Id="rId1" Type="http://schemas.openxmlformats.org/officeDocument/2006/relationships/package" Target="../embeddings/Microsoft_Excel_Sheet35.xlsx"/><Relationship Id="rId2" Type="http://schemas.openxmlformats.org/officeDocument/2006/relationships/chartUserShapes" Target="../drawings/drawing1.xm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6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7.xlsx"/><Relationship Id="rId2" Type="http://schemas.microsoft.com/office/2011/relationships/chartStyle" Target="style22.xml"/><Relationship Id="rId3" Type="http://schemas.microsoft.com/office/2011/relationships/chartColorStyle" Target="colors22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8.xlsx"/><Relationship Id="rId2" Type="http://schemas.microsoft.com/office/2011/relationships/chartStyle" Target="style23.xml"/><Relationship Id="rId3" Type="http://schemas.microsoft.com/office/2011/relationships/chartColorStyle" Target="colors23.xm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9.xlsx"/><Relationship Id="rId2" Type="http://schemas.microsoft.com/office/2011/relationships/chartStyle" Target="style24.xml"/><Relationship Id="rId3" Type="http://schemas.microsoft.com/office/2011/relationships/chartColorStyle" Target="colors2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1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7.xlsx"/><Relationship Id="rId2" Type="http://schemas.microsoft.com/office/2011/relationships/chartStyle" Target="style28.xml"/><Relationship Id="rId3" Type="http://schemas.microsoft.com/office/2011/relationships/chartColorStyle" Target="colors28.xm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8.xlsx"/><Relationship Id="rId2" Type="http://schemas.microsoft.com/office/2011/relationships/chartStyle" Target="style29.xml"/><Relationship Id="rId3" Type="http://schemas.microsoft.com/office/2011/relationships/chartColorStyle" Target="colors29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0295736"/>
        <c:axId val="2113930552"/>
      </c:scatterChart>
      <c:valAx>
        <c:axId val="2080295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930552"/>
        <c:crosses val="autoZero"/>
        <c:crossBetween val="midCat"/>
      </c:valAx>
      <c:valAx>
        <c:axId val="211393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295736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pattFill prst="nar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pattFill prst="pct80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pattFill prst="dk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449057580715"/>
                  <c:y val="-0.2278955006136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0.2271</c:v>
                </c:pt>
                <c:pt idx="1">
                  <c:v>0.4867</c:v>
                </c:pt>
                <c:pt idx="2">
                  <c:v>0.1355</c:v>
                </c:pt>
                <c:pt idx="3">
                  <c:v>0.115</c:v>
                </c:pt>
                <c:pt idx="4">
                  <c:v>0.0283</c:v>
                </c:pt>
                <c:pt idx="5">
                  <c:v>0.0074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210953036041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373715841956"/>
          <c:y val="0.06294084208326"/>
          <c:w val="0.411260572061913"/>
          <c:h val="0.93705915791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0.3615</c:v>
                </c:pt>
                <c:pt idx="1">
                  <c:v>0.1829</c:v>
                </c:pt>
                <c:pt idx="2">
                  <c:v>0.2157</c:v>
                </c:pt>
                <c:pt idx="3">
                  <c:v>0.183</c:v>
                </c:pt>
                <c:pt idx="4">
                  <c:v>0.0451</c:v>
                </c:pt>
                <c:pt idx="5">
                  <c:v>0.0119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30669124222887"/>
          <c:y val="0.920863048529131"/>
          <c:w val="0.0197910615482777"/>
          <c:h val="0.03237437478774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5058928661754"/>
          <c:y val="0.130669918750196"/>
          <c:w val="0.372716619737308"/>
          <c:h val="0.8175372525645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0.3615</c:v>
                </c:pt>
                <c:pt idx="1">
                  <c:v>0.1829</c:v>
                </c:pt>
                <c:pt idx="2">
                  <c:v>0.2157</c:v>
                </c:pt>
                <c:pt idx="3">
                  <c:v>0.183</c:v>
                </c:pt>
                <c:pt idx="4">
                  <c:v>0.0451</c:v>
                </c:pt>
                <c:pt idx="5">
                  <c:v>0.0119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678488"/>
        <c:axId val="-2134674824"/>
      </c:barChart>
      <c:catAx>
        <c:axId val="-213467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674824"/>
        <c:crosses val="autoZero"/>
        <c:auto val="1"/>
        <c:lblAlgn val="ctr"/>
        <c:lblOffset val="100"/>
        <c:noMultiLvlLbl val="0"/>
      </c:catAx>
      <c:valAx>
        <c:axId val="-2134674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6784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0.5382</c:v>
                </c:pt>
                <c:pt idx="1">
                  <c:v>0.0637</c:v>
                </c:pt>
                <c:pt idx="2">
                  <c:v>0.2188</c:v>
                </c:pt>
                <c:pt idx="3">
                  <c:v>0.118</c:v>
                </c:pt>
                <c:pt idx="4">
                  <c:v>0.0469</c:v>
                </c:pt>
                <c:pt idx="5">
                  <c:v>0.0143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</c:v>
                </c:pt>
                <c:pt idx="1">
                  <c:v>0.2662</c:v>
                </c:pt>
                <c:pt idx="2">
                  <c:v>0.0628</c:v>
                </c:pt>
                <c:pt idx="3">
                  <c:v>0.1654</c:v>
                </c:pt>
                <c:pt idx="4">
                  <c:v>0.015</c:v>
                </c:pt>
                <c:pt idx="5">
                  <c:v>0.0005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0.195</c:v>
                </c:pt>
                <c:pt idx="1">
                  <c:v>0.1299</c:v>
                </c:pt>
                <c:pt idx="2">
                  <c:v>0.4398</c:v>
                </c:pt>
                <c:pt idx="3">
                  <c:v>0.149</c:v>
                </c:pt>
                <c:pt idx="4">
                  <c:v>0.086</c:v>
                </c:pt>
                <c:pt idx="5">
                  <c:v>0.0004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0.3515</c:v>
                </c:pt>
                <c:pt idx="1">
                  <c:v>0.3395</c:v>
                </c:pt>
                <c:pt idx="2">
                  <c:v>0.0775</c:v>
                </c:pt>
                <c:pt idx="3">
                  <c:v>0.2146</c:v>
                </c:pt>
                <c:pt idx="4">
                  <c:v>0.0165</c:v>
                </c:pt>
                <c:pt idx="5">
                  <c:v>0.0006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0.3903</c:v>
                </c:pt>
                <c:pt idx="1">
                  <c:v>0.123</c:v>
                </c:pt>
                <c:pt idx="2">
                  <c:v>0.2519</c:v>
                </c:pt>
                <c:pt idx="3">
                  <c:v>0.1504</c:v>
                </c:pt>
                <c:pt idx="4">
                  <c:v>0.052</c:v>
                </c:pt>
                <c:pt idx="5">
                  <c:v>0.026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3022200"/>
        <c:axId val="-2133019016"/>
      </c:barChart>
      <c:catAx>
        <c:axId val="-2133022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3019016"/>
        <c:crosses val="autoZero"/>
        <c:auto val="1"/>
        <c:lblAlgn val="ctr"/>
        <c:lblOffset val="100"/>
        <c:noMultiLvlLbl val="0"/>
      </c:catAx>
      <c:valAx>
        <c:axId val="-2133019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0222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-6719.6</c:v>
                </c:pt>
                <c:pt idx="3">
                  <c:v>-6484.0</c:v>
                </c:pt>
                <c:pt idx="4">
                  <c:v>-6407.0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-6945.5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-6407.0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904456"/>
        <c:axId val="-2132901272"/>
      </c:barChart>
      <c:catAx>
        <c:axId val="-2132904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2901272"/>
        <c:crosses val="autoZero"/>
        <c:auto val="1"/>
        <c:lblAlgn val="ctr"/>
        <c:lblOffset val="100"/>
        <c:noMultiLvlLbl val="0"/>
      </c:catAx>
      <c:valAx>
        <c:axId val="-213290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044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-8630.1</c:v>
                </c:pt>
                <c:pt idx="3">
                  <c:v>-8394.5</c:v>
                </c:pt>
                <c:pt idx="4">
                  <c:v>-8317.5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-8856.0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-8317.5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5280408"/>
        <c:axId val="-2135277224"/>
      </c:barChart>
      <c:catAx>
        <c:axId val="-2135280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5277224"/>
        <c:crosses val="autoZero"/>
        <c:auto val="1"/>
        <c:lblAlgn val="ctr"/>
        <c:lblOffset val="100"/>
        <c:noMultiLvlLbl val="0"/>
      </c:catAx>
      <c:valAx>
        <c:axId val="-2135277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80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5"/>
            <c:invertIfNegative val="0"/>
            <c:bubble3D val="0"/>
            <c:spPr>
              <a:pattFill prst="narVert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pattFill prst="narVert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0.0">
                  <c:v>0.0</c:v>
                </c:pt>
                <c:pt idx="1">
                  <c:v>2498.0</c:v>
                </c:pt>
                <c:pt idx="2" formatCode="0.0">
                  <c:v>2723.9</c:v>
                </c:pt>
                <c:pt idx="3" formatCode="0.0">
                  <c:v>2959.5</c:v>
                </c:pt>
                <c:pt idx="6" formatCode="0.0">
                  <c:v>3036.5</c:v>
                </c:pt>
                <c:pt idx="7" formatCode="0.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0" formatCode="0">
                  <c:v>2498.0</c:v>
                </c:pt>
                <c:pt idx="1">
                  <c:v>225.9</c:v>
                </c:pt>
                <c:pt idx="2">
                  <c:v>235.6</c:v>
                </c:pt>
                <c:pt idx="3">
                  <c:v>77.0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Sheet1!$D$2:$D$9</c:f>
              <c:numCache>
                <c:formatCode>0.0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6">
                  <c:v>-8317.5</c:v>
                </c:pt>
                <c:pt idx="7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Sheet1!$E$2:$E$9</c:f>
              <c:numCache>
                <c:formatCode>0.0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0">
                  <c:v>3036.5</c:v>
                </c:pt>
                <c:pt idx="6">
                  <c:v>0.0</c:v>
                </c:pt>
                <c:pt idx="7" formatCode="0">
                  <c:v>-8317.5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5170056"/>
        <c:axId val="-2135166936"/>
      </c:barChart>
      <c:catAx>
        <c:axId val="-2135170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5166936"/>
        <c:crosses val="autoZero"/>
        <c:auto val="1"/>
        <c:lblAlgn val="ctr"/>
        <c:lblOffset val="100"/>
        <c:noMultiLvlLbl val="0"/>
      </c:catAx>
      <c:valAx>
        <c:axId val="-2135166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</a:t>
                </a:r>
                <a:r>
                  <a:rPr lang="en-US" sz="2000" baseline="0" dirty="0" smtClean="0"/>
                  <a:t>-eq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170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-12164.1</c:v>
                </c:pt>
                <c:pt idx="3">
                  <c:v>-11928.5</c:v>
                </c:pt>
                <c:pt idx="4">
                  <c:v>-11851.5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-12390.0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-11851.5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5041448"/>
        <c:axId val="-2135038264"/>
      </c:barChart>
      <c:catAx>
        <c:axId val="-2135041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5038264"/>
        <c:crosses val="autoZero"/>
        <c:auto val="1"/>
        <c:lblAlgn val="ctr"/>
        <c:lblOffset val="100"/>
        <c:noMultiLvlLbl val="0"/>
      </c:catAx>
      <c:valAx>
        <c:axId val="-213503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041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584232"/>
        <c:axId val="-2134580664"/>
      </c:barChart>
      <c:catAx>
        <c:axId val="-213458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580664"/>
        <c:crosses val="autoZero"/>
        <c:auto val="1"/>
        <c:lblAlgn val="ctr"/>
        <c:lblOffset val="100"/>
        <c:noMultiLvlLbl val="0"/>
      </c:catAx>
      <c:valAx>
        <c:axId val="-213458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584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4922872"/>
        <c:axId val="-2134919688"/>
      </c:barChart>
      <c:catAx>
        <c:axId val="-2134922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34919688"/>
        <c:crosses val="autoZero"/>
        <c:auto val="1"/>
        <c:lblAlgn val="ctr"/>
        <c:lblOffset val="100"/>
        <c:noMultiLvlLbl val="0"/>
      </c:catAx>
      <c:valAx>
        <c:axId val="-2134919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9228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883080"/>
        <c:axId val="-2135886824"/>
      </c:barChart>
      <c:catAx>
        <c:axId val="-213588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886824"/>
        <c:crosses val="autoZero"/>
        <c:auto val="1"/>
        <c:lblAlgn val="ctr"/>
        <c:lblOffset val="100"/>
        <c:noMultiLvlLbl val="0"/>
      </c:catAx>
      <c:valAx>
        <c:axId val="-213588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8830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944168"/>
        <c:axId val="-2135947880"/>
      </c:barChart>
      <c:catAx>
        <c:axId val="-2135944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47880"/>
        <c:crosses val="autoZero"/>
        <c:auto val="1"/>
        <c:lblAlgn val="ctr"/>
        <c:lblOffset val="100"/>
        <c:noMultiLvlLbl val="0"/>
      </c:catAx>
      <c:valAx>
        <c:axId val="-213594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441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019432"/>
        <c:axId val="-2119015656"/>
      </c:lineChart>
      <c:catAx>
        <c:axId val="-211901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015656"/>
        <c:crosses val="autoZero"/>
        <c:auto val="1"/>
        <c:lblAlgn val="ctr"/>
        <c:lblOffset val="100"/>
        <c:noMultiLvlLbl val="0"/>
      </c:catAx>
      <c:valAx>
        <c:axId val="-2119015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01943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7886360"/>
        <c:axId val="-2117882616"/>
      </c:barChart>
      <c:catAx>
        <c:axId val="-2117886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882616"/>
        <c:crosses val="autoZero"/>
        <c:auto val="1"/>
        <c:lblAlgn val="ctr"/>
        <c:lblOffset val="100"/>
        <c:noMultiLvlLbl val="0"/>
      </c:catAx>
      <c:valAx>
        <c:axId val="-2117882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8863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7773528"/>
        <c:axId val="-2117770360"/>
      </c:barChart>
      <c:catAx>
        <c:axId val="-2117773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7770360"/>
        <c:crosses val="autoZero"/>
        <c:auto val="1"/>
        <c:lblAlgn val="ctr"/>
        <c:lblOffset val="100"/>
        <c:noMultiLvlLbl val="0"/>
      </c:catAx>
      <c:valAx>
        <c:axId val="-211777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7735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577640"/>
        <c:axId val="-2116574520"/>
      </c:barChart>
      <c:catAx>
        <c:axId val="-2116577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574520"/>
        <c:crosses val="autoZero"/>
        <c:auto val="1"/>
        <c:lblAlgn val="ctr"/>
        <c:lblOffset val="100"/>
        <c:noMultiLvlLbl val="0"/>
      </c:catAx>
      <c:valAx>
        <c:axId val="-211657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5776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727640"/>
        <c:axId val="-2119724584"/>
      </c:barChart>
      <c:catAx>
        <c:axId val="-2119727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9724584"/>
        <c:crosses val="autoZero"/>
        <c:auto val="1"/>
        <c:lblAlgn val="ctr"/>
        <c:lblOffset val="100"/>
        <c:noMultiLvlLbl val="0"/>
      </c:catAx>
      <c:valAx>
        <c:axId val="-211972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276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894728"/>
        <c:axId val="-2119891672"/>
      </c:barChart>
      <c:catAx>
        <c:axId val="-2119894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9891672"/>
        <c:crosses val="autoZero"/>
        <c:auto val="1"/>
        <c:lblAlgn val="ctr"/>
        <c:lblOffset val="100"/>
        <c:noMultiLvlLbl val="0"/>
      </c:catAx>
      <c:valAx>
        <c:axId val="-211989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894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660264"/>
        <c:axId val="-2133656568"/>
      </c:barChart>
      <c:catAx>
        <c:axId val="-2133660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656568"/>
        <c:crosses val="autoZero"/>
        <c:auto val="1"/>
        <c:lblAlgn val="ctr"/>
        <c:lblOffset val="100"/>
        <c:noMultiLvlLbl val="0"/>
      </c:catAx>
      <c:valAx>
        <c:axId val="-213365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6602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34343829661205"/>
                  <c:y val="-0.1350510292850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">
                  <c:v>611.0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09112977351908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4333252239769"/>
                  <c:y val="-0.07976252816689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331.0</c:v>
                </c:pt>
                <c:pt idx="2">
                  <c:v>270.0</c:v>
                </c:pt>
                <c:pt idx="3" formatCode="0">
                  <c:v>195.0</c:v>
                </c:pt>
                <c:pt idx="4" formatCode="0">
                  <c:v>166.0</c:v>
                </c:pt>
                <c:pt idx="5" formatCode="0">
                  <c:v>144.0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79"/>
                  <c:y val="-0.17638589597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15600303841730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-906.0</c:v>
                </c:pt>
                <c:pt idx="7">
                  <c:v>-773.0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459224"/>
        <c:axId val="-2116456168"/>
      </c:barChart>
      <c:catAx>
        <c:axId val="-2116459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456168"/>
        <c:crosses val="autoZero"/>
        <c:auto val="1"/>
        <c:lblAlgn val="ctr"/>
        <c:lblOffset val="100"/>
        <c:noMultiLvlLbl val="0"/>
      </c:catAx>
      <c:valAx>
        <c:axId val="-2116456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</a:t>
                </a:r>
                <a:r>
                  <a:rPr lang="en-US" sz="2800" b="0" i="0" baseline="0" dirty="0" smtClean="0">
                    <a:effectLst/>
                  </a:rPr>
                  <a:t>-eq/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459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12700"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5478760"/>
        <c:axId val="-2115475784"/>
      </c:barChart>
      <c:catAx>
        <c:axId val="-2115478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5475784"/>
        <c:crosses val="autoZero"/>
        <c:auto val="1"/>
        <c:lblAlgn val="ctr"/>
        <c:lblOffset val="100"/>
        <c:noMultiLvlLbl val="0"/>
      </c:catAx>
      <c:valAx>
        <c:axId val="-211547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4787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9823960"/>
        <c:axId val="-2119820376"/>
      </c:barChart>
      <c:catAx>
        <c:axId val="-211982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820376"/>
        <c:crosses val="autoZero"/>
        <c:auto val="1"/>
        <c:lblAlgn val="ctr"/>
        <c:lblOffset val="100"/>
        <c:noMultiLvlLbl val="0"/>
      </c:catAx>
      <c:valAx>
        <c:axId val="-2119820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8239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9423544"/>
        <c:axId val="-2119419880"/>
      </c:barChart>
      <c:catAx>
        <c:axId val="-211942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19880"/>
        <c:crosses val="autoZero"/>
        <c:auto val="1"/>
        <c:lblAlgn val="ctr"/>
        <c:lblOffset val="100"/>
        <c:noMultiLvlLbl val="0"/>
      </c:catAx>
      <c:valAx>
        <c:axId val="-211941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235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5398056"/>
        <c:axId val="-2115394328"/>
      </c:barChart>
      <c:catAx>
        <c:axId val="-2115398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394328"/>
        <c:crosses val="autoZero"/>
        <c:auto val="1"/>
        <c:lblAlgn val="ctr"/>
        <c:lblOffset val="100"/>
        <c:noMultiLvlLbl val="0"/>
      </c:catAx>
      <c:valAx>
        <c:axId val="-211539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398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341409246921"/>
          <c:y val="0.0404927335662483"/>
          <c:w val="0.716752574197456"/>
          <c:h val="0.7549081749675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1124.843880099917</c:v>
                </c:pt>
                <c:pt idx="1">
                  <c:v>352.8684772978261</c:v>
                </c:pt>
                <c:pt idx="2">
                  <c:v>188.5004144889878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365.7617358218932</c:v>
                </c:pt>
                <c:pt idx="1">
                  <c:v>415.8325987766289</c:v>
                </c:pt>
                <c:pt idx="2">
                  <c:v>369.5419171689285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0</c:formatCode>
                <c:ptCount val="3"/>
                <c:pt idx="0">
                  <c:v>128.180946142167</c:v>
                </c:pt>
                <c:pt idx="1">
                  <c:v>137.5104932445572</c:v>
                </c:pt>
                <c:pt idx="2">
                  <c:v>131.3938665503843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5327224"/>
        <c:axId val="-2115323496"/>
      </c:barChart>
      <c:catAx>
        <c:axId val="-211532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323496"/>
        <c:crosses val="autoZero"/>
        <c:auto val="1"/>
        <c:lblAlgn val="ctr"/>
        <c:lblOffset val="100"/>
        <c:noMultiLvlLbl val="0"/>
      </c:catAx>
      <c:valAx>
        <c:axId val="-211532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327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393576"/>
        <c:axId val="-2116390632"/>
      </c:barChart>
      <c:catAx>
        <c:axId val="-2116393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390632"/>
        <c:crosses val="autoZero"/>
        <c:auto val="1"/>
        <c:lblAlgn val="ctr"/>
        <c:lblOffset val="100"/>
        <c:noMultiLvlLbl val="0"/>
      </c:catAx>
      <c:valAx>
        <c:axId val="-211639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9357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323256"/>
        <c:axId val="-2116320312"/>
      </c:barChart>
      <c:catAx>
        <c:axId val="-2116323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320312"/>
        <c:crosses val="autoZero"/>
        <c:auto val="1"/>
        <c:lblAlgn val="ctr"/>
        <c:lblOffset val="100"/>
        <c:noMultiLvlLbl val="0"/>
      </c:catAx>
      <c:valAx>
        <c:axId val="-2116320312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23256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284696"/>
        <c:axId val="-2116281720"/>
      </c:barChart>
      <c:catAx>
        <c:axId val="-2116284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281720"/>
        <c:crosses val="autoZero"/>
        <c:auto val="1"/>
        <c:lblAlgn val="ctr"/>
        <c:lblOffset val="100"/>
        <c:noMultiLvlLbl val="0"/>
      </c:catAx>
      <c:valAx>
        <c:axId val="-211628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28469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5242168"/>
        <c:axId val="-2115239224"/>
      </c:barChart>
      <c:catAx>
        <c:axId val="-2115242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5239224"/>
        <c:crosses val="autoZero"/>
        <c:auto val="1"/>
        <c:lblAlgn val="ctr"/>
        <c:lblOffset val="100"/>
        <c:noMultiLvlLbl val="0"/>
      </c:catAx>
      <c:valAx>
        <c:axId val="-2115239224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242168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591912"/>
        <c:axId val="-2133588216"/>
      </c:barChart>
      <c:catAx>
        <c:axId val="-2133591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588216"/>
        <c:crosses val="autoZero"/>
        <c:auto val="1"/>
        <c:lblAlgn val="ctr"/>
        <c:lblOffset val="100"/>
        <c:noMultiLvlLbl val="0"/>
      </c:catAx>
      <c:valAx>
        <c:axId val="-2133588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5919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5203608"/>
        <c:axId val="-2115200632"/>
      </c:barChart>
      <c:catAx>
        <c:axId val="-2115203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5200632"/>
        <c:crosses val="autoZero"/>
        <c:auto val="1"/>
        <c:lblAlgn val="ctr"/>
        <c:lblOffset val="100"/>
        <c:noMultiLvlLbl val="0"/>
      </c:catAx>
      <c:valAx>
        <c:axId val="-211520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20360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-793.6</c:v>
                </c:pt>
                <c:pt idx="1">
                  <c:v>-874.4</c:v>
                </c:pt>
                <c:pt idx="2">
                  <c:v>-885.5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180024"/>
        <c:axId val="-2116177048"/>
      </c:barChart>
      <c:catAx>
        <c:axId val="-2116180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177048"/>
        <c:crossesAt val="-200.0"/>
        <c:auto val="1"/>
        <c:lblAlgn val="ctr"/>
        <c:lblOffset val="100"/>
        <c:noMultiLvlLbl val="0"/>
      </c:catAx>
      <c:valAx>
        <c:axId val="-2116177048"/>
        <c:scaling>
          <c:orientation val="minMax"/>
          <c:max val="-750.0"/>
          <c:min val="-9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80024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139688"/>
        <c:axId val="-2116136712"/>
      </c:barChart>
      <c:catAx>
        <c:axId val="-2116139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6136712"/>
        <c:crosses val="autoZero"/>
        <c:auto val="1"/>
        <c:lblAlgn val="ctr"/>
        <c:lblOffset val="100"/>
        <c:noMultiLvlLbl val="0"/>
      </c:catAx>
      <c:valAx>
        <c:axId val="-2116136712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3968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-773.0</c:v>
                </c:pt>
                <c:pt idx="1">
                  <c:v>-892.0</c:v>
                </c:pt>
                <c:pt idx="2">
                  <c:v>-904.0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-133.0</c:v>
                </c:pt>
                <c:pt idx="1">
                  <c:v>-14.0</c:v>
                </c:pt>
                <c:pt idx="2">
                  <c:v>-2.0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17396008"/>
        <c:axId val="2117358296"/>
      </c:barChart>
      <c:catAx>
        <c:axId val="2117396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358296"/>
        <c:crossesAt val="-200.0"/>
        <c:auto val="1"/>
        <c:lblAlgn val="ctr"/>
        <c:lblOffset val="100"/>
        <c:noMultiLvlLbl val="0"/>
      </c:catAx>
      <c:valAx>
        <c:axId val="2117358296"/>
        <c:scaling>
          <c:orientation val="minMax"/>
          <c:max val="-720.0"/>
          <c:min val="-9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396008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Operation location: CH/GER</c:v>
                </c:pt>
                <c:pt idx="1">
                  <c:v>Operation location: CH/GER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-904.0</c:v>
                </c:pt>
                <c:pt idx="1">
                  <c:v>-825.0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Operation location: CH/GER</c:v>
                </c:pt>
                <c:pt idx="1">
                  <c:v>Operation location: CH/GER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53.5</c:v>
                </c:pt>
                <c:pt idx="1">
                  <c:v>-79.0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0601992"/>
        <c:axId val="-2120766616"/>
      </c:barChart>
      <c:catAx>
        <c:axId val="-2120601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0766616"/>
        <c:crosses val="autoZero"/>
        <c:auto val="1"/>
        <c:lblAlgn val="ctr"/>
        <c:lblOffset val="100"/>
        <c:noMultiLvlLbl val="0"/>
      </c:catAx>
      <c:valAx>
        <c:axId val="-2120766616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</a:t>
                </a:r>
                <a:r>
                  <a:rPr lang="en-US" sz="2800" b="0" i="0" baseline="0" dirty="0" smtClean="0">
                    <a:effectLst/>
                  </a:rPr>
                  <a:t>-eq/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60199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4017832"/>
        <c:axId val="-2114053560"/>
      </c:barChart>
      <c:catAx>
        <c:axId val="-2114017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4053560"/>
        <c:crosses val="autoZero"/>
        <c:auto val="1"/>
        <c:lblAlgn val="ctr"/>
        <c:lblOffset val="100"/>
        <c:noMultiLvlLbl val="0"/>
      </c:catAx>
      <c:valAx>
        <c:axId val="-2114053560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017832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4111528"/>
        <c:axId val="-2114108552"/>
      </c:barChart>
      <c:catAx>
        <c:axId val="-2114111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4108552"/>
        <c:crosses val="autoZero"/>
        <c:auto val="1"/>
        <c:lblAlgn val="ctr"/>
        <c:lblOffset val="100"/>
        <c:noMultiLvlLbl val="0"/>
      </c:catAx>
      <c:valAx>
        <c:axId val="-211410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11152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4135480"/>
        <c:axId val="-2114155416"/>
      </c:barChart>
      <c:catAx>
        <c:axId val="-2114135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4155416"/>
        <c:crosses val="autoZero"/>
        <c:auto val="1"/>
        <c:lblAlgn val="ctr"/>
        <c:lblOffset val="100"/>
        <c:noMultiLvlLbl val="0"/>
      </c:catAx>
      <c:valAx>
        <c:axId val="-2114155416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13548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4190552"/>
        <c:axId val="-2114187576"/>
      </c:barChart>
      <c:catAx>
        <c:axId val="-2114190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4187576"/>
        <c:crosses val="autoZero"/>
        <c:auto val="1"/>
        <c:lblAlgn val="ctr"/>
        <c:lblOffset val="100"/>
        <c:noMultiLvlLbl val="0"/>
      </c:catAx>
      <c:valAx>
        <c:axId val="-211418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19055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509416"/>
        <c:axId val="-2134505656"/>
      </c:barChart>
      <c:catAx>
        <c:axId val="-213450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505656"/>
        <c:crosses val="autoZero"/>
        <c:auto val="1"/>
        <c:lblAlgn val="ctr"/>
        <c:lblOffset val="100"/>
        <c:noMultiLvlLbl val="0"/>
      </c:catAx>
      <c:valAx>
        <c:axId val="-2134505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509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4451304"/>
        <c:axId val="-2134447592"/>
      </c:barChart>
      <c:catAx>
        <c:axId val="-213445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447592"/>
        <c:crosses val="autoZero"/>
        <c:auto val="1"/>
        <c:lblAlgn val="ctr"/>
        <c:lblOffset val="100"/>
        <c:noMultiLvlLbl val="0"/>
      </c:catAx>
      <c:valAx>
        <c:axId val="-213444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451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AP in kgSO2eq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Madrid with the Spanish Electricity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New Version (complete)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2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in Geneva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in Frankfurt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23/03/16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6" Type="http://schemas.openxmlformats.org/officeDocument/2006/relationships/chart" Target="../charts/chart21.xml"/><Relationship Id="rId7" Type="http://schemas.openxmlformats.org/officeDocument/2006/relationships/chart" Target="../charts/chart22.xml"/><Relationship Id="rId8" Type="http://schemas.openxmlformats.org/officeDocument/2006/relationships/chart" Target="../charts/chart23.xml"/><Relationship Id="rId9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4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chart" Target="../charts/char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4" Type="http://schemas.openxmlformats.org/officeDocument/2006/relationships/chart" Target="../charts/chart4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4" Type="http://schemas.openxmlformats.org/officeDocument/2006/relationships/chart" Target="../charts/chart5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4" Type="http://schemas.openxmlformats.org/officeDocument/2006/relationships/chart" Target="../charts/chart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4" Type="http://schemas.openxmlformats.org/officeDocument/2006/relationships/chart" Target="../charts/chart5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4" Type="http://schemas.openxmlformats.org/officeDocument/2006/relationships/chart" Target="../charts/chart5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4" Type="http://schemas.openxmlformats.org/officeDocument/2006/relationships/chart" Target="../charts/chart5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7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57929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316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5332267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01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66752516"/>
              </p:ext>
            </p:extLst>
          </p:nvPr>
        </p:nvGraphicFramePr>
        <p:xfrm>
          <a:off x="4003615" y="1181100"/>
          <a:ext cx="5775385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36550251"/>
              </p:ext>
            </p:extLst>
          </p:nvPr>
        </p:nvGraphicFramePr>
        <p:xfrm>
          <a:off x="0" y="1168399"/>
          <a:ext cx="4297826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600" y="62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Acidification Potential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46600" y="622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Global Warming Potential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4905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AP: 23.5kg SO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9053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GWP: 2676 kgCO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31527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7061544"/>
              </p:ext>
            </p:extLst>
          </p:nvPr>
        </p:nvGraphicFramePr>
        <p:xfrm>
          <a:off x="3975100" y="0"/>
          <a:ext cx="5930900" cy="637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1582589"/>
              </p:ext>
            </p:extLst>
          </p:nvPr>
        </p:nvGraphicFramePr>
        <p:xfrm>
          <a:off x="2592357" y="699105"/>
          <a:ext cx="2743200" cy="225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2357" y="8701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Terrestrial </a:t>
            </a:r>
          </a:p>
          <a:p>
            <a:pPr algn="ctr"/>
            <a:r>
              <a:rPr lang="en-GB" dirty="0" smtClean="0"/>
              <a:t>Acidification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7014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Global Warming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8183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TAP: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14.8kg SO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77843" y="2818368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GWP: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2498 kgCO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96735164"/>
              </p:ext>
            </p:extLst>
          </p:nvPr>
        </p:nvGraphicFramePr>
        <p:xfrm>
          <a:off x="0" y="699105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570202813"/>
              </p:ext>
            </p:extLst>
          </p:nvPr>
        </p:nvGraphicFramePr>
        <p:xfrm>
          <a:off x="5246657" y="699105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05442" y="640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c) Freshwater</a:t>
            </a:r>
          </a:p>
          <a:p>
            <a:pPr algn="ctr"/>
            <a:r>
              <a:rPr lang="en-GB" dirty="0" smtClean="0"/>
              <a:t>Eutrophication </a:t>
            </a:r>
            <a:endParaRPr lang="en-GB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397852335"/>
              </p:ext>
            </p:extLst>
          </p:nvPr>
        </p:nvGraphicFramePr>
        <p:xfrm>
          <a:off x="2592357" y="4048650"/>
          <a:ext cx="2743200" cy="225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2357" y="34365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dirty="0" smtClean="0"/>
              <a:t>) Metal Depletion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436559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d) Human Toxicity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-80993" y="6167913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HTP: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4530kg 1,4-DCB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4707" y="6167913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MDP: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3537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kgFe-eq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22297741"/>
              </p:ext>
            </p:extLst>
          </p:nvPr>
        </p:nvGraphicFramePr>
        <p:xfrm>
          <a:off x="0" y="4048650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542028721"/>
              </p:ext>
            </p:extLst>
          </p:nvPr>
        </p:nvGraphicFramePr>
        <p:xfrm>
          <a:off x="5246657" y="4048650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5442" y="341356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</a:t>
            </a:r>
            <a:r>
              <a:rPr lang="en-GB" dirty="0" smtClean="0"/>
              <a:t>) Photochemical</a:t>
            </a:r>
          </a:p>
          <a:p>
            <a:pPr algn="ctr"/>
            <a:r>
              <a:rPr lang="en-GB" dirty="0" smtClean="0"/>
              <a:t>Oxidant Formation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97457" y="28183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FEP: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2.95kg P-eq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1142" y="617803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POFP: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8.68 kg NMVOC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838422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246730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5339050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-887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5285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2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77182228"/>
              </p:ext>
            </p:extLst>
          </p:nvPr>
        </p:nvGraphicFramePr>
        <p:xfrm>
          <a:off x="849086" y="664057"/>
          <a:ext cx="8193314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 rot="17339126">
            <a:off x="1445649" y="50433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6589042" y="4797086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2286746" y="51427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3111526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3963708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4901674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1842734"/>
            <a:ext cx="678930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795" y="3870191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1559" y="821848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2383" y="77106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5963" y="75043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614503" y="1149103"/>
            <a:ext cx="49136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1668" y="1085732"/>
            <a:ext cx="49121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01165" y="3955648"/>
            <a:ext cx="50175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23615" y="494780"/>
            <a:ext cx="7030" cy="551216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39126">
            <a:off x="7073084" y="5315733"/>
            <a:ext cx="21606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(with shading offset)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8019" y="494780"/>
            <a:ext cx="210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System Expansion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0900" y="87143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2498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61439" y="74566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3037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32503" y="3870191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-8318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439486" y="1104782"/>
            <a:ext cx="49121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23240" y="1085732"/>
            <a:ext cx="132531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76351" y="1204605"/>
            <a:ext cx="49136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5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8802997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-825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312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-14888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06460073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7575234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8232590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6745370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Germany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2001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720379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6149992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15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6987859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39527461"/>
              </p:ext>
            </p:extLst>
          </p:nvPr>
        </p:nvGraphicFramePr>
        <p:xfrm>
          <a:off x="1" y="1327355"/>
          <a:ext cx="9906000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308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54148019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5049446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02808" y="4706281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CH,ES,DE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50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411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97122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02301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88390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47213" y="4137360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8806" y="4455928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470548533"/>
              </p:ext>
            </p:extLst>
          </p:nvPr>
        </p:nvGraphicFramePr>
        <p:xfrm>
          <a:off x="5080000" y="923222"/>
          <a:ext cx="475548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55708077"/>
              </p:ext>
            </p:extLst>
          </p:nvPr>
        </p:nvGraphicFramePr>
        <p:xfrm>
          <a:off x="114301" y="909026"/>
          <a:ext cx="433522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7500" y="4745014"/>
            <a:ext cx="8016008" cy="18534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6722" y="5081665"/>
            <a:ext cx="271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3550" y="5077040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5197" y="5069779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Type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6401" y="1198034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88574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441637" y="412185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651015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79480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835415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507067" y="5077040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Kinetics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6976" y="170478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898150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301006" y="4121856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275606" y="4674233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4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92504494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0966595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30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50141935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3231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0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7826</TotalTime>
  <Words>1421</Words>
  <Application>Microsoft Macintosh PowerPoint</Application>
  <PresentationFormat>A4 Paper (210x297 mm)</PresentationFormat>
  <Paragraphs>465</Paragraphs>
  <Slides>44</Slides>
  <Notes>44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298</cp:revision>
  <cp:lastPrinted>2015-10-20T13:56:38Z</cp:lastPrinted>
  <dcterms:created xsi:type="dcterms:W3CDTF">2015-08-21T13:20:56Z</dcterms:created>
  <dcterms:modified xsi:type="dcterms:W3CDTF">2016-03-23T23:05:59Z</dcterms:modified>
</cp:coreProperties>
</file>