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theme/themeOverride1.xml" ContentType="application/vnd.openxmlformats-officedocument.themeOverride+xml"/>
  <Override PartName="/ppt/charts/chart17.xml" ContentType="application/vnd.openxmlformats-officedocument.drawingml.chart+xml"/>
  <Override PartName="/ppt/notesSlides/notesSlide15.xml" ContentType="application/vnd.openxmlformats-officedocument.presentationml.notesSlide+xml"/>
  <Override PartName="/ppt/charts/chart18.xml" ContentType="application/vnd.openxmlformats-officedocument.drawingml.chart+xml"/>
  <Override PartName="/ppt/theme/themeOverride2.xml" ContentType="application/vnd.openxmlformats-officedocument.themeOverr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theme/themeOverride3.xml" ContentType="application/vnd.openxmlformats-officedocument.themeOverride+xml"/>
  <Override PartName="/ppt/charts/chart21.xml" ContentType="application/vnd.openxmlformats-officedocument.drawingml.chart+xml"/>
  <Override PartName="/ppt/theme/themeOverride4.xml" ContentType="application/vnd.openxmlformats-officedocument.themeOverr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theme/themeOverride5.xml" ContentType="application/vnd.openxmlformats-officedocument.themeOverride+xml"/>
  <Override PartName="/ppt/charts/chart24.xml" ContentType="application/vnd.openxmlformats-officedocument.drawingml.chart+xml"/>
  <Override PartName="/ppt/theme/themeOverride6.xml" ContentType="application/vnd.openxmlformats-officedocument.themeOverride+xml"/>
  <Override PartName="/ppt/notesSlides/notesSlide16.xml" ContentType="application/vnd.openxmlformats-officedocument.presentationml.notesSlide+xml"/>
  <Override PartName="/ppt/charts/chart25.xml" ContentType="application/vnd.openxmlformats-officedocument.drawingml.chart+xml"/>
  <Override PartName="/ppt/notesSlides/notesSlide17.xml" ContentType="application/vnd.openxmlformats-officedocument.presentationml.notesSlide+xml"/>
  <Override PartName="/ppt/charts/chart26.xml" ContentType="application/vnd.openxmlformats-officedocument.drawingml.chart+xml"/>
  <Override PartName="/ppt/notesSlides/notesSlide18.xml" ContentType="application/vnd.openxmlformats-officedocument.presentationml.notesSlide+xml"/>
  <Override PartName="/ppt/charts/chart27.xml" ContentType="application/vnd.openxmlformats-officedocument.drawingml.chart+xml"/>
  <Override PartName="/ppt/notesSlides/notesSlide19.xml" ContentType="application/vnd.openxmlformats-officedocument.presentationml.notesSlide+xml"/>
  <Override PartName="/ppt/charts/chart28.xml" ContentType="application/vnd.openxmlformats-officedocument.drawingml.chart+xml"/>
  <Override PartName="/ppt/theme/themeOverride7.xml" ContentType="application/vnd.openxmlformats-officedocument.themeOverride+xml"/>
  <Override PartName="/ppt/notesSlides/notesSlide20.xml" ContentType="application/vnd.openxmlformats-officedocument.presentationml.notesSlide+xml"/>
  <Override PartName="/ppt/charts/chart29.xml" ContentType="application/vnd.openxmlformats-officedocument.drawingml.chart+xml"/>
  <Override PartName="/ppt/notesSlides/notesSlide21.xml" ContentType="application/vnd.openxmlformats-officedocument.presentationml.notesSlide+xml"/>
  <Override PartName="/ppt/charts/chart30.xml" ContentType="application/vnd.openxmlformats-officedocument.drawingml.chart+xml"/>
  <Override PartName="/ppt/notesSlides/notesSlide22.xml" ContentType="application/vnd.openxmlformats-officedocument.presentationml.notesSlide+xml"/>
  <Override PartName="/ppt/charts/chart31.xml" ContentType="application/vnd.openxmlformats-officedocument.drawingml.chart+xml"/>
  <Override PartName="/ppt/notesSlides/notesSlide23.xml" ContentType="application/vnd.openxmlformats-officedocument.presentationml.notesSlide+xml"/>
  <Override PartName="/ppt/charts/chart32.xml" ContentType="application/vnd.openxmlformats-officedocument.drawingml.chart+xml"/>
  <Override PartName="/ppt/notesSlides/notesSlide24.xml" ContentType="application/vnd.openxmlformats-officedocument.presentationml.notesSlide+xml"/>
  <Override PartName="/ppt/charts/chart33.xml" ContentType="application/vnd.openxmlformats-officedocument.drawingml.chart+xml"/>
  <Override PartName="/ppt/notesSlides/notesSlide25.xml" ContentType="application/vnd.openxmlformats-officedocument.presentationml.notesSlide+xml"/>
  <Override PartName="/ppt/charts/chart34.xml" ContentType="application/vnd.openxmlformats-officedocument.drawingml.chart+xml"/>
  <Override PartName="/ppt/notesSlides/notesSlide26.xml" ContentType="application/vnd.openxmlformats-officedocument.presentationml.notesSlide+xml"/>
  <Override PartName="/ppt/charts/chart35.xml" ContentType="application/vnd.openxmlformats-officedocument.drawingml.chart+xml"/>
  <Override PartName="/ppt/drawings/drawing1.xml" ContentType="application/vnd.openxmlformats-officedocument.drawingml.chartshapes+xml"/>
  <Override PartName="/ppt/notesSlides/notesSlide27.xml" ContentType="application/vnd.openxmlformats-officedocument.presentationml.notesSlide+xml"/>
  <Override PartName="/ppt/charts/chart36.xml" ContentType="application/vnd.openxmlformats-officedocument.drawingml.chart+xml"/>
  <Override PartName="/ppt/notesSlides/notesSlide28.xml" ContentType="application/vnd.openxmlformats-officedocument.presentationml.notesSlide+xml"/>
  <Override PartName="/ppt/charts/chart37.xml" ContentType="application/vnd.openxmlformats-officedocument.drawingml.chart+xml"/>
  <Override PartName="/ppt/notesSlides/notesSlide29.xml" ContentType="application/vnd.openxmlformats-officedocument.presentationml.notesSlide+xml"/>
  <Override PartName="/ppt/charts/chart38.xml" ContentType="application/vnd.openxmlformats-officedocument.drawingml.chart+xml"/>
  <Override PartName="/ppt/notesSlides/notesSlide30.xml" ContentType="application/vnd.openxmlformats-officedocument.presentationml.notesSlide+xml"/>
  <Override PartName="/ppt/charts/chart39.xml" ContentType="application/vnd.openxmlformats-officedocument.drawingml.chart+xml"/>
  <Override PartName="/ppt/notesSlides/notesSlide31.xml" ContentType="application/vnd.openxmlformats-officedocument.presentationml.notesSlide+xml"/>
  <Override PartName="/ppt/charts/chart40.xml" ContentType="application/vnd.openxmlformats-officedocument.drawingml.chart+xml"/>
  <Override PartName="/ppt/notesSlides/notesSlide32.xml" ContentType="application/vnd.openxmlformats-officedocument.presentationml.notesSlide+xml"/>
  <Override PartName="/ppt/charts/chart41.xml" ContentType="application/vnd.openxmlformats-officedocument.drawingml.chart+xml"/>
  <Override PartName="/ppt/notesSlides/notesSlide33.xml" ContentType="application/vnd.openxmlformats-officedocument.presentationml.notesSlide+xml"/>
  <Override PartName="/ppt/charts/chart42.xml" ContentType="application/vnd.openxmlformats-officedocument.drawingml.chart+xml"/>
  <Override PartName="/ppt/notesSlides/notesSlide34.xml" ContentType="application/vnd.openxmlformats-officedocument.presentationml.notesSlide+xml"/>
  <Override PartName="/ppt/charts/chart43.xml" ContentType="application/vnd.openxmlformats-officedocument.drawingml.chart+xml"/>
  <Override PartName="/ppt/notesSlides/notesSlide35.xml" ContentType="application/vnd.openxmlformats-officedocument.presentationml.notesSlide+xml"/>
  <Override PartName="/ppt/charts/chart44.xml" ContentType="application/vnd.openxmlformats-officedocument.drawingml.chart+xml"/>
  <Override PartName="/ppt/notesSlides/notesSlide36.xml" ContentType="application/vnd.openxmlformats-officedocument.presentationml.notesSlide+xml"/>
  <Override PartName="/ppt/charts/chart45.xml" ContentType="application/vnd.openxmlformats-officedocument.drawingml.chart+xml"/>
  <Override PartName="/ppt/notesSlides/notesSlide37.xml" ContentType="application/vnd.openxmlformats-officedocument.presentationml.notesSlide+xml"/>
  <Override PartName="/ppt/charts/chart46.xml" ContentType="application/vnd.openxmlformats-officedocument.drawingml.chart+xml"/>
  <Override PartName="/ppt/notesSlides/notesSlide38.xml" ContentType="application/vnd.openxmlformats-officedocument.presentationml.notesSlide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notesSlides/notesSlide39.xml" ContentType="application/vnd.openxmlformats-officedocument.presentationml.notesSlide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notesSlides/notesSlide40.xml" ContentType="application/vnd.openxmlformats-officedocument.presentationml.notesSlide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notesSlides/notesSlide41.xml" ContentType="application/vnd.openxmlformats-officedocument.presentationml.notesSlide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notesSlides/notesSlide42.xml" ContentType="application/vnd.openxmlformats-officedocument.presentationml.notesSlide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notesSlides/notesSlide43.xml" ContentType="application/vnd.openxmlformats-officedocument.presentationml.notesSlide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  <Override PartName="/ppt/charts/style14.xml" ContentType="application/vnd.ms-office.chartstyle+xml"/>
  <Override PartName="/ppt/charts/colors14.xml" ContentType="application/vnd.ms-office.chartcolorstyle+xml"/>
  <Override PartName="/ppt/charts/style15.xml" ContentType="application/vnd.ms-office.chartstyle+xml"/>
  <Override PartName="/ppt/charts/colors15.xml" ContentType="application/vnd.ms-office.chartcolorstyle+xml"/>
  <Override PartName="/ppt/charts/style16.xml" ContentType="application/vnd.ms-office.chartstyle+xml"/>
  <Override PartName="/ppt/charts/colors16.xml" ContentType="application/vnd.ms-office.chartcolorstyle+xml"/>
  <Override PartName="/ppt/charts/style17.xml" ContentType="application/vnd.ms-office.chartstyle+xml"/>
  <Override PartName="/ppt/charts/colors17.xml" ContentType="application/vnd.ms-office.chartcolorstyle+xml"/>
  <Override PartName="/ppt/charts/style18.xml" ContentType="application/vnd.ms-office.chartstyle+xml"/>
  <Override PartName="/ppt/charts/colors18.xml" ContentType="application/vnd.ms-office.chartcolorstyle+xml"/>
  <Override PartName="/ppt/charts/style19.xml" ContentType="application/vnd.ms-office.chartstyle+xml"/>
  <Override PartName="/ppt/charts/colors19.xml" ContentType="application/vnd.ms-office.chartcolorstyle+xml"/>
  <Override PartName="/ppt/charts/style20.xml" ContentType="application/vnd.ms-office.chartstyle+xml"/>
  <Override PartName="/ppt/charts/colors20.xml" ContentType="application/vnd.ms-office.chartcolorstyle+xml"/>
  <Override PartName="/ppt/charts/style21.xml" ContentType="application/vnd.ms-office.chartstyle+xml"/>
  <Override PartName="/ppt/charts/colors21.xml" ContentType="application/vnd.ms-office.chartcolorstyle+xml"/>
  <Override PartName="/ppt/charts/style22.xml" ContentType="application/vnd.ms-office.chartstyle+xml"/>
  <Override PartName="/ppt/charts/colors22.xml" ContentType="application/vnd.ms-office.chartcolorstyle+xml"/>
  <Override PartName="/ppt/charts/style23.xml" ContentType="application/vnd.ms-office.chartstyle+xml"/>
  <Override PartName="/ppt/charts/colors23.xml" ContentType="application/vnd.ms-office.chartcolorstyle+xml"/>
  <Override PartName="/ppt/charts/style24.xml" ContentType="application/vnd.ms-office.chartstyle+xml"/>
  <Override PartName="/ppt/charts/colors24.xml" ContentType="application/vnd.ms-office.chartcolorstyle+xml"/>
  <Override PartName="/ppt/charts/style25.xml" ContentType="application/vnd.ms-office.chartstyle+xml"/>
  <Override PartName="/ppt/charts/colors25.xml" ContentType="application/vnd.ms-office.chartcolorstyle+xml"/>
  <Override PartName="/ppt/charts/style26.xml" ContentType="application/vnd.ms-office.chartstyle+xml"/>
  <Override PartName="/ppt/charts/colors26.xml" ContentType="application/vnd.ms-office.chartcolorstyle+xml"/>
  <Override PartName="/ppt/charts/style27.xml" ContentType="application/vnd.ms-office.chartstyle+xml"/>
  <Override PartName="/ppt/charts/colors27.xml" ContentType="application/vnd.ms-office.chartcolorstyle+xml"/>
  <Override PartName="/ppt/charts/style28.xml" ContentType="application/vnd.ms-office.chartstyle+xml"/>
  <Override PartName="/ppt/charts/colors28.xml" ContentType="application/vnd.ms-office.chartcolorstyle+xml"/>
  <Override PartName="/ppt/charts/style29.xml" ContentType="application/vnd.ms-office.chartstyle+xml"/>
  <Override PartName="/ppt/charts/colors2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84" r:id="rId12"/>
    <p:sldId id="287" r:id="rId13"/>
    <p:sldId id="293" r:id="rId14"/>
    <p:sldId id="294" r:id="rId15"/>
    <p:sldId id="301" r:id="rId16"/>
    <p:sldId id="256" r:id="rId17"/>
    <p:sldId id="283" r:id="rId18"/>
    <p:sldId id="296" r:id="rId19"/>
    <p:sldId id="300" r:id="rId20"/>
    <p:sldId id="298" r:id="rId21"/>
    <p:sldId id="288" r:id="rId22"/>
    <p:sldId id="272" r:id="rId23"/>
    <p:sldId id="278" r:id="rId24"/>
    <p:sldId id="273" r:id="rId25"/>
    <p:sldId id="274" r:id="rId26"/>
    <p:sldId id="257" r:id="rId27"/>
    <p:sldId id="258" r:id="rId28"/>
    <p:sldId id="279" r:id="rId29"/>
    <p:sldId id="280" r:id="rId30"/>
    <p:sldId id="285" r:id="rId31"/>
    <p:sldId id="299" r:id="rId32"/>
    <p:sldId id="290" r:id="rId33"/>
    <p:sldId id="277" r:id="rId34"/>
    <p:sldId id="289" r:id="rId35"/>
    <p:sldId id="291" r:id="rId36"/>
    <p:sldId id="295" r:id="rId37"/>
    <p:sldId id="268" r:id="rId38"/>
    <p:sldId id="281" r:id="rId39"/>
    <p:sldId id="282" r:id="rId40"/>
    <p:sldId id="286" r:id="rId41"/>
    <p:sldId id="302" r:id="rId42"/>
    <p:sldId id="297" r:id="rId43"/>
    <p:sldId id="292" r:id="rId44"/>
    <p:sldId id="266" r:id="rId4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0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-2208" y="-6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Relationship Id="rId2" Type="http://schemas.microsoft.com/office/2011/relationships/chartStyle" Target="style10.xml"/><Relationship Id="rId3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Relationship Id="rId2" Type="http://schemas.microsoft.com/office/2011/relationships/chartStyle" Target="style11.xml"/><Relationship Id="rId3" Type="http://schemas.microsoft.com/office/2011/relationships/chartColorStyle" Target="colors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Relationship Id="rId2" Type="http://schemas.microsoft.com/office/2011/relationships/chartStyle" Target="style12.xml"/><Relationship Id="rId3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Relationship Id="rId2" Type="http://schemas.microsoft.com/office/2011/relationships/chartStyle" Target="style13.xml"/><Relationship Id="rId3" Type="http://schemas.microsoft.com/office/2011/relationships/chartColorStyle" Target="colors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Relationship Id="rId2" Type="http://schemas.microsoft.com/office/2011/relationships/chartStyle" Target="style14.xml"/><Relationship Id="rId3" Type="http://schemas.microsoft.com/office/2011/relationships/chartColorStyle" Target="colors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5.xlsx"/><Relationship Id="rId2" Type="http://schemas.microsoft.com/office/2011/relationships/chartStyle" Target="style15.xml"/><Relationship Id="rId3" Type="http://schemas.microsoft.com/office/2011/relationships/chartColorStyle" Target="colors15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6.xlsx"/><Relationship Id="rId2" Type="http://schemas.microsoft.com/office/2011/relationships/chartStyle" Target="style16.xml"/><Relationship Id="rId3" Type="http://schemas.microsoft.com/office/2011/relationships/chartColorStyle" Target="colors16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0.xlsx"/><Relationship Id="rId2" Type="http://schemas.microsoft.com/office/2011/relationships/chartStyle" Target="style17.xml"/><Relationship Id="rId3" Type="http://schemas.microsoft.com/office/2011/relationships/chartColorStyle" Target="colors17.xm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1.xlsx"/><Relationship Id="rId2" Type="http://schemas.microsoft.com/office/2011/relationships/chartStyle" Target="style18.xml"/><Relationship Id="rId3" Type="http://schemas.microsoft.com/office/2011/relationships/chartColorStyle" Target="colors18.xm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3.xlsx"/><Relationship Id="rId2" Type="http://schemas.microsoft.com/office/2011/relationships/chartStyle" Target="style19.xml"/><Relationship Id="rId3" Type="http://schemas.microsoft.com/office/2011/relationships/chartColorStyle" Target="colors19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"1.0" encoding="UTF-8" standalone="yes"?>
<Relationships xmlns="http://schemas.openxmlformats.org/package/2006/relationships"><Relationship Id="rId3" Type="http://schemas.microsoft.com/office/2011/relationships/chartStyle" Target="style20.xml"/><Relationship Id="rId4" Type="http://schemas.microsoft.com/office/2011/relationships/chartColorStyle" Target="colors20.xml"/><Relationship Id="rId1" Type="http://schemas.openxmlformats.org/officeDocument/2006/relationships/package" Target="../embeddings/Microsoft_Excel_Sheet35.xlsx"/><Relationship Id="rId2" Type="http://schemas.openxmlformats.org/officeDocument/2006/relationships/chartUserShapes" Target="../drawings/drawing1.xm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6.xlsx"/><Relationship Id="rId2" Type="http://schemas.microsoft.com/office/2011/relationships/chartStyle" Target="style21.xml"/><Relationship Id="rId3" Type="http://schemas.microsoft.com/office/2011/relationships/chartColorStyle" Target="colors21.xm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7.xlsx"/><Relationship Id="rId2" Type="http://schemas.microsoft.com/office/2011/relationships/chartStyle" Target="style22.xml"/><Relationship Id="rId3" Type="http://schemas.microsoft.com/office/2011/relationships/chartColorStyle" Target="colors22.xm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8.xlsx"/><Relationship Id="rId2" Type="http://schemas.microsoft.com/office/2011/relationships/chartStyle" Target="style23.xml"/><Relationship Id="rId3" Type="http://schemas.microsoft.com/office/2011/relationships/chartColorStyle" Target="colors23.xm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9.xlsx"/><Relationship Id="rId2" Type="http://schemas.microsoft.com/office/2011/relationships/chartStyle" Target="style24.xml"/><Relationship Id="rId3" Type="http://schemas.microsoft.com/office/2011/relationships/chartColorStyle" Target="colors2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0.xlsx"/><Relationship Id="rId2" Type="http://schemas.microsoft.com/office/2011/relationships/chartStyle" Target="style25.xml"/><Relationship Id="rId3" Type="http://schemas.microsoft.com/office/2011/relationships/chartColorStyle" Target="colors25.xm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1.xlsx"/><Relationship Id="rId2" Type="http://schemas.microsoft.com/office/2011/relationships/chartStyle" Target="style26.xml"/><Relationship Id="rId3" Type="http://schemas.microsoft.com/office/2011/relationships/chartColorStyle" Target="colors26.xm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2.xlsx"/><Relationship Id="rId2" Type="http://schemas.microsoft.com/office/2011/relationships/chartStyle" Target="style27.xml"/><Relationship Id="rId3" Type="http://schemas.microsoft.com/office/2011/relationships/chartColorStyle" Target="colors27.xm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7.xlsx"/><Relationship Id="rId2" Type="http://schemas.microsoft.com/office/2011/relationships/chartStyle" Target="style28.xml"/><Relationship Id="rId3" Type="http://schemas.microsoft.com/office/2011/relationships/chartColorStyle" Target="colors28.xm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8.xlsx"/><Relationship Id="rId2" Type="http://schemas.microsoft.com/office/2011/relationships/chartStyle" Target="style29.xml"/><Relationship Id="rId3" Type="http://schemas.microsoft.com/office/2011/relationships/chartColorStyle" Target="colors29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7146040"/>
        <c:axId val="-2048551560"/>
      </c:scatterChart>
      <c:valAx>
        <c:axId val="-2047146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551560"/>
        <c:crosses val="autoZero"/>
        <c:crossBetween val="midCat"/>
      </c:valAx>
      <c:valAx>
        <c:axId val="-204855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7146040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pattFill prst="nar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pattFill prst="pct80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pattFill prst="dk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953905619221743"/>
                  <c:y val="-0.3468404492095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453472916331328"/>
                  <c:y val="-0.00145025730994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449057580715"/>
                  <c:y val="-0.2278955006136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380802953550813"/>
                  <c:y val="0.00901885152794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291111333513201"/>
                  <c:y val="-0.019306252323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669237803945601"/>
                  <c:y val="-0.03192701151370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37726350565"/>
                  <c:y val="-0.1216192367035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114408884200895"/>
                  <c:y val="0.01861121906335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0.2271</c:v>
                </c:pt>
                <c:pt idx="1">
                  <c:v>0.4867</c:v>
                </c:pt>
                <c:pt idx="2">
                  <c:v>0.1355</c:v>
                </c:pt>
                <c:pt idx="3">
                  <c:v>0.115</c:v>
                </c:pt>
                <c:pt idx="4">
                  <c:v>0.0283</c:v>
                </c:pt>
                <c:pt idx="5">
                  <c:v>0.0074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953905619221743"/>
                  <c:y val="-0.3468404492095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453472916331328"/>
                  <c:y val="-0.00145025730994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210953036041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380802953550813"/>
                  <c:y val="0.00901885152794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4373715841956"/>
          <c:y val="0.06294084208326"/>
          <c:w val="0.411260572061913"/>
          <c:h val="0.937059157916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291111333513201"/>
                  <c:y val="-0.01930625232387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669237803945601"/>
                  <c:y val="-0.03192701151370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020037726350565"/>
                  <c:y val="-0.1216192367035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0114408884200895"/>
                  <c:y val="0.01861121906335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0.3615</c:v>
                </c:pt>
                <c:pt idx="1">
                  <c:v>0.1829</c:v>
                </c:pt>
                <c:pt idx="2">
                  <c:v>0.2157</c:v>
                </c:pt>
                <c:pt idx="3">
                  <c:v>0.183</c:v>
                </c:pt>
                <c:pt idx="4">
                  <c:v>0.0451</c:v>
                </c:pt>
                <c:pt idx="5">
                  <c:v>0.0119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430669124222887"/>
          <c:y val="0.920863048529131"/>
          <c:w val="0.0197910615482777"/>
          <c:h val="0.03237437478774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5058928661754"/>
          <c:y val="0.130669918750196"/>
          <c:w val="0.372716619737308"/>
          <c:h val="0.8175372525645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0.3615</c:v>
                </c:pt>
                <c:pt idx="1">
                  <c:v>0.1829</c:v>
                </c:pt>
                <c:pt idx="2">
                  <c:v>0.2157</c:v>
                </c:pt>
                <c:pt idx="3">
                  <c:v>0.183</c:v>
                </c:pt>
                <c:pt idx="4">
                  <c:v>0.0451</c:v>
                </c:pt>
                <c:pt idx="5">
                  <c:v>0.0119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2694088"/>
        <c:axId val="-2102839656"/>
      </c:barChart>
      <c:catAx>
        <c:axId val="-2102694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839656"/>
        <c:crosses val="autoZero"/>
        <c:auto val="1"/>
        <c:lblAlgn val="ctr"/>
        <c:lblOffset val="100"/>
        <c:noMultiLvlLbl val="0"/>
      </c:catAx>
      <c:valAx>
        <c:axId val="-2102839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6940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0.5382</c:v>
                </c:pt>
                <c:pt idx="1">
                  <c:v>0.0637</c:v>
                </c:pt>
                <c:pt idx="2">
                  <c:v>0.2188</c:v>
                </c:pt>
                <c:pt idx="3">
                  <c:v>0.118</c:v>
                </c:pt>
                <c:pt idx="4">
                  <c:v>0.0469</c:v>
                </c:pt>
                <c:pt idx="5">
                  <c:v>0.0143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</c:v>
                </c:pt>
                <c:pt idx="1">
                  <c:v>0.2662</c:v>
                </c:pt>
                <c:pt idx="2">
                  <c:v>0.0628</c:v>
                </c:pt>
                <c:pt idx="3">
                  <c:v>0.1654</c:v>
                </c:pt>
                <c:pt idx="4">
                  <c:v>0.015</c:v>
                </c:pt>
                <c:pt idx="5">
                  <c:v>0.0005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0.195</c:v>
                </c:pt>
                <c:pt idx="1">
                  <c:v>0.1299</c:v>
                </c:pt>
                <c:pt idx="2">
                  <c:v>0.4398</c:v>
                </c:pt>
                <c:pt idx="3">
                  <c:v>0.149</c:v>
                </c:pt>
                <c:pt idx="4">
                  <c:v>0.086</c:v>
                </c:pt>
                <c:pt idx="5">
                  <c:v>0.0004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0.3515</c:v>
                </c:pt>
                <c:pt idx="1">
                  <c:v>0.3395</c:v>
                </c:pt>
                <c:pt idx="2">
                  <c:v>0.0775</c:v>
                </c:pt>
                <c:pt idx="3">
                  <c:v>0.2146</c:v>
                </c:pt>
                <c:pt idx="4">
                  <c:v>0.0165</c:v>
                </c:pt>
                <c:pt idx="5">
                  <c:v>0.0006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1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pattFill prst="dk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pattFill prst="lgCheck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accent4"/>
                </a:solidFill>
              </a:ln>
              <a:effectLst/>
            </c:spPr>
          </c:dPt>
          <c:dPt>
            <c:idx val="4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accent5"/>
                </a:solidFill>
              </a:ln>
              <a:effectLst/>
            </c:spPr>
          </c:dPt>
          <c:dPt>
            <c:idx val="5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accent6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0.3903</c:v>
                </c:pt>
                <c:pt idx="1">
                  <c:v>0.123</c:v>
                </c:pt>
                <c:pt idx="2">
                  <c:v>0.2519</c:v>
                </c:pt>
                <c:pt idx="3">
                  <c:v>0.1504</c:v>
                </c:pt>
                <c:pt idx="4">
                  <c:v>0.052</c:v>
                </c:pt>
                <c:pt idx="5">
                  <c:v>0.026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1252152"/>
        <c:axId val="-2041248968"/>
      </c:barChart>
      <c:catAx>
        <c:axId val="-2041252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1248968"/>
        <c:crosses val="autoZero"/>
        <c:auto val="1"/>
        <c:lblAlgn val="ctr"/>
        <c:lblOffset val="100"/>
        <c:noMultiLvlLbl val="0"/>
      </c:catAx>
      <c:valAx>
        <c:axId val="-204124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12521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2498.0</c:v>
                </c:pt>
                <c:pt idx="2">
                  <c:v>-6719.6</c:v>
                </c:pt>
                <c:pt idx="3">
                  <c:v>-6484.0</c:v>
                </c:pt>
                <c:pt idx="4">
                  <c:v>-6407.0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2498.0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-6945.5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-6407.0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2681224"/>
        <c:axId val="-2042685368"/>
      </c:barChart>
      <c:catAx>
        <c:axId val="-2042681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2685368"/>
        <c:crosses val="autoZero"/>
        <c:auto val="1"/>
        <c:lblAlgn val="ctr"/>
        <c:lblOffset val="100"/>
        <c:noMultiLvlLbl val="0"/>
      </c:catAx>
      <c:valAx>
        <c:axId val="-2042685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6812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2498.0</c:v>
                </c:pt>
                <c:pt idx="2">
                  <c:v>-8630.1</c:v>
                </c:pt>
                <c:pt idx="3">
                  <c:v>-8394.5</c:v>
                </c:pt>
                <c:pt idx="4">
                  <c:v>-8317.5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2498.0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-8856.0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58"/>
                  <c:y val="-0.2951212389661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-8317.5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3445240"/>
        <c:axId val="-2042965384"/>
      </c:barChart>
      <c:catAx>
        <c:axId val="-2043445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2965384"/>
        <c:crosses val="autoZero"/>
        <c:auto val="1"/>
        <c:lblAlgn val="ctr"/>
        <c:lblOffset val="100"/>
        <c:noMultiLvlLbl val="0"/>
      </c:catAx>
      <c:valAx>
        <c:axId val="-2042965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34452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</c:dPt>
          <c:dPt>
            <c:idx val="5"/>
            <c:invertIfNegative val="0"/>
            <c:bubble3D val="0"/>
            <c:spPr>
              <a:pattFill prst="narVert">
                <a:fgClr>
                  <a:srgbClr val="ED7D31"/>
                </a:fgClr>
                <a:bgClr>
                  <a:sysClr val="window" lastClr="FFFFFF"/>
                </a:bgClr>
              </a:patt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pattFill prst="narVert">
                <a:fgClr>
                  <a:srgbClr val="ED7D31"/>
                </a:fgClr>
                <a:bgClr>
                  <a:sysClr val="window" lastClr="FFFFFF"/>
                </a:bgClr>
              </a:pattFill>
              <a:ln>
                <a:noFill/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 formatCode="0.0">
                  <c:v>0.0</c:v>
                </c:pt>
                <c:pt idx="1">
                  <c:v>2498.0</c:v>
                </c:pt>
                <c:pt idx="2" formatCode="0.0">
                  <c:v>2723.9</c:v>
                </c:pt>
                <c:pt idx="3" formatCode="0.0">
                  <c:v>2959.5</c:v>
                </c:pt>
                <c:pt idx="6" formatCode="0.0">
                  <c:v>3036.5</c:v>
                </c:pt>
                <c:pt idx="7" formatCode="0.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0" formatCode="0">
                  <c:v>2498.0</c:v>
                </c:pt>
                <c:pt idx="1">
                  <c:v>225.9</c:v>
                </c:pt>
                <c:pt idx="2">
                  <c:v>235.6</c:v>
                </c:pt>
                <c:pt idx="3">
                  <c:v>77.0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Sheet1!$D$2:$D$9</c:f>
              <c:numCache>
                <c:formatCode>0.0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6">
                  <c:v>-8317.5</c:v>
                </c:pt>
                <c:pt idx="7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Embodied</c:v>
                </c:pt>
                <c:pt idx="1">
                  <c:v>Compressor</c:v>
                </c:pt>
                <c:pt idx="2">
                  <c:v>Maintenance</c:v>
                </c:pt>
                <c:pt idx="3">
                  <c:v>Disposal</c:v>
                </c:pt>
                <c:pt idx="4">
                  <c:v>Total</c:v>
                </c:pt>
                <c:pt idx="6">
                  <c:v>Heating, cooling and lighting offset</c:v>
                </c:pt>
                <c:pt idx="7">
                  <c:v>Total</c:v>
                </c:pt>
              </c:strCache>
            </c:strRef>
          </c:cat>
          <c:val>
            <c:numRef>
              <c:f>Sheet1!$E$2:$E$9</c:f>
              <c:numCache>
                <c:formatCode>0.0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 formatCode="0">
                  <c:v>3036.5</c:v>
                </c:pt>
                <c:pt idx="6">
                  <c:v>0.0</c:v>
                </c:pt>
                <c:pt idx="7" formatCode="0">
                  <c:v>-8317.5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1404280"/>
        <c:axId val="-2041427176"/>
      </c:barChart>
      <c:catAx>
        <c:axId val="-2041404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1427176"/>
        <c:crosses val="autoZero"/>
        <c:auto val="1"/>
        <c:lblAlgn val="ctr"/>
        <c:lblOffset val="100"/>
        <c:noMultiLvlLbl val="0"/>
      </c:catAx>
      <c:valAx>
        <c:axId val="-2041427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14042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2498.0</c:v>
                </c:pt>
                <c:pt idx="2">
                  <c:v>-12164.1</c:v>
                </c:pt>
                <c:pt idx="3">
                  <c:v>-11928.5</c:v>
                </c:pt>
                <c:pt idx="4">
                  <c:v>-11851.5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2498.0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-12390.0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58"/>
                  <c:y val="-0.2951212389661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-11851.5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3133176"/>
        <c:axId val="-2043147608"/>
      </c:barChart>
      <c:catAx>
        <c:axId val="-2043133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3147608"/>
        <c:crosses val="autoZero"/>
        <c:auto val="1"/>
        <c:lblAlgn val="ctr"/>
        <c:lblOffset val="100"/>
        <c:noMultiLvlLbl val="0"/>
      </c:catAx>
      <c:valAx>
        <c:axId val="-204314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31331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2483704"/>
        <c:axId val="-2102480088"/>
      </c:barChart>
      <c:catAx>
        <c:axId val="-2102483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480088"/>
        <c:crosses val="autoZero"/>
        <c:auto val="1"/>
        <c:lblAlgn val="ctr"/>
        <c:lblOffset val="100"/>
        <c:noMultiLvlLbl val="0"/>
      </c:catAx>
      <c:valAx>
        <c:axId val="-2102480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4837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accen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3504552"/>
        <c:axId val="-2043514472"/>
      </c:barChart>
      <c:catAx>
        <c:axId val="-2043504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3514472"/>
        <c:crosses val="autoZero"/>
        <c:auto val="1"/>
        <c:lblAlgn val="ctr"/>
        <c:lblOffset val="100"/>
        <c:noMultiLvlLbl val="0"/>
      </c:catAx>
      <c:valAx>
        <c:axId val="-204351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35045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3662552"/>
        <c:axId val="-2002809352"/>
      </c:barChart>
      <c:catAx>
        <c:axId val="-2043662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2809352"/>
        <c:crosses val="autoZero"/>
        <c:auto val="1"/>
        <c:lblAlgn val="ctr"/>
        <c:lblOffset val="100"/>
        <c:noMultiLvlLbl val="0"/>
      </c:catAx>
      <c:valAx>
        <c:axId val="-2002809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36625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03349976"/>
        <c:axId val="-2002890504"/>
      </c:barChart>
      <c:catAx>
        <c:axId val="-2003349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2890504"/>
        <c:crosses val="autoZero"/>
        <c:auto val="1"/>
        <c:lblAlgn val="ctr"/>
        <c:lblOffset val="100"/>
        <c:noMultiLvlLbl val="0"/>
      </c:catAx>
      <c:valAx>
        <c:axId val="-2002890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33499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2905672"/>
        <c:axId val="-2003235016"/>
      </c:lineChart>
      <c:catAx>
        <c:axId val="-2002905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3235016"/>
        <c:crosses val="autoZero"/>
        <c:auto val="1"/>
        <c:lblAlgn val="ctr"/>
        <c:lblOffset val="100"/>
        <c:noMultiLvlLbl val="0"/>
      </c:catAx>
      <c:valAx>
        <c:axId val="-2003235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290567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02911704"/>
        <c:axId val="-2002915944"/>
      </c:barChart>
      <c:catAx>
        <c:axId val="-2002911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2915944"/>
        <c:crosses val="autoZero"/>
        <c:auto val="1"/>
        <c:lblAlgn val="ctr"/>
        <c:lblOffset val="100"/>
        <c:noMultiLvlLbl val="0"/>
      </c:catAx>
      <c:valAx>
        <c:axId val="-200291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29117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03065896"/>
        <c:axId val="-2003071752"/>
      </c:barChart>
      <c:catAx>
        <c:axId val="-2003065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03071752"/>
        <c:crosses val="autoZero"/>
        <c:auto val="1"/>
        <c:lblAlgn val="ctr"/>
        <c:lblOffset val="100"/>
        <c:noMultiLvlLbl val="0"/>
      </c:catAx>
      <c:valAx>
        <c:axId val="-2003071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30658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03296632"/>
        <c:axId val="-2003298264"/>
      </c:barChart>
      <c:catAx>
        <c:axId val="-2003296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03298264"/>
        <c:crosses val="autoZero"/>
        <c:auto val="1"/>
        <c:lblAlgn val="ctr"/>
        <c:lblOffset val="100"/>
        <c:noMultiLvlLbl val="0"/>
      </c:catAx>
      <c:valAx>
        <c:axId val="-2003298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32966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8892808"/>
        <c:axId val="-2064953352"/>
      </c:barChart>
      <c:catAx>
        <c:axId val="-1998892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4953352"/>
        <c:crosses val="autoZero"/>
        <c:auto val="1"/>
        <c:lblAlgn val="ctr"/>
        <c:lblOffset val="100"/>
        <c:noMultiLvlLbl val="0"/>
      </c:catAx>
      <c:valAx>
        <c:axId val="-2064953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88928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7332776"/>
        <c:axId val="-1998654072"/>
      </c:barChart>
      <c:catAx>
        <c:axId val="2137332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8654072"/>
        <c:crosses val="autoZero"/>
        <c:auto val="1"/>
        <c:lblAlgn val="ctr"/>
        <c:lblOffset val="100"/>
        <c:noMultiLvlLbl val="0"/>
      </c:catAx>
      <c:valAx>
        <c:axId val="-199865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3327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2852792"/>
        <c:axId val="-2102433848"/>
      </c:barChart>
      <c:catAx>
        <c:axId val="-2102852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433848"/>
        <c:crosses val="autoZero"/>
        <c:auto val="1"/>
        <c:lblAlgn val="ctr"/>
        <c:lblOffset val="100"/>
        <c:noMultiLvlLbl val="0"/>
      </c:catAx>
      <c:valAx>
        <c:axId val="-2102433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8527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34343829661205"/>
                  <c:y val="-0.1350510292850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Germany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">
                  <c:v>611.0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09112977351908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134333252239769"/>
                  <c:y val="-0.07976252816689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Germany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331.0</c:v>
                </c:pt>
                <c:pt idx="2">
                  <c:v>270.0</c:v>
                </c:pt>
                <c:pt idx="3" formatCode="0">
                  <c:v>195.0</c:v>
                </c:pt>
                <c:pt idx="4" formatCode="0">
                  <c:v>166.0</c:v>
                </c:pt>
                <c:pt idx="5" formatCode="0">
                  <c:v>144.0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79"/>
                  <c:y val="-0.176385895972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15600303841730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Germany</c:v>
                </c:pt>
                <c:pt idx="1">
                  <c:v>ASF (CIGS)  excl. shading benefits</c:v>
                </c:pt>
                <c:pt idx="2">
                  <c:v>Static ASF (CIGS) 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 incl. shading benefits</c:v>
                </c:pt>
                <c:pt idx="7">
                  <c:v>Static ASF (CIGS)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-906.0</c:v>
                </c:pt>
                <c:pt idx="7">
                  <c:v>-773.0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9918408"/>
        <c:axId val="-1999710456"/>
      </c:barChart>
      <c:catAx>
        <c:axId val="-199991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9710456"/>
        <c:crosses val="autoZero"/>
        <c:auto val="1"/>
        <c:lblAlgn val="ctr"/>
        <c:lblOffset val="100"/>
        <c:noMultiLvlLbl val="0"/>
      </c:catAx>
      <c:valAx>
        <c:axId val="-1999710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99184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 w="12700">
              <a:solidFill>
                <a:schemeClr val="accent3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accent2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dk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68461464"/>
        <c:axId val="-2068458488"/>
      </c:barChart>
      <c:catAx>
        <c:axId val="-2068461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68458488"/>
        <c:crosses val="autoZero"/>
        <c:auto val="1"/>
        <c:lblAlgn val="ctr"/>
        <c:lblOffset val="100"/>
        <c:noMultiLvlLbl val="0"/>
      </c:catAx>
      <c:valAx>
        <c:axId val="-2068458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4614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68344152"/>
        <c:axId val="-2068340568"/>
      </c:barChart>
      <c:catAx>
        <c:axId val="-206834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40568"/>
        <c:crosses val="autoZero"/>
        <c:auto val="1"/>
        <c:lblAlgn val="ctr"/>
        <c:lblOffset val="100"/>
        <c:noMultiLvlLbl val="0"/>
      </c:catAx>
      <c:valAx>
        <c:axId val="-2068340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441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68320056"/>
        <c:axId val="-2068308344"/>
      </c:barChart>
      <c:catAx>
        <c:axId val="-2068320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08344"/>
        <c:crosses val="autoZero"/>
        <c:auto val="1"/>
        <c:lblAlgn val="ctr"/>
        <c:lblOffset val="100"/>
        <c:noMultiLvlLbl val="0"/>
      </c:catAx>
      <c:valAx>
        <c:axId val="-206830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200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68763128"/>
        <c:axId val="-1999001944"/>
      </c:barChart>
      <c:catAx>
        <c:axId val="-2068763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9001944"/>
        <c:crosses val="autoZero"/>
        <c:auto val="1"/>
        <c:lblAlgn val="ctr"/>
        <c:lblOffset val="100"/>
        <c:noMultiLvlLbl val="0"/>
      </c:catAx>
      <c:valAx>
        <c:axId val="-1999001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7631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pattFill prst="pct10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1124.843880099917</c:v>
                </c:pt>
                <c:pt idx="1">
                  <c:v>352.8684772978261</c:v>
                </c:pt>
                <c:pt idx="2">
                  <c:v>188.5004144889878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365.7617358218932</c:v>
                </c:pt>
                <c:pt idx="1">
                  <c:v>415.832598776629</c:v>
                </c:pt>
                <c:pt idx="2">
                  <c:v>369.5419171689285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0</c:formatCode>
                <c:ptCount val="3"/>
                <c:pt idx="0">
                  <c:v>128.180946142167</c:v>
                </c:pt>
                <c:pt idx="1">
                  <c:v>137.5104932445572</c:v>
                </c:pt>
                <c:pt idx="2">
                  <c:v>131.3938665503843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1997147160"/>
        <c:axId val="-1997143672"/>
      </c:barChart>
      <c:catAx>
        <c:axId val="-1997147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7143672"/>
        <c:crosses val="autoZero"/>
        <c:auto val="1"/>
        <c:lblAlgn val="ctr"/>
        <c:lblOffset val="100"/>
        <c:noMultiLvlLbl val="0"/>
      </c:catAx>
      <c:valAx>
        <c:axId val="-1997143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71471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7220872"/>
        <c:axId val="-1997225112"/>
      </c:barChart>
      <c:catAx>
        <c:axId val="-1997220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7225112"/>
        <c:crosses val="autoZero"/>
        <c:auto val="1"/>
        <c:lblAlgn val="ctr"/>
        <c:lblOffset val="100"/>
        <c:noMultiLvlLbl val="0"/>
      </c:catAx>
      <c:valAx>
        <c:axId val="-1997225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722087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0279392014"/>
          <c:y val="0.0440646293268315"/>
          <c:w val="0.83408841643941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6532264"/>
        <c:axId val="-1996644616"/>
      </c:barChart>
      <c:catAx>
        <c:axId val="-1996532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6644616"/>
        <c:crosses val="autoZero"/>
        <c:auto val="1"/>
        <c:lblAlgn val="ctr"/>
        <c:lblOffset val="100"/>
        <c:noMultiLvlLbl val="0"/>
      </c:catAx>
      <c:valAx>
        <c:axId val="-1996644616"/>
        <c:scaling>
          <c:orientation val="minMax"/>
          <c:max val="-540.0"/>
          <c:min val="-6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6532264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391042028837"/>
          <c:y val="0.0558250129005389"/>
          <c:w val="0.548076694958585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9406344"/>
        <c:axId val="-1998871464"/>
      </c:barChart>
      <c:catAx>
        <c:axId val="-1999406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8871464"/>
        <c:crosses val="autoZero"/>
        <c:auto val="1"/>
        <c:lblAlgn val="ctr"/>
        <c:lblOffset val="100"/>
        <c:noMultiLvlLbl val="0"/>
      </c:catAx>
      <c:valAx>
        <c:axId val="-1998871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940634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6599544"/>
        <c:axId val="-1996985288"/>
      </c:barChart>
      <c:catAx>
        <c:axId val="-1996599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6985288"/>
        <c:crosses val="autoZero"/>
        <c:auto val="1"/>
        <c:lblAlgn val="ctr"/>
        <c:lblOffset val="100"/>
        <c:noMultiLvlLbl val="0"/>
      </c:catAx>
      <c:valAx>
        <c:axId val="-1996985288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6599544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2948760"/>
        <c:axId val="-2102945128"/>
      </c:barChart>
      <c:catAx>
        <c:axId val="-2102948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945128"/>
        <c:crosses val="autoZero"/>
        <c:auto val="1"/>
        <c:lblAlgn val="ctr"/>
        <c:lblOffset val="100"/>
        <c:noMultiLvlLbl val="0"/>
      </c:catAx>
      <c:valAx>
        <c:axId val="-2102945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9487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6627288"/>
        <c:axId val="-1996624312"/>
      </c:barChart>
      <c:catAx>
        <c:axId val="-1996627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6624312"/>
        <c:crosses val="autoZero"/>
        <c:auto val="1"/>
        <c:lblAlgn val="ctr"/>
        <c:lblOffset val="100"/>
        <c:noMultiLvlLbl val="0"/>
      </c:catAx>
      <c:valAx>
        <c:axId val="-199662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662728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-793.6</c:v>
                </c:pt>
                <c:pt idx="1">
                  <c:v>-874.4</c:v>
                </c:pt>
                <c:pt idx="2">
                  <c:v>-885.5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6700536"/>
        <c:axId val="-1996697560"/>
      </c:barChart>
      <c:catAx>
        <c:axId val="-1996700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6697560"/>
        <c:crossesAt val="-200.0"/>
        <c:auto val="1"/>
        <c:lblAlgn val="ctr"/>
        <c:lblOffset val="100"/>
        <c:noMultiLvlLbl val="0"/>
      </c:catAx>
      <c:valAx>
        <c:axId val="-1996697560"/>
        <c:scaling>
          <c:orientation val="minMax"/>
          <c:max val="-750.0"/>
          <c:min val="-9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6700536"/>
        <c:crosses val="autoZero"/>
        <c:crossBetween val="between"/>
        <c:minorUnit val="2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3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9390424"/>
        <c:axId val="-1996731272"/>
      </c:barChart>
      <c:catAx>
        <c:axId val="-1999390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6731272"/>
        <c:crosses val="autoZero"/>
        <c:auto val="1"/>
        <c:lblAlgn val="ctr"/>
        <c:lblOffset val="100"/>
        <c:noMultiLvlLbl val="0"/>
      </c:catAx>
      <c:valAx>
        <c:axId val="-1996731272"/>
        <c:scaling>
          <c:orientation val="minMax"/>
          <c:min val="-1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939042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-773.0</c:v>
                </c:pt>
                <c:pt idx="1">
                  <c:v>-892.0</c:v>
                </c:pt>
                <c:pt idx="2">
                  <c:v>-904.0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-133.0</c:v>
                </c:pt>
                <c:pt idx="1">
                  <c:v>-14.0</c:v>
                </c:pt>
                <c:pt idx="2">
                  <c:v>-2.0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6782424"/>
        <c:axId val="-1996779448"/>
      </c:barChart>
      <c:catAx>
        <c:axId val="-1996782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6779448"/>
        <c:crossesAt val="-200.0"/>
        <c:auto val="1"/>
        <c:lblAlgn val="ctr"/>
        <c:lblOffset val="100"/>
        <c:noMultiLvlLbl val="0"/>
      </c:catAx>
      <c:valAx>
        <c:axId val="-1996779448"/>
        <c:scaling>
          <c:orientation val="minMax"/>
          <c:max val="-720.0"/>
          <c:min val="-9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6782424"/>
        <c:crosses val="autoZero"/>
        <c:crossBetween val="between"/>
        <c:minorUnit val="2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Operation location: CH/GER</c:v>
                </c:pt>
                <c:pt idx="1">
                  <c:v>Operation location: CH/GER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-904.0</c:v>
                </c:pt>
                <c:pt idx="1">
                  <c:v>-825.0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Operation location: CH/GER</c:v>
                </c:pt>
                <c:pt idx="1">
                  <c:v>Operation location: CH/GER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53.5</c:v>
                </c:pt>
                <c:pt idx="1">
                  <c:v>-79.0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8747528"/>
        <c:axId val="-1998833336"/>
      </c:barChart>
      <c:catAx>
        <c:axId val="-19987475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8833336"/>
        <c:crosses val="autoZero"/>
        <c:auto val="1"/>
        <c:lblAlgn val="ctr"/>
        <c:lblOffset val="100"/>
        <c:noMultiLvlLbl val="0"/>
      </c:catAx>
      <c:valAx>
        <c:axId val="-1998833336"/>
        <c:scaling>
          <c:orientation val="minMax"/>
          <c:min val="-1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874752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7303688"/>
        <c:axId val="-1997306648"/>
      </c:barChart>
      <c:catAx>
        <c:axId val="-19973036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7306648"/>
        <c:crosses val="autoZero"/>
        <c:auto val="1"/>
        <c:lblAlgn val="ctr"/>
        <c:lblOffset val="100"/>
        <c:noMultiLvlLbl val="0"/>
      </c:catAx>
      <c:valAx>
        <c:axId val="-1997306648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7303688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7342504"/>
        <c:axId val="-1997345496"/>
      </c:barChart>
      <c:catAx>
        <c:axId val="-1997342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7345496"/>
        <c:crosses val="autoZero"/>
        <c:auto val="1"/>
        <c:lblAlgn val="ctr"/>
        <c:lblOffset val="100"/>
        <c:noMultiLvlLbl val="0"/>
      </c:catAx>
      <c:valAx>
        <c:axId val="-199734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734250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7415000"/>
        <c:axId val="-1997417960"/>
      </c:barChart>
      <c:catAx>
        <c:axId val="-1997415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7417960"/>
        <c:crosses val="autoZero"/>
        <c:auto val="1"/>
        <c:lblAlgn val="ctr"/>
        <c:lblOffset val="100"/>
        <c:noMultiLvlLbl val="0"/>
      </c:catAx>
      <c:valAx>
        <c:axId val="-1997417960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7415000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dk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97452184"/>
        <c:axId val="-1997455176"/>
      </c:barChart>
      <c:catAx>
        <c:axId val="-1997452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997455176"/>
        <c:crosses val="autoZero"/>
        <c:auto val="1"/>
        <c:lblAlgn val="ctr"/>
        <c:lblOffset val="100"/>
        <c:noMultiLvlLbl val="0"/>
      </c:catAx>
      <c:valAx>
        <c:axId val="-1997455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745218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3012216"/>
        <c:axId val="-2103008536"/>
      </c:barChart>
      <c:catAx>
        <c:axId val="-210301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008536"/>
        <c:crosses val="autoZero"/>
        <c:auto val="1"/>
        <c:lblAlgn val="ctr"/>
        <c:lblOffset val="100"/>
        <c:noMultiLvlLbl val="0"/>
      </c:catAx>
      <c:valAx>
        <c:axId val="-210300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0122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02877448"/>
        <c:axId val="-2102873960"/>
      </c:barChart>
      <c:catAx>
        <c:axId val="-210287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873960"/>
        <c:crosses val="autoZero"/>
        <c:auto val="1"/>
        <c:lblAlgn val="ctr"/>
        <c:lblOffset val="100"/>
        <c:noMultiLvlLbl val="0"/>
      </c:catAx>
      <c:valAx>
        <c:axId val="-210287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28774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AP in kgSO2eq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in Frankfurt with the German Electricity Mix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in Frankfurt with the German Electricity Mix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in Madrid with the Spanish Electricity Mix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9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 New Version </a:t>
            </a:r>
            <a:r>
              <a:rPr lang="en-US" baseline="0" dirty="0" smtClean="0"/>
              <a:t>(complete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2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4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 in Geneva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 in Frankfurt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0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4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4" Type="http://schemas.openxmlformats.org/officeDocument/2006/relationships/chart" Target="../charts/chart19.xml"/><Relationship Id="rId5" Type="http://schemas.openxmlformats.org/officeDocument/2006/relationships/chart" Target="../charts/chart20.xml"/><Relationship Id="rId6" Type="http://schemas.openxmlformats.org/officeDocument/2006/relationships/chart" Target="../charts/chart21.xml"/><Relationship Id="rId7" Type="http://schemas.openxmlformats.org/officeDocument/2006/relationships/chart" Target="../charts/chart22.xml"/><Relationship Id="rId8" Type="http://schemas.openxmlformats.org/officeDocument/2006/relationships/chart" Target="../charts/chart23.xml"/><Relationship Id="rId9" Type="http://schemas.openxmlformats.org/officeDocument/2006/relationships/chart" Target="../charts/chart2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4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4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4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chart" Target="../charts/char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4" Type="http://schemas.openxmlformats.org/officeDocument/2006/relationships/chart" Target="../charts/chart4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4" Type="http://schemas.openxmlformats.org/officeDocument/2006/relationships/chart" Target="../charts/chart5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4" Type="http://schemas.openxmlformats.org/officeDocument/2006/relationships/chart" Target="../charts/chart5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4" Type="http://schemas.openxmlformats.org/officeDocument/2006/relationships/chart" Target="../charts/chart5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4" Type="http://schemas.openxmlformats.org/officeDocument/2006/relationships/chart" Target="../charts/chart5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4" Type="http://schemas.openxmlformats.org/officeDocument/2006/relationships/chart" Target="../charts/chart5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97768876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03575601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377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57929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316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35332267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601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266752516"/>
              </p:ext>
            </p:extLst>
          </p:nvPr>
        </p:nvGraphicFramePr>
        <p:xfrm>
          <a:off x="4003615" y="1181100"/>
          <a:ext cx="5775385" cy="353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36550251"/>
              </p:ext>
            </p:extLst>
          </p:nvPr>
        </p:nvGraphicFramePr>
        <p:xfrm>
          <a:off x="0" y="1168399"/>
          <a:ext cx="4297826" cy="353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6600" y="622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a) Acidification Potential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46600" y="622300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b) Global Warming Potential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6600" y="4905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Total AP: 23.5kg SO</a:t>
            </a:r>
            <a:r>
              <a:rPr lang="en-GB" baseline="-25000" dirty="0" smtClean="0"/>
              <a:t>2-eq </a:t>
            </a:r>
            <a:endParaRPr lang="en-GB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49053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Total GWP: 2676 kgCO</a:t>
            </a:r>
            <a:r>
              <a:rPr lang="en-GB" baseline="-25000" dirty="0" smtClean="0"/>
              <a:t>2-eq 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31527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87061544"/>
              </p:ext>
            </p:extLst>
          </p:nvPr>
        </p:nvGraphicFramePr>
        <p:xfrm>
          <a:off x="3975100" y="0"/>
          <a:ext cx="5930900" cy="637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1582589"/>
              </p:ext>
            </p:extLst>
          </p:nvPr>
        </p:nvGraphicFramePr>
        <p:xfrm>
          <a:off x="2592357" y="699105"/>
          <a:ext cx="2743200" cy="225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2357" y="8701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b) Terrestrial </a:t>
            </a:r>
          </a:p>
          <a:p>
            <a:pPr algn="ctr"/>
            <a:r>
              <a:rPr lang="en-GB" dirty="0" smtClean="0"/>
              <a:t>Acidification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7014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a) Global Warming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100" y="2818368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TAP: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14.8kg SO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-eq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77843" y="2818368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GWP: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2498 kgCO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-eq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96735164"/>
              </p:ext>
            </p:extLst>
          </p:nvPr>
        </p:nvGraphicFramePr>
        <p:xfrm>
          <a:off x="0" y="699105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570202813"/>
              </p:ext>
            </p:extLst>
          </p:nvPr>
        </p:nvGraphicFramePr>
        <p:xfrm>
          <a:off x="5246657" y="699105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05442" y="6401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c) Freshwater</a:t>
            </a:r>
          </a:p>
          <a:p>
            <a:pPr algn="ctr"/>
            <a:r>
              <a:rPr lang="en-GB" dirty="0" smtClean="0"/>
              <a:t>Eutrophication </a:t>
            </a:r>
            <a:endParaRPr lang="en-GB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397852335"/>
              </p:ext>
            </p:extLst>
          </p:nvPr>
        </p:nvGraphicFramePr>
        <p:xfrm>
          <a:off x="2592357" y="4048650"/>
          <a:ext cx="2743200" cy="225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2357" y="343655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  <a:r>
              <a:rPr lang="en-GB" dirty="0" smtClean="0"/>
              <a:t>) Metal Depletion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436559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d) Human Toxicity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-80993" y="6167913"/>
            <a:ext cx="307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HTP: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4530kg 1,4-DCB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eq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4707" y="6167913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MDP: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3537 </a:t>
            </a:r>
            <a:r>
              <a:rPr lang="en-GB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kgFe-eq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22297741"/>
              </p:ext>
            </p:extLst>
          </p:nvPr>
        </p:nvGraphicFramePr>
        <p:xfrm>
          <a:off x="0" y="4048650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542028721"/>
              </p:ext>
            </p:extLst>
          </p:nvPr>
        </p:nvGraphicFramePr>
        <p:xfrm>
          <a:off x="5246657" y="4048650"/>
          <a:ext cx="2701985" cy="230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205442" y="341356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</a:t>
            </a:r>
            <a:r>
              <a:rPr lang="en-GB" dirty="0" smtClean="0"/>
              <a:t>) Photochemical</a:t>
            </a:r>
          </a:p>
          <a:p>
            <a:pPr algn="ctr"/>
            <a:r>
              <a:rPr lang="en-GB" dirty="0" smtClean="0"/>
              <a:t>Oxidant Formation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97457" y="2818368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FEP: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2.95kg P-eq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1142" y="6178034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POFP: </a:t>
            </a:r>
          </a:p>
          <a:p>
            <a:pPr algn="ctr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8.68 kg NMVOC</a:t>
            </a:r>
            <a:r>
              <a:rPr lang="en-GB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1838422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9246730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53390501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-887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51877" y="18748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5285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-11354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36360" y="47093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14187" y="46809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2529" y="46005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940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2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74176045"/>
              </p:ext>
            </p:extLst>
          </p:nvPr>
        </p:nvGraphicFramePr>
        <p:xfrm>
          <a:off x="849086" y="664057"/>
          <a:ext cx="8193314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 rot="17339126">
            <a:off x="1445649" y="50433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6589042" y="4797086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2286746" y="51427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3111526" y="51427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3963708" y="51427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4901674" y="51427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1842734"/>
            <a:ext cx="678930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6795" y="3870191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-11354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1559" y="821848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2383" y="77106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5963" y="75043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614503" y="1149103"/>
            <a:ext cx="491360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91668" y="1085732"/>
            <a:ext cx="491216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01165" y="3955648"/>
            <a:ext cx="501756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23615" y="494780"/>
            <a:ext cx="7030" cy="551216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7339126">
            <a:off x="7468693" y="5156584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8019" y="494780"/>
            <a:ext cx="210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System Expansion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0900" y="87143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2498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61439" y="74566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3037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32503" y="3857491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-8318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4439486" y="1104782"/>
            <a:ext cx="491216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23240" y="1085732"/>
            <a:ext cx="1325310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76351" y="1204605"/>
            <a:ext cx="491360" cy="0"/>
          </a:xfrm>
          <a:prstGeom prst="line">
            <a:avLst/>
          </a:prstGeom>
          <a:ln w="3175" cmpd="sng">
            <a:solidFill>
              <a:schemeClr val="bg2">
                <a:lumMod val="50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5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88029977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-825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51877" y="18748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312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-14888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36360" y="47093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14187" y="46809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2529" y="46005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940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4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06460073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9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17575234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8232590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2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68802682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Germany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2001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3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720379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6149992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615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76987859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425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80302208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308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8693792"/>
              </p:ext>
            </p:extLst>
          </p:nvPr>
        </p:nvGraphicFramePr>
        <p:xfrm>
          <a:off x="3975100" y="919284"/>
          <a:ext cx="57710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5494600"/>
              </p:ext>
            </p:extLst>
          </p:nvPr>
        </p:nvGraphicFramePr>
        <p:xfrm>
          <a:off x="114300" y="909026"/>
          <a:ext cx="488950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65894" y="3755327"/>
            <a:ext cx="8316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99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6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41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602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16623" y="28557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69949" y="37738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835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91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90905503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596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1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541480197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65049446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02808" y="4706281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CH,ES,DE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50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411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97122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702301" y="467797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Soft 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4220462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4687747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88390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468475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Adaptive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947213" y="4137360"/>
            <a:ext cx="40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68806" y="4455928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266779705"/>
              </p:ext>
            </p:extLst>
          </p:nvPr>
        </p:nvGraphicFramePr>
        <p:xfrm>
          <a:off x="5080000" y="923222"/>
          <a:ext cx="475548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69374917"/>
              </p:ext>
            </p:extLst>
          </p:nvPr>
        </p:nvGraphicFramePr>
        <p:xfrm>
          <a:off x="114301" y="909026"/>
          <a:ext cx="433522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7500" y="4745014"/>
            <a:ext cx="8016008" cy="18534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6722" y="5081665"/>
            <a:ext cx="2714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3550" y="5077040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5197" y="5069779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Type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6401" y="1198034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88574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441637" y="412185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651015" y="4677973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Soft 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579480" y="4220462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835415" y="4687747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507067" y="5077040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Kinetics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6976" y="170478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898150" y="468475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Adaptive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301006" y="4121856"/>
            <a:ext cx="40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275606" y="4674233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4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925044947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90966595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30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150141935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53231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00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6738</TotalTime>
  <Words>1410</Words>
  <Application>Microsoft Macintosh PowerPoint</Application>
  <PresentationFormat>A4 Paper (210x297 mm)</PresentationFormat>
  <Paragraphs>464</Paragraphs>
  <Slides>44</Slides>
  <Notes>44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Prageeth Jayathissa</cp:lastModifiedBy>
  <cp:revision>292</cp:revision>
  <cp:lastPrinted>2015-10-20T13:56:38Z</cp:lastPrinted>
  <dcterms:created xsi:type="dcterms:W3CDTF">2015-08-21T13:20:56Z</dcterms:created>
  <dcterms:modified xsi:type="dcterms:W3CDTF">2016-03-07T22:29:55Z</dcterms:modified>
</cp:coreProperties>
</file>