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91370"/>
  </p:normalViewPr>
  <p:slideViewPr>
    <p:cSldViewPr snapToGrid="0" snapToObjects="1">
      <p:cViewPr>
        <p:scale>
          <a:sx n="160" d="100"/>
          <a:sy n="160" d="100"/>
        </p:scale>
        <p:origin x="144" y="-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195376"/>
        <c:axId val="2068140608"/>
      </c:scatterChart>
      <c:valAx>
        <c:axId val="206819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40608"/>
        <c:crosses val="autoZero"/>
        <c:crossBetween val="midCat"/>
      </c:valAx>
      <c:valAx>
        <c:axId val="206814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9537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-5708.6</c:v>
                </c:pt>
                <c:pt idx="3">
                  <c:v>-5473</c:v>
                </c:pt>
                <c:pt idx="4">
                  <c:v>-5396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-1056.3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-6764.9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0754800"/>
        <c:axId val="-2100751552"/>
      </c:barChart>
      <c:catAx>
        <c:axId val="-2100754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751552"/>
        <c:crosses val="autoZero"/>
        <c:auto val="1"/>
        <c:lblAlgn val="ctr"/>
        <c:lblOffset val="100"/>
        <c:noMultiLvlLbl val="0"/>
      </c:catAx>
      <c:valAx>
        <c:axId val="-21007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548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1265552"/>
        <c:axId val="-2101251104"/>
      </c:barChart>
      <c:catAx>
        <c:axId val="-2101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251104"/>
        <c:crosses val="autoZero"/>
        <c:auto val="1"/>
        <c:lblAlgn val="ctr"/>
        <c:lblOffset val="100"/>
        <c:noMultiLvlLbl val="0"/>
      </c:catAx>
      <c:valAx>
        <c:axId val="-21012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265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871312"/>
        <c:axId val="-2100850784"/>
      </c:barChart>
      <c:catAx>
        <c:axId val="-21008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50784"/>
        <c:crosses val="autoZero"/>
        <c:auto val="1"/>
        <c:lblAlgn val="ctr"/>
        <c:lblOffset val="100"/>
        <c:noMultiLvlLbl val="0"/>
      </c:catAx>
      <c:valAx>
        <c:axId val="-21008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71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0387056"/>
        <c:axId val="2070517008"/>
      </c:lineChart>
      <c:catAx>
        <c:axId val="207038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517008"/>
        <c:crosses val="autoZero"/>
        <c:auto val="1"/>
        <c:lblAlgn val="ctr"/>
        <c:lblOffset val="100"/>
        <c:noMultiLvlLbl val="0"/>
      </c:catAx>
      <c:valAx>
        <c:axId val="207051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38705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8891408"/>
        <c:axId val="2111284224"/>
      </c:barChart>
      <c:catAx>
        <c:axId val="20688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284224"/>
        <c:crosses val="autoZero"/>
        <c:auto val="1"/>
        <c:lblAlgn val="ctr"/>
        <c:lblOffset val="100"/>
        <c:noMultiLvlLbl val="0"/>
      </c:catAx>
      <c:valAx>
        <c:axId val="211128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91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ENTSO-E</c:v>
                </c:pt>
                <c:pt idx="1">
                  <c:v>Switzerland</c:v>
                </c:pt>
                <c:pt idx="2">
                  <c:v>ASF (CIGS) incl. shading benefits</c:v>
                </c:pt>
                <c:pt idx="3">
                  <c:v>CIGS (thin)</c:v>
                </c:pt>
                <c:pt idx="4">
                  <c:v>mono-Si</c:v>
                </c:pt>
                <c:pt idx="5">
                  <c:v>poly-Si</c:v>
                </c:pt>
                <c:pt idx="6">
                  <c:v>CdTe (thin)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2">
                  <c:v>107.9</c:v>
                </c:pt>
                <c:pt idx="3">
                  <c:v>59.2</c:v>
                </c:pt>
                <c:pt idx="4">
                  <c:v>114.9</c:v>
                </c:pt>
                <c:pt idx="5">
                  <c:v>107.7</c:v>
                </c:pt>
                <c:pt idx="6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ENTSO-E</c:v>
                </c:pt>
                <c:pt idx="1">
                  <c:v>Switzerland</c:v>
                </c:pt>
                <c:pt idx="2">
                  <c:v>ASF (CIGS) incl. shading benefits</c:v>
                </c:pt>
                <c:pt idx="3">
                  <c:v>CIGS (thin)</c:v>
                </c:pt>
                <c:pt idx="4">
                  <c:v>mono-Si</c:v>
                </c:pt>
                <c:pt idx="5">
                  <c:v>poly-Si</c:v>
                </c:pt>
                <c:pt idx="6">
                  <c:v>CdTe (thin)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2" formatCode="0.0">
                  <c:v>18.9</c:v>
                </c:pt>
                <c:pt idx="3" formatCode="0.0">
                  <c:v>6.1</c:v>
                </c:pt>
                <c:pt idx="4" formatCode="0.0">
                  <c:v>26.0</c:v>
                </c:pt>
                <c:pt idx="5" formatCode="0.0">
                  <c:v>30.6</c:v>
                </c:pt>
                <c:pt idx="6" formatCode="0.0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0.0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1127645744882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ENTSO-E</c:v>
                </c:pt>
                <c:pt idx="1">
                  <c:v>Switzerland</c:v>
                </c:pt>
                <c:pt idx="2">
                  <c:v>ASF (CIGS) incl. shading benefits</c:v>
                </c:pt>
                <c:pt idx="3">
                  <c:v>CIGS (thin)</c:v>
                </c:pt>
                <c:pt idx="4">
                  <c:v>mono-Si</c:v>
                </c:pt>
                <c:pt idx="5">
                  <c:v>poly-Si</c:v>
                </c:pt>
                <c:pt idx="6">
                  <c:v>CdTe (thin)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07061808"/>
        <c:axId val="2107064416"/>
      </c:barChart>
      <c:catAx>
        <c:axId val="210706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64416"/>
        <c:crosses val="autoZero"/>
        <c:auto val="1"/>
        <c:lblAlgn val="ctr"/>
        <c:lblOffset val="100"/>
        <c:noMultiLvlLbl val="0"/>
      </c:catAx>
      <c:valAx>
        <c:axId val="210706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61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5096448"/>
        <c:axId val="-2125209056"/>
      </c:barChart>
      <c:catAx>
        <c:axId val="-21250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209056"/>
        <c:crosses val="autoZero"/>
        <c:auto val="1"/>
        <c:lblAlgn val="ctr"/>
        <c:lblOffset val="100"/>
        <c:noMultiLvlLbl val="0"/>
      </c:catAx>
      <c:valAx>
        <c:axId val="-212520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096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070803264"/>
        <c:axId val="2070802496"/>
      </c:barChart>
      <c:catAx>
        <c:axId val="207080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02496"/>
        <c:crosses val="autoZero"/>
        <c:auto val="1"/>
        <c:lblAlgn val="ctr"/>
        <c:lblOffset val="100"/>
        <c:noMultiLvlLbl val="0"/>
      </c:catAx>
      <c:valAx>
        <c:axId val="207080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032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07180992"/>
        <c:axId val="2107183296"/>
      </c:barChart>
      <c:catAx>
        <c:axId val="210718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183296"/>
        <c:crosses val="autoZero"/>
        <c:auto val="1"/>
        <c:lblAlgn val="ctr"/>
        <c:lblOffset val="100"/>
        <c:noMultiLvlLbl val="0"/>
      </c:catAx>
      <c:valAx>
        <c:axId val="210718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1809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68918768"/>
        <c:axId val="2068911008"/>
      </c:barChart>
      <c:catAx>
        <c:axId val="206891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911008"/>
        <c:crosses val="autoZero"/>
        <c:auto val="1"/>
        <c:lblAlgn val="ctr"/>
        <c:lblOffset val="100"/>
        <c:noMultiLvlLbl val="0"/>
      </c:catAx>
      <c:valAx>
        <c:axId val="206891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9187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10048"/>
        <c:axId val="2071513456"/>
      </c:barChart>
      <c:catAx>
        <c:axId val="207151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13456"/>
        <c:crosses val="autoZero"/>
        <c:auto val="1"/>
        <c:lblAlgn val="ctr"/>
        <c:lblOffset val="100"/>
        <c:noMultiLvlLbl val="0"/>
      </c:catAx>
      <c:valAx>
        <c:axId val="20715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100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467200"/>
        <c:axId val="2071458320"/>
      </c:barChart>
      <c:catAx>
        <c:axId val="207146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58320"/>
        <c:crosses val="autoZero"/>
        <c:auto val="1"/>
        <c:lblAlgn val="ctr"/>
        <c:lblOffset val="100"/>
        <c:noMultiLvlLbl val="0"/>
      </c:catAx>
      <c:valAx>
        <c:axId val="20714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67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66352"/>
        <c:axId val="2071563504"/>
      </c:barChart>
      <c:catAx>
        <c:axId val="207156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3504"/>
        <c:crosses val="autoZero"/>
        <c:auto val="1"/>
        <c:lblAlgn val="ctr"/>
        <c:lblOffset val="100"/>
        <c:noMultiLvlLbl val="0"/>
      </c:catAx>
      <c:valAx>
        <c:axId val="207156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6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120592"/>
        <c:axId val="2069079072"/>
      </c:barChart>
      <c:catAx>
        <c:axId val="20691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079072"/>
        <c:crosses val="autoZero"/>
        <c:auto val="1"/>
        <c:lblAlgn val="ctr"/>
        <c:lblOffset val="100"/>
        <c:noMultiLvlLbl val="0"/>
      </c:catAx>
      <c:valAx>
        <c:axId val="206907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1205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71601088"/>
        <c:axId val="2071427152"/>
      </c:barChart>
      <c:catAx>
        <c:axId val="20716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27152"/>
        <c:crosses val="autoZero"/>
        <c:auto val="1"/>
        <c:lblAlgn val="ctr"/>
        <c:lblOffset val="100"/>
        <c:noMultiLvlLbl val="0"/>
      </c:catAx>
      <c:valAx>
        <c:axId val="207142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2773882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</a:t>
            </a:r>
            <a:r>
              <a:rPr lang="en-US" sz="2000" dirty="0" smtClean="0"/>
              <a:t>465.2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455460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5194</TotalTime>
  <Words>258</Words>
  <Application>Microsoft Macintosh PowerPoint</Application>
  <PresentationFormat>A4 Paper (210x297 mm)</PresentationFormat>
  <Paragraphs>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155</cp:revision>
  <cp:lastPrinted>2015-10-20T13:56:38Z</cp:lastPrinted>
  <dcterms:created xsi:type="dcterms:W3CDTF">2015-08-21T13:20:56Z</dcterms:created>
  <dcterms:modified xsi:type="dcterms:W3CDTF">2015-11-18T15:59:34Z</dcterms:modified>
</cp:coreProperties>
</file>