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notesSlides/notesSlide20.xml" ContentType="application/vnd.openxmlformats-officedocument.presentationml.notesSlide+xml"/>
  <Override PartName="/ppt/charts/chart22.xml" ContentType="application/vnd.openxmlformats-officedocument.drawingml.chart+xml"/>
  <Override PartName="/ppt/notesSlides/notesSlide21.xml" ContentType="application/vnd.openxmlformats-officedocument.presentationml.notesSlide+xml"/>
  <Override PartName="/ppt/charts/chart23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9" r:id="rId19"/>
    <p:sldId id="280" r:id="rId20"/>
    <p:sldId id="277" r:id="rId21"/>
    <p:sldId id="268" r:id="rId22"/>
    <p:sldId id="266" r:id="rId2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3" autoAdjust="0"/>
    <p:restoredTop sz="91695"/>
  </p:normalViewPr>
  <p:slideViewPr>
    <p:cSldViewPr snapToGrid="0" snapToObjects="1">
      <p:cViewPr>
        <p:scale>
          <a:sx n="90" d="100"/>
          <a:sy n="90" d="100"/>
        </p:scale>
        <p:origin x="1240" y="20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4" Type="http://schemas.openxmlformats.org/officeDocument/2006/relationships/chartUserShapes" Target="../drawings/drawing1.xml"/><Relationship Id="rId1" Type="http://schemas.microsoft.com/office/2011/relationships/chartStyle" Target="style16.xml"/><Relationship Id="rId2" Type="http://schemas.microsoft.com/office/2011/relationships/chartColorStyle" Target="colors16.xm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23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7431392"/>
        <c:axId val="2118830768"/>
      </c:scatterChart>
      <c:valAx>
        <c:axId val="-2087431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830768"/>
        <c:crosses val="autoZero"/>
        <c:crossBetween val="midCat"/>
      </c:valAx>
      <c:valAx>
        <c:axId val="211883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7431392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2675.4</c:v>
                </c:pt>
                <c:pt idx="2">
                  <c:v>-6542.200000000001</c:v>
                </c:pt>
                <c:pt idx="3">
                  <c:v>-6306.6</c:v>
                </c:pt>
                <c:pt idx="4">
                  <c:v>-6229.6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2675.4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-6768.1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606"/>
                  <c:y val="-0.265609269989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-6229.6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17471328"/>
        <c:axId val="2117464096"/>
      </c:barChart>
      <c:catAx>
        <c:axId val="21174713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17464096"/>
        <c:crosses val="autoZero"/>
        <c:auto val="1"/>
        <c:lblAlgn val="ctr"/>
        <c:lblOffset val="100"/>
        <c:noMultiLvlLbl val="0"/>
      </c:catAx>
      <c:valAx>
        <c:axId val="2117464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47132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3695536"/>
        <c:axId val="-2113692112"/>
      </c:barChart>
      <c:catAx>
        <c:axId val="-2113695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692112"/>
        <c:crosses val="autoZero"/>
        <c:auto val="1"/>
        <c:lblAlgn val="ctr"/>
        <c:lblOffset val="100"/>
        <c:noMultiLvlLbl val="0"/>
      </c:catAx>
      <c:valAx>
        <c:axId val="-211369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69553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7748992"/>
        <c:axId val="2117548272"/>
      </c:barChart>
      <c:catAx>
        <c:axId val="211774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548272"/>
        <c:crosses val="autoZero"/>
        <c:auto val="1"/>
        <c:lblAlgn val="ctr"/>
        <c:lblOffset val="100"/>
        <c:noMultiLvlLbl val="0"/>
      </c:catAx>
      <c:valAx>
        <c:axId val="211754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74899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Supporting Structure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-9.739999999999998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13398368"/>
        <c:axId val="-2113046032"/>
      </c:lineChart>
      <c:catAx>
        <c:axId val="-2113398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046032"/>
        <c:crosses val="autoZero"/>
        <c:auto val="1"/>
        <c:lblAlgn val="ctr"/>
        <c:lblOffset val="100"/>
        <c:noMultiLvlLbl val="0"/>
      </c:catAx>
      <c:valAx>
        <c:axId val="-211304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398368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083665760"/>
        <c:axId val="2088723984"/>
      </c:barChart>
      <c:catAx>
        <c:axId val="-208366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8723984"/>
        <c:crosses val="autoZero"/>
        <c:auto val="1"/>
        <c:lblAlgn val="ctr"/>
        <c:lblOffset val="100"/>
        <c:noMultiLvlLbl val="0"/>
      </c:catAx>
      <c:valAx>
        <c:axId val="2088723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366576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3998556889519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1">
                  <c:v>-537.0</c:v>
                </c:pt>
                <c:pt idx="2" formatCode="General">
                  <c:v>277.1</c:v>
                </c:pt>
                <c:pt idx="3" formatCode="General">
                  <c:v>0.0</c:v>
                </c:pt>
                <c:pt idx="4" formatCode="General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0.00134333252239769"/>
                  <c:y val="-0.05292413717011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6"/>
              <c:layout>
                <c:manualLayout>
                  <c:x val="-0.00134333252239779"/>
                  <c:y val="-0.04704184575904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268666504479538"/>
                  <c:y val="-0.04390445111161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5" formatCode="0.0">
                  <c:v>101.5</c:v>
                </c:pt>
                <c:pt idx="6" formatCode="0.0">
                  <c:v>81.9</c:v>
                </c:pt>
                <c:pt idx="7" formatCode="0.0">
                  <c:v>76.2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13107568"/>
        <c:axId val="-2113098448"/>
      </c:barChart>
      <c:catAx>
        <c:axId val="-21131075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3098448"/>
        <c:crosses val="autoZero"/>
        <c:auto val="1"/>
        <c:lblAlgn val="ctr"/>
        <c:lblOffset val="100"/>
        <c:noMultiLvlLbl val="0"/>
      </c:catAx>
      <c:valAx>
        <c:axId val="-211309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10756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4211728"/>
        <c:axId val="-2084215360"/>
      </c:barChart>
      <c:catAx>
        <c:axId val="-208421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215360"/>
        <c:crosses val="autoZero"/>
        <c:auto val="1"/>
        <c:lblAlgn val="ctr"/>
        <c:lblOffset val="100"/>
        <c:noMultiLvlLbl val="0"/>
      </c:catAx>
      <c:valAx>
        <c:axId val="-208421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21172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"/>
                  <c:y val="-0.05389371480464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Sheet1!$B$2:$B$10</c:f>
              <c:numCache>
                <c:formatCode>0.0</c:formatCode>
                <c:ptCount val="9"/>
                <c:pt idx="0">
                  <c:v>462.1</c:v>
                </c:pt>
                <c:pt idx="1">
                  <c:v>113.1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2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268666504479543"/>
                  <c:y val="-0.04527072043590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"/>
                  <c:y val="-0.03998556889519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2" formatCode="0.0">
                  <c:v>-537.0</c:v>
                </c:pt>
                <c:pt idx="3" formatCode="0.0">
                  <c:v>63.1</c:v>
                </c:pt>
                <c:pt idx="4">
                  <c:v>277.1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6"/>
              <c:layout>
                <c:manualLayout>
                  <c:x val="-0.00134333252239769"/>
                  <c:y val="-0.05292413717011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7"/>
              <c:layout>
                <c:manualLayout>
                  <c:x val="-0.00134333252239779"/>
                  <c:y val="-0.04704184575904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0.00268666504479538"/>
                  <c:y val="-0.04390445111161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6" formatCode="0.0">
                  <c:v>101.5</c:v>
                </c:pt>
                <c:pt idx="7" formatCode="0.0">
                  <c:v>81.9</c:v>
                </c:pt>
                <c:pt idx="8" formatCode="0.0">
                  <c:v>76.2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81492880"/>
        <c:axId val="-2082051440"/>
      </c:barChart>
      <c:catAx>
        <c:axId val="-20814928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82051440"/>
        <c:crosses val="autoZero"/>
        <c:auto val="1"/>
        <c:lblAlgn val="ctr"/>
        <c:lblOffset val="100"/>
        <c:noMultiLvlLbl val="0"/>
      </c:catAx>
      <c:valAx>
        <c:axId val="-2082051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149288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6866650447954"/>
                  <c:y val="-0.13936252646945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Static ASF (CIGS) ENTSO-E mix incl. shading benefits </c:v>
                </c:pt>
                <c:pt idx="3">
                  <c:v>ASF (CIGS) ENTSO-E mix excl. shading benefits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Incl. shading benefits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268666504479543"/>
                  <c:y val="-0.1487463133728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Static ASF (CIGS) ENTSO-E mix incl. shading benefits </c:v>
                </c:pt>
                <c:pt idx="3">
                  <c:v>ASF (CIGS) ENTSO-E mix excl. shading benefits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1">
                  <c:v>-601.1</c:v>
                </c:pt>
                <c:pt idx="2" formatCode="General">
                  <c:v>-507.6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Excl. shading benefits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0.00268666504479538"/>
                  <c:y val="-0.079762697910875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0268666504479538"/>
                  <c:y val="-0.084074195095247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0268666504479538"/>
                  <c:y val="-0.13053108648880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6"/>
              <c:layout>
                <c:manualLayout>
                  <c:x val="-0.00268666504479538"/>
                  <c:y val="-0.070755063675211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268666504479538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Static ASF (CIGS) ENTSO-E mix incl. shading benefits </c:v>
                </c:pt>
                <c:pt idx="3">
                  <c:v>ASF (CIGS) ENTSO-E mix excl. shading benefits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3">
                  <c:v>227.1</c:v>
                </c:pt>
                <c:pt idx="4">
                  <c:v>257.5</c:v>
                </c:pt>
                <c:pt idx="5" formatCode="0.0">
                  <c:v>457.1</c:v>
                </c:pt>
                <c:pt idx="6" formatCode="0.0">
                  <c:v>184.5</c:v>
                </c:pt>
                <c:pt idx="7" formatCode="0.0">
                  <c:v>154.4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82800896"/>
        <c:axId val="-2082805424"/>
      </c:barChart>
      <c:catAx>
        <c:axId val="-20828008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82805424"/>
        <c:crosses val="autoZero"/>
        <c:auto val="1"/>
        <c:lblAlgn val="ctr"/>
        <c:lblOffset val="100"/>
        <c:noMultiLvlLbl val="0"/>
      </c:catAx>
      <c:valAx>
        <c:axId val="-208280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280089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112143440"/>
        <c:axId val="2117494832"/>
      </c:barChart>
      <c:catAx>
        <c:axId val="-2112143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494832"/>
        <c:crosses val="autoZero"/>
        <c:auto val="1"/>
        <c:lblAlgn val="ctr"/>
        <c:lblOffset val="100"/>
        <c:noMultiLvlLbl val="0"/>
      </c:catAx>
      <c:valAx>
        <c:axId val="2117494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214344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-792.9</c:v>
                </c:pt>
                <c:pt idx="1">
                  <c:v>-525.7</c:v>
                </c:pt>
                <c:pt idx="2">
                  <c:v>-535.6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63.1</c:v>
                </c:pt>
                <c:pt idx="1">
                  <c:v>-11.3</c:v>
                </c:pt>
                <c:pt idx="2">
                  <c:v>-1.4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82207264"/>
        <c:axId val="-2082210208"/>
      </c:barChart>
      <c:catAx>
        <c:axId val="-20822072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82210208"/>
        <c:crosses val="autoZero"/>
        <c:auto val="1"/>
        <c:lblAlgn val="ctr"/>
        <c:lblOffset val="100"/>
        <c:noMultiLvlLbl val="0"/>
      </c:catAx>
      <c:valAx>
        <c:axId val="-208221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2207264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7655744"/>
        <c:axId val="-2087652336"/>
      </c:barChart>
      <c:catAx>
        <c:axId val="-208765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7652336"/>
        <c:crosses val="autoZero"/>
        <c:auto val="1"/>
        <c:lblAlgn val="ctr"/>
        <c:lblOffset val="100"/>
        <c:noMultiLvlLbl val="0"/>
      </c:catAx>
      <c:valAx>
        <c:axId val="-208765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765574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5369888"/>
        <c:axId val="2115304912"/>
      </c:barChart>
      <c:catAx>
        <c:axId val="2115369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304912"/>
        <c:crosses val="autoZero"/>
        <c:auto val="1"/>
        <c:lblAlgn val="ctr"/>
        <c:lblOffset val="100"/>
        <c:noMultiLvlLbl val="0"/>
      </c:catAx>
      <c:valAx>
        <c:axId val="211530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/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36988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3626144"/>
        <c:axId val="-2084305712"/>
      </c:barChart>
      <c:catAx>
        <c:axId val="-208362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305712"/>
        <c:crosses val="autoZero"/>
        <c:auto val="1"/>
        <c:lblAlgn val="ctr"/>
        <c:lblOffset val="100"/>
        <c:noMultiLvlLbl val="0"/>
      </c:catAx>
      <c:valAx>
        <c:axId val="-2084305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362614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4358272"/>
        <c:axId val="-2084361792"/>
      </c:barChart>
      <c:catAx>
        <c:axId val="-2084358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361792"/>
        <c:crosses val="autoZero"/>
        <c:auto val="1"/>
        <c:lblAlgn val="ctr"/>
        <c:lblOffset val="100"/>
        <c:noMultiLvlLbl val="0"/>
      </c:catAx>
      <c:valAx>
        <c:axId val="-20843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35827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84386416"/>
        <c:axId val="-2084390096"/>
      </c:barChart>
      <c:catAx>
        <c:axId val="-2084386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390096"/>
        <c:crosses val="autoZero"/>
        <c:auto val="1"/>
        <c:lblAlgn val="ctr"/>
        <c:lblOffset val="100"/>
        <c:noMultiLvlLbl val="0"/>
      </c:catAx>
      <c:valAx>
        <c:axId val="-2084390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38641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39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32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14050290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28287329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-601.1 </a:t>
            </a:r>
            <a:r>
              <a:rPr lang="en-US" sz="2000" dirty="0" smtClean="0"/>
              <a:t>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-9443.5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225.9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6174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5497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178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8379688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141899411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439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9149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3907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Static ASF (CIGS) ENTSO-E mix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342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818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29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406553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08665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Static ASF (CIGS) ENTSO-E mix excl. shading benefits</a:t>
            </a:r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12483560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9595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948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9367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9310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Static ASF (CIGS) ENTSO-E mix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8925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79196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91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406553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19424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CH mix incl. shading benefits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39538" y="4357249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CH</a:t>
            </a:r>
          </a:p>
        </p:txBody>
      </p:sp>
    </p:spTree>
    <p:extLst>
      <p:ext uri="{BB962C8B-B14F-4D97-AF65-F5344CB8AC3E}">
        <p14:creationId xmlns:p14="http://schemas.microsoft.com/office/powerpoint/2010/main" val="8226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05413543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439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9149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facade (CIGS)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342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818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29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7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13907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08665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facade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CIGS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6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61193516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39134882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035527" y="3765841"/>
            <a:ext cx="6858439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38723" y="5083718"/>
            <a:ext cx="1800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13850" y="5083718"/>
            <a:ext cx="180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9776" y="5083718"/>
            <a:ext cx="1800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035527" y="1811128"/>
            <a:ext cx="682243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0419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927971" y="46466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053852" y="3248107"/>
            <a:ext cx="71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910015" y="3857708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204387" y="3325683"/>
            <a:ext cx="110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456861" y="3871549"/>
            <a:ext cx="59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5983</TotalTime>
  <Words>423</Words>
  <Application>Microsoft Macintosh PowerPoint</Application>
  <PresentationFormat>A4 Paper (210x297 mm)</PresentationFormat>
  <Paragraphs>144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Hartskamp, S.C. van (Sophie)</cp:lastModifiedBy>
  <cp:revision>207</cp:revision>
  <cp:lastPrinted>2015-10-20T13:56:38Z</cp:lastPrinted>
  <dcterms:created xsi:type="dcterms:W3CDTF">2015-08-21T13:20:56Z</dcterms:created>
  <dcterms:modified xsi:type="dcterms:W3CDTF">2015-11-28T13:13:09Z</dcterms:modified>
</cp:coreProperties>
</file>