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  <Override PartName="/ppt/charts/style8.xml" ContentType="application/vnd.ms-office.chartstyle+xml"/>
  <Override PartName="/ppt/charts/colors8.xml" ContentType="application/vnd.ms-office.chartcolorstyle+xml"/>
  <Override PartName="/ppt/charts/style9.xml" ContentType="application/vnd.ms-office.chartstyle+xml"/>
  <Override PartName="/ppt/charts/colors9.xml" ContentType="application/vnd.ms-office.chartcolorstyle+xml"/>
  <Override PartName="/ppt/charts/style10.xml" ContentType="application/vnd.ms-office.chartstyle+xml"/>
  <Override PartName="/ppt/charts/colors10.xml" ContentType="application/vnd.ms-office.chartcolorstyle+xml"/>
  <Override PartName="/ppt/charts/style11.xml" ContentType="application/vnd.ms-office.chartstyle+xml"/>
  <Override PartName="/ppt/charts/colors11.xml" ContentType="application/vnd.ms-office.chartcolorstyle+xml"/>
  <Override PartName="/ppt/charts/style12.xml" ContentType="application/vnd.ms-office.chartstyle+xml"/>
  <Override PartName="/ppt/charts/colors12.xml" ContentType="application/vnd.ms-office.chartcolorstyle+xml"/>
  <Override PartName="/ppt/charts/style13.xml" ContentType="application/vnd.ms-office.chartstyle+xml"/>
  <Override PartName="/ppt/charts/colors13.xml" ContentType="application/vnd.ms-office.chartcolorstyle+xml"/>
  <Override PartName="/ppt/charts/style14.xml" ContentType="application/vnd.ms-office.chartstyle+xml"/>
  <Override PartName="/ppt/charts/colors14.xml" ContentType="application/vnd.ms-office.chartcolorstyle+xml"/>
  <Override PartName="/ppt/charts/style15.xml" ContentType="application/vnd.ms-office.chartstyle+xml"/>
  <Override PartName="/ppt/charts/colors15.xml" ContentType="application/vnd.ms-office.chartcolorstyle+xml"/>
  <Override PartName="/ppt/charts/style16.xml" ContentType="application/vnd.ms-office.chartstyle+xml"/>
  <Override PartName="/ppt/charts/colors16.xml" ContentType="application/vnd.ms-office.chartcolorstyle+xml"/>
  <Override PartName="/ppt/charts/style17.xml" ContentType="application/vnd.ms-office.chartstyle+xml"/>
  <Override PartName="/ppt/charts/colors17.xml" ContentType="application/vnd.ms-office.chartcolorstyle+xml"/>
  <Override PartName="/ppt/charts/style18.xml" ContentType="application/vnd.ms-office.chartstyle+xml"/>
  <Override PartName="/ppt/charts/colors18.xml" ContentType="application/vnd.ms-office.chartcolorstyle+xml"/>
  <Override PartName="/ppt/charts/style19.xml" ContentType="application/vnd.ms-office.chartstyle+xml"/>
  <Override PartName="/ppt/charts/colors19.xml" ContentType="application/vnd.ms-office.chartcolorstyle+xml"/>
  <Override PartName="/ppt/charts/style20.xml" ContentType="application/vnd.ms-office.chartstyle+xml"/>
  <Override PartName="/ppt/charts/colors20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7" r:id="rId19"/>
    <p:sldId id="268" r:id="rId20"/>
    <p:sldId id="275" r:id="rId21"/>
    <p:sldId id="266" r:id="rId2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3" autoAdjust="0"/>
    <p:restoredTop sz="91111"/>
  </p:normalViewPr>
  <p:slideViewPr>
    <p:cSldViewPr snapToGrid="0" snapToObjects="1">
      <p:cViewPr>
        <p:scale>
          <a:sx n="75" d="100"/>
          <a:sy n="75" d="100"/>
        </p:scale>
        <p:origin x="-2064" y="-72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Relationship Id="rId2" Type="http://schemas.microsoft.com/office/2011/relationships/chartStyle" Target="style10.xml"/><Relationship Id="rId3" Type="http://schemas.microsoft.com/office/2011/relationships/chartColorStyle" Target="colors10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1.xlsx"/><Relationship Id="rId2" Type="http://schemas.microsoft.com/office/2011/relationships/chartStyle" Target="style11.xml"/><Relationship Id="rId3" Type="http://schemas.microsoft.com/office/2011/relationships/chartColorStyle" Target="colors11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2.xlsx"/><Relationship Id="rId2" Type="http://schemas.microsoft.com/office/2011/relationships/chartStyle" Target="style12.xml"/><Relationship Id="rId3" Type="http://schemas.microsoft.com/office/2011/relationships/chartColorStyle" Target="colors12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3.xlsx"/><Relationship Id="rId2" Type="http://schemas.microsoft.com/office/2011/relationships/chartStyle" Target="style13.xml"/><Relationship Id="rId3" Type="http://schemas.microsoft.com/office/2011/relationships/chartColorStyle" Target="colors13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4.xlsx"/><Relationship Id="rId2" Type="http://schemas.microsoft.com/office/2011/relationships/chartStyle" Target="style14.xml"/><Relationship Id="rId3" Type="http://schemas.microsoft.com/office/2011/relationships/chartColorStyle" Target="colors14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6.xlsx"/><Relationship Id="rId2" Type="http://schemas.microsoft.com/office/2011/relationships/chartStyle" Target="style15.xml"/><Relationship Id="rId3" Type="http://schemas.microsoft.com/office/2011/relationships/chartColorStyle" Target="colors15.xm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7.xlsx"/><Relationship Id="rId2" Type="http://schemas.microsoft.com/office/2011/relationships/chartStyle" Target="style16.xml"/><Relationship Id="rId3" Type="http://schemas.microsoft.com/office/2011/relationships/chartColorStyle" Target="colors16.xml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Style" Target="style17.xml"/><Relationship Id="rId4" Type="http://schemas.microsoft.com/office/2011/relationships/chartColorStyle" Target="colors17.xml"/><Relationship Id="rId1" Type="http://schemas.openxmlformats.org/officeDocument/2006/relationships/package" Target="../embeddings/Microsoft_Excel_Sheet18.xlsx"/><Relationship Id="rId2" Type="http://schemas.openxmlformats.org/officeDocument/2006/relationships/chartUserShapes" Target="../drawings/drawing1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9.xlsx"/><Relationship Id="rId2" Type="http://schemas.microsoft.com/office/2011/relationships/chartStyle" Target="style18.xml"/><Relationship Id="rId3" Type="http://schemas.microsoft.com/office/2011/relationships/chartColorStyle" Target="colors18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1.xlsx"/><Relationship Id="rId2" Type="http://schemas.microsoft.com/office/2011/relationships/chartStyle" Target="style19.xml"/><Relationship Id="rId3" Type="http://schemas.microsoft.com/office/2011/relationships/chartColorStyle" Target="colors19.xm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2.xlsx"/><Relationship Id="rId2" Type="http://schemas.microsoft.com/office/2011/relationships/chartStyle" Target="style20.xml"/><Relationship Id="rId3" Type="http://schemas.microsoft.com/office/2011/relationships/chartColorStyle" Target="colors20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Relationship Id="rId2" Type="http://schemas.microsoft.com/office/2011/relationships/chartStyle" Target="style5.xml"/><Relationship Id="rId3" Type="http://schemas.microsoft.com/office/2011/relationships/chartColorStyle" Target="colors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Relationship Id="rId2" Type="http://schemas.microsoft.com/office/2011/relationships/chartStyle" Target="style6.xml"/><Relationship Id="rId3" Type="http://schemas.microsoft.com/office/2011/relationships/chartColorStyle" Target="colors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Relationship Id="rId2" Type="http://schemas.microsoft.com/office/2011/relationships/chartStyle" Target="style7.xml"/><Relationship Id="rId3" Type="http://schemas.microsoft.com/office/2011/relationships/chartColorStyle" Target="colors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Relationship Id="rId2" Type="http://schemas.microsoft.com/office/2011/relationships/chartStyle" Target="style8.xml"/><Relationship Id="rId3" Type="http://schemas.microsoft.com/office/2011/relationships/chartColorStyle" Target="colors8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Relationship Id="rId2" Type="http://schemas.microsoft.com/office/2011/relationships/chartStyle" Target="style9.xml"/><Relationship Id="rId3" Type="http://schemas.microsoft.com/office/2011/relationships/chartColorStyle" Target="colors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4828584"/>
        <c:axId val="2124841176"/>
      </c:scatterChart>
      <c:valAx>
        <c:axId val="2124828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841176"/>
        <c:crosses val="autoZero"/>
        <c:crossBetween val="midCat"/>
      </c:valAx>
      <c:valAx>
        <c:axId val="2124841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828584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0.3539</c:v>
                </c:pt>
                <c:pt idx="1">
                  <c:v>0.2384</c:v>
                </c:pt>
                <c:pt idx="2">
                  <c:v>0.2133</c:v>
                </c:pt>
                <c:pt idx="3">
                  <c:v>0.1318</c:v>
                </c:pt>
                <c:pt idx="4">
                  <c:v>0.0434</c:v>
                </c:pt>
                <c:pt idx="5">
                  <c:v>0.0193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Embodied</c:v>
                </c:pt>
                <c:pt idx="1">
                  <c:v>Heating, cooling and lighting offset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</c:v>
                </c:pt>
                <c:pt idx="1">
                  <c:v>506.5999999999999</c:v>
                </c:pt>
                <c:pt idx="2">
                  <c:v>506.5999999999999</c:v>
                </c:pt>
                <c:pt idx="3">
                  <c:v>716.3</c:v>
                </c:pt>
                <c:pt idx="4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44230769230769"/>
                  <c:y val="-0.36213955642838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0.00264415505754081"/>
                  <c:y val="-0.05636009151630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42628772588279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Embodied</c:v>
                </c:pt>
                <c:pt idx="1">
                  <c:v>Heating, cooling and lighting offset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1906.1</c:v>
                </c:pt>
                <c:pt idx="1">
                  <c:v>0.0</c:v>
                </c:pt>
                <c:pt idx="2">
                  <c:v>209.7</c:v>
                </c:pt>
                <c:pt idx="3" formatCode="0.0">
                  <c:v>77.0</c:v>
                </c:pt>
                <c:pt idx="4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separator>.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eparator>. </c:separato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Embodied</c:v>
                </c:pt>
                <c:pt idx="1">
                  <c:v>Heating, cooling and lighting offset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</c:strCache>
            </c:strRef>
          </c:cat>
          <c:val>
            <c:numRef>
              <c:f>Sheet1!$D$2:$D$6</c:f>
              <c:numCache>
                <c:formatCode>0.0</c:formatCode>
                <c:ptCount val="5"/>
                <c:pt idx="0" formatCode="General">
                  <c:v>0.0</c:v>
                </c:pt>
                <c:pt idx="1">
                  <c:v>1399.5</c:v>
                </c:pt>
                <c:pt idx="2" formatCode="General">
                  <c:v>0.0</c:v>
                </c:pt>
                <c:pt idx="3">
                  <c:v>0.0</c:v>
                </c:pt>
                <c:pt idx="4" formatCode="General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300484554815263"/>
                  <c:y val="-0.15002048814721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Embodied</c:v>
                </c:pt>
                <c:pt idx="1">
                  <c:v>Heating, cooling and lighting offset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793.3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7125944"/>
        <c:axId val="2087129528"/>
      </c:barChart>
      <c:catAx>
        <c:axId val="2087125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129528"/>
        <c:crosses val="autoZero"/>
        <c:auto val="1"/>
        <c:lblAlgn val="ctr"/>
        <c:lblOffset val="100"/>
        <c:noMultiLvlLbl val="0"/>
      </c:catAx>
      <c:valAx>
        <c:axId val="2087129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GWP (kg CO</a:t>
                </a:r>
                <a:r>
                  <a:rPr lang="en-US" baseline="-25000" dirty="0" smtClean="0"/>
                  <a:t>2eq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12594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7185320"/>
        <c:axId val="2087188968"/>
      </c:barChart>
      <c:catAx>
        <c:axId val="2087185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188968"/>
        <c:crosses val="autoZero"/>
        <c:auto val="1"/>
        <c:lblAlgn val="ctr"/>
        <c:lblOffset val="100"/>
        <c:noMultiLvlLbl val="0"/>
      </c:catAx>
      <c:valAx>
        <c:axId val="2087188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18532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7246840"/>
        <c:axId val="2087250472"/>
      </c:barChart>
      <c:catAx>
        <c:axId val="208724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250472"/>
        <c:crosses val="autoZero"/>
        <c:auto val="1"/>
        <c:lblAlgn val="ctr"/>
        <c:lblOffset val="100"/>
        <c:noMultiLvlLbl val="0"/>
      </c:catAx>
      <c:valAx>
        <c:axId val="2087250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24684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-9.739999999999998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7351176"/>
        <c:axId val="2087354856"/>
      </c:lineChart>
      <c:catAx>
        <c:axId val="2087351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354856"/>
        <c:crosses val="autoZero"/>
        <c:auto val="1"/>
        <c:lblAlgn val="ctr"/>
        <c:lblOffset val="100"/>
        <c:noMultiLvlLbl val="0"/>
      </c:catAx>
      <c:valAx>
        <c:axId val="2087354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351176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87446216"/>
        <c:axId val="2087449992"/>
      </c:barChart>
      <c:catAx>
        <c:axId val="2087446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449992"/>
        <c:crosses val="autoZero"/>
        <c:auto val="1"/>
        <c:lblAlgn val="ctr"/>
        <c:lblOffset val="100"/>
        <c:noMultiLvlLbl val="0"/>
      </c:catAx>
      <c:valAx>
        <c:axId val="2087449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44621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Laminate/panel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1">
                  <c:v>107.9</c:v>
                </c:pt>
                <c:pt idx="2">
                  <c:v>59.2</c:v>
                </c:pt>
                <c:pt idx="3">
                  <c:v>114.9</c:v>
                </c:pt>
                <c:pt idx="4">
                  <c:v>107.7</c:v>
                </c:pt>
                <c:pt idx="5">
                  <c:v>53.4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5.69781804337156E-8"/>
                  <c:y val="-0.043568030153424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tr-TR" dirty="0" smtClean="0"/>
                      <a:t>126.8</a:t>
                    </a:r>
                    <a:endParaRPr lang="tr-TR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48164339658785"/>
                      <c:h val="0.0502571205844385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-0.00144724578301638"/>
                  <c:y val="-0.0281911436220716"/>
                </c:manualLayout>
              </c:layout>
              <c:tx>
                <c:rich>
                  <a:bodyPr/>
                  <a:lstStyle/>
                  <a:p>
                    <a:r>
                      <a:rPr lang="nb-NO" dirty="0" smtClean="0"/>
                      <a:t>65.3</a:t>
                    </a:r>
                    <a:endParaRPr lang="nb-NO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384424685755522"/>
                </c:manualLayout>
              </c:layout>
              <c:tx>
                <c:rich>
                  <a:bodyPr/>
                  <a:lstStyle/>
                  <a:p>
                    <a:r>
                      <a:rPr lang="nb-NO" dirty="0" smtClean="0"/>
                      <a:t>140.9</a:t>
                    </a:r>
                    <a:endParaRPr lang="nb-NO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435681310522925"/>
                </c:manualLayout>
              </c:layout>
              <c:tx>
                <c:rich>
                  <a:bodyPr/>
                  <a:lstStyle/>
                  <a:p>
                    <a:r>
                      <a:rPr lang="hr-HR" dirty="0" smtClean="0"/>
                      <a:t>138.3</a:t>
                    </a:r>
                    <a:endParaRPr lang="hr-H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0281911436220716"/>
                </c:manualLayout>
              </c:layout>
              <c:tx>
                <c:rich>
                  <a:bodyPr/>
                  <a:lstStyle/>
                  <a:p>
                    <a:r>
                      <a:rPr lang="hr-HR" dirty="0" smtClean="0"/>
                      <a:t>62.0</a:t>
                    </a:r>
                    <a:endParaRPr lang="hr-H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1">
                  <c:v>18.9</c:v>
                </c:pt>
                <c:pt idx="2">
                  <c:v>6.1</c:v>
                </c:pt>
                <c:pt idx="3">
                  <c:v>26.0</c:v>
                </c:pt>
                <c:pt idx="4">
                  <c:v>30.6</c:v>
                </c:pt>
                <c:pt idx="5">
                  <c:v>8.6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UCTE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0"/>
              <c:layout>
                <c:manualLayout>
                  <c:x val="-0.00289449156603275"/>
                  <c:y val="-0.37673619204041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551.7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132484088"/>
        <c:axId val="-2132201640"/>
      </c:barChart>
      <c:catAx>
        <c:axId val="-2132484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2201640"/>
        <c:crosses val="autoZero"/>
        <c:auto val="1"/>
        <c:lblAlgn val="ctr"/>
        <c:lblOffset val="100"/>
        <c:noMultiLvlLbl val="0"/>
      </c:catAx>
      <c:valAx>
        <c:axId val="-2132201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24840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7830968"/>
        <c:axId val="-2137828840"/>
      </c:barChart>
      <c:catAx>
        <c:axId val="-2137830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828840"/>
        <c:crosses val="autoZero"/>
        <c:auto val="1"/>
        <c:lblAlgn val="ctr"/>
        <c:lblOffset val="100"/>
        <c:noMultiLvlLbl val="0"/>
      </c:catAx>
      <c:valAx>
        <c:axId val="-2137828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83096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2127374776"/>
        <c:axId val="2127370920"/>
      </c:barChart>
      <c:catAx>
        <c:axId val="2127374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7370920"/>
        <c:crosses val="autoZero"/>
        <c:auto val="1"/>
        <c:lblAlgn val="ctr"/>
        <c:lblOffset val="100"/>
        <c:noMultiLvlLbl val="0"/>
      </c:catAx>
      <c:valAx>
        <c:axId val="2127370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Office Energy Load (kWh)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737477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-762.0</c:v>
                </c:pt>
                <c:pt idx="1">
                  <c:v>119.1</c:v>
                </c:pt>
                <c:pt idx="2">
                  <c:v>41.4</c:v>
                </c:pt>
                <c:pt idx="3">
                  <c:v>-1115.0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126.8</c:v>
                </c:pt>
                <c:pt idx="1">
                  <c:v>34.0</c:v>
                </c:pt>
                <c:pt idx="2">
                  <c:v>206.1</c:v>
                </c:pt>
                <c:pt idx="3">
                  <c:v>298.0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25636488"/>
        <c:axId val="2125699720"/>
      </c:barChart>
      <c:catAx>
        <c:axId val="2125636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699720"/>
        <c:crosses val="autoZero"/>
        <c:auto val="1"/>
        <c:lblAlgn val="ctr"/>
        <c:lblOffset val="100"/>
        <c:noMultiLvlLbl val="0"/>
      </c:catAx>
      <c:valAx>
        <c:axId val="2125699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636488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-27.5</c:v>
                </c:pt>
                <c:pt idx="1">
                  <c:v>-4.9</c:v>
                </c:pt>
                <c:pt idx="2">
                  <c:v>-1.3</c:v>
                </c:pt>
                <c:pt idx="3">
                  <c:v>-26.4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</c:v>
                </c:pt>
                <c:pt idx="1">
                  <c:v>4.3</c:v>
                </c:pt>
                <c:pt idx="2">
                  <c:v>4.689999999999999</c:v>
                </c:pt>
                <c:pt idx="3">
                  <c:v>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26759560"/>
        <c:axId val="2126763208"/>
      </c:barChart>
      <c:catAx>
        <c:axId val="2126759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763208"/>
        <c:crosses val="autoZero"/>
        <c:auto val="1"/>
        <c:lblAlgn val="ctr"/>
        <c:lblOffset val="100"/>
        <c:noMultiLvlLbl val="0"/>
      </c:catAx>
      <c:valAx>
        <c:axId val="2126763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(kg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/m</a:t>
                </a:r>
                <a:r>
                  <a:rPr lang="en-US" sz="1800" b="0" i="0" baseline="-25000" dirty="0" smtClean="0">
                    <a:effectLst/>
                  </a:rPr>
                  <a:t>2</a:t>
                </a:r>
                <a:r>
                  <a:rPr lang="en-US" sz="1800" b="0" i="0" baseline="0" dirty="0" smtClean="0">
                    <a:effectLst/>
                  </a:rPr>
                  <a:t>*</a:t>
                </a:r>
                <a:r>
                  <a:rPr lang="en-US" sz="1800" b="0" i="0" baseline="0" dirty="0" err="1" smtClean="0">
                    <a:effectLst/>
                  </a:rPr>
                  <a:t>yr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75956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7794440"/>
        <c:axId val="-2137790792"/>
      </c:barChart>
      <c:catAx>
        <c:axId val="-2137794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790792"/>
        <c:crosses val="autoZero"/>
        <c:auto val="1"/>
        <c:lblAlgn val="ctr"/>
        <c:lblOffset val="100"/>
        <c:noMultiLvlLbl val="0"/>
      </c:catAx>
      <c:valAx>
        <c:axId val="-2137790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79444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7042888"/>
        <c:axId val="-2137039112"/>
      </c:barChart>
      <c:catAx>
        <c:axId val="-2137042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039112"/>
        <c:crosses val="autoZero"/>
        <c:auto val="1"/>
        <c:lblAlgn val="ctr"/>
        <c:lblOffset val="100"/>
        <c:noMultiLvlLbl val="0"/>
      </c:catAx>
      <c:valAx>
        <c:axId val="-2137039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0428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7703848"/>
        <c:axId val="-2137155064"/>
      </c:barChart>
      <c:catAx>
        <c:axId val="-2137703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155064"/>
        <c:crosses val="autoZero"/>
        <c:auto val="1"/>
        <c:lblAlgn val="ctr"/>
        <c:lblOffset val="100"/>
        <c:noMultiLvlLbl val="0"/>
      </c:catAx>
      <c:valAx>
        <c:axId val="-2137155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70384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7222968"/>
        <c:axId val="-2137219288"/>
      </c:barChart>
      <c:catAx>
        <c:axId val="-2137222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219288"/>
        <c:crosses val="autoZero"/>
        <c:auto val="1"/>
        <c:lblAlgn val="ctr"/>
        <c:lblOffset val="100"/>
        <c:noMultiLvlLbl val="0"/>
      </c:catAx>
      <c:valAx>
        <c:axId val="-2137219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22296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37164888"/>
        <c:axId val="-2137161400"/>
      </c:barChart>
      <c:catAx>
        <c:axId val="-2137164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161400"/>
        <c:crosses val="autoZero"/>
        <c:auto val="1"/>
        <c:lblAlgn val="ctr"/>
        <c:lblOffset val="100"/>
        <c:noMultiLvlLbl val="0"/>
      </c:catAx>
      <c:valAx>
        <c:axId val="-2137161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1648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Swiss mix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28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33477449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727187238"/>
              </p:ext>
            </p:extLst>
          </p:nvPr>
        </p:nvGraphicFramePr>
        <p:xfrm>
          <a:off x="1651000" y="1757362"/>
          <a:ext cx="6604000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316556" y="2686953"/>
            <a:ext cx="648000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501339" y="2051067"/>
            <a:ext cx="1369670" cy="31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38" dirty="0" smtClean="0"/>
              <a:t>126.8 gCO</a:t>
            </a:r>
            <a:r>
              <a:rPr lang="en-US" sz="1138" baseline="-25000" dirty="0" smtClean="0"/>
              <a:t>2eq</a:t>
            </a:r>
            <a:r>
              <a:rPr lang="en-US" sz="1138" dirty="0" smtClean="0"/>
              <a:t>/kWh</a:t>
            </a:r>
            <a:endParaRPr lang="en-US" sz="1138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5238" y="4440609"/>
            <a:ext cx="648000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33841" y="4180114"/>
            <a:ext cx="648000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54431" y="4082862"/>
            <a:ext cx="648000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389552988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966236091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00563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30460845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657966" y="1756284"/>
            <a:ext cx="7236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70304605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589141" y="2110247"/>
            <a:ext cx="7272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6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4922</TotalTime>
  <Words>292</Words>
  <Application>Microsoft Macintosh PowerPoint</Application>
  <PresentationFormat>A4 Paper (210x297 mm)</PresentationFormat>
  <Paragraphs>81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Prageeth Jayathissa</cp:lastModifiedBy>
  <cp:revision>129</cp:revision>
  <cp:lastPrinted>2015-10-20T13:56:38Z</cp:lastPrinted>
  <dcterms:created xsi:type="dcterms:W3CDTF">2015-08-21T13:20:56Z</dcterms:created>
  <dcterms:modified xsi:type="dcterms:W3CDTF">2015-11-13T21:38:57Z</dcterms:modified>
</cp:coreProperties>
</file>