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theme/themeOverride1.xml" ContentType="application/vnd.openxmlformats-officedocument.themeOverride+xml"/>
  <Override PartName="/ppt/charts/chart17.xml" ContentType="application/vnd.openxmlformats-officedocument.drawingml.chart+xml"/>
  <Override PartName="/ppt/notesSlides/notesSlide15.xml" ContentType="application/vnd.openxmlformats-officedocument.presentationml.notesSlide+xml"/>
  <Override PartName="/ppt/charts/chart18.xml" ContentType="application/vnd.openxmlformats-officedocument.drawingml.chart+xml"/>
  <Override PartName="/ppt/theme/themeOverride2.xml" ContentType="application/vnd.openxmlformats-officedocument.themeOverr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theme/themeOverride3.xml" ContentType="application/vnd.openxmlformats-officedocument.themeOverride+xml"/>
  <Override PartName="/ppt/charts/chart21.xml" ContentType="application/vnd.openxmlformats-officedocument.drawingml.chart+xml"/>
  <Override PartName="/ppt/theme/themeOverride4.xml" ContentType="application/vnd.openxmlformats-officedocument.themeOverr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theme/themeOverride5.xml" ContentType="application/vnd.openxmlformats-officedocument.themeOverride+xml"/>
  <Override PartName="/ppt/charts/chart24.xml" ContentType="application/vnd.openxmlformats-officedocument.drawingml.chart+xml"/>
  <Override PartName="/ppt/theme/themeOverride6.xml" ContentType="application/vnd.openxmlformats-officedocument.themeOverride+xml"/>
  <Override PartName="/ppt/notesSlides/notesSlide16.xml" ContentType="application/vnd.openxmlformats-officedocument.presentationml.notesSlide+xml"/>
  <Override PartName="/ppt/charts/chart25.xml" ContentType="application/vnd.openxmlformats-officedocument.drawingml.chart+xml"/>
  <Override PartName="/ppt/notesSlides/notesSlide17.xml" ContentType="application/vnd.openxmlformats-officedocument.presentationml.notesSlide+xml"/>
  <Override PartName="/ppt/charts/chart26.xml" ContentType="application/vnd.openxmlformats-officedocument.drawingml.chart+xml"/>
  <Override PartName="/ppt/notesSlides/notesSlide18.xml" ContentType="application/vnd.openxmlformats-officedocument.presentationml.notesSlide+xml"/>
  <Override PartName="/ppt/charts/chart27.xml" ContentType="application/vnd.openxmlformats-officedocument.drawingml.chart+xml"/>
  <Override PartName="/ppt/notesSlides/notesSlide19.xml" ContentType="application/vnd.openxmlformats-officedocument.presentationml.notesSlide+xml"/>
  <Override PartName="/ppt/charts/chart28.xml" ContentType="application/vnd.openxmlformats-officedocument.drawingml.chart+xml"/>
  <Override PartName="/ppt/theme/themeOverride7.xml" ContentType="application/vnd.openxmlformats-officedocument.themeOverride+xml"/>
  <Override PartName="/ppt/notesSlides/notesSlide20.xml" ContentType="application/vnd.openxmlformats-officedocument.presentationml.notesSlide+xml"/>
  <Override PartName="/ppt/charts/chart29.xml" ContentType="application/vnd.openxmlformats-officedocument.drawingml.chart+xml"/>
  <Override PartName="/ppt/notesSlides/notesSlide21.xml" ContentType="application/vnd.openxmlformats-officedocument.presentationml.notesSlide+xml"/>
  <Override PartName="/ppt/charts/chart30.xml" ContentType="application/vnd.openxmlformats-officedocument.drawingml.chart+xml"/>
  <Override PartName="/ppt/notesSlides/notesSlide22.xml" ContentType="application/vnd.openxmlformats-officedocument.presentationml.notesSlide+xml"/>
  <Override PartName="/ppt/charts/chart31.xml" ContentType="application/vnd.openxmlformats-officedocument.drawingml.chart+xml"/>
  <Override PartName="/ppt/notesSlides/notesSlide23.xml" ContentType="application/vnd.openxmlformats-officedocument.presentationml.notesSlide+xml"/>
  <Override PartName="/ppt/charts/chart32.xml" ContentType="application/vnd.openxmlformats-officedocument.drawingml.chart+xml"/>
  <Override PartName="/ppt/notesSlides/notesSlide24.xml" ContentType="application/vnd.openxmlformats-officedocument.presentationml.notesSlide+xml"/>
  <Override PartName="/ppt/charts/chart33.xml" ContentType="application/vnd.openxmlformats-officedocument.drawingml.chart+xml"/>
  <Override PartName="/ppt/notesSlides/notesSlide25.xml" ContentType="application/vnd.openxmlformats-officedocument.presentationml.notesSlide+xml"/>
  <Override PartName="/ppt/charts/chart34.xml" ContentType="application/vnd.openxmlformats-officedocument.drawingml.chart+xml"/>
  <Override PartName="/ppt/notesSlides/notesSlide26.xml" ContentType="application/vnd.openxmlformats-officedocument.presentationml.notesSlide+xml"/>
  <Override PartName="/ppt/charts/chart35.xml" ContentType="application/vnd.openxmlformats-officedocument.drawingml.chart+xml"/>
  <Override PartName="/ppt/drawings/drawing1.xml" ContentType="application/vnd.openxmlformats-officedocument.drawingml.chartshapes+xml"/>
  <Override PartName="/ppt/notesSlides/notesSlide27.xml" ContentType="application/vnd.openxmlformats-officedocument.presentationml.notesSlide+xml"/>
  <Override PartName="/ppt/charts/chart36.xml" ContentType="application/vnd.openxmlformats-officedocument.drawingml.chart+xml"/>
  <Override PartName="/ppt/notesSlides/notesSlide28.xml" ContentType="application/vnd.openxmlformats-officedocument.presentationml.notesSlide+xml"/>
  <Override PartName="/ppt/charts/chart37.xml" ContentType="application/vnd.openxmlformats-officedocument.drawingml.chart+xml"/>
  <Override PartName="/ppt/notesSlides/notesSlide29.xml" ContentType="application/vnd.openxmlformats-officedocument.presentationml.notesSlide+xml"/>
  <Override PartName="/ppt/charts/chart38.xml" ContentType="application/vnd.openxmlformats-officedocument.drawingml.chart+xml"/>
  <Override PartName="/ppt/notesSlides/notesSlide30.xml" ContentType="application/vnd.openxmlformats-officedocument.presentationml.notesSlide+xml"/>
  <Override PartName="/ppt/charts/chart39.xml" ContentType="application/vnd.openxmlformats-officedocument.drawingml.chart+xml"/>
  <Override PartName="/ppt/notesSlides/notesSlide31.xml" ContentType="application/vnd.openxmlformats-officedocument.presentationml.notesSlide+xml"/>
  <Override PartName="/ppt/charts/chart40.xml" ContentType="application/vnd.openxmlformats-officedocument.drawingml.chart+xml"/>
  <Override PartName="/ppt/notesSlides/notesSlide32.xml" ContentType="application/vnd.openxmlformats-officedocument.presentationml.notesSlide+xml"/>
  <Override PartName="/ppt/charts/chart41.xml" ContentType="application/vnd.openxmlformats-officedocument.drawingml.chart+xml"/>
  <Override PartName="/ppt/notesSlides/notesSlide33.xml" ContentType="application/vnd.openxmlformats-officedocument.presentationml.notesSlide+xml"/>
  <Override PartName="/ppt/charts/chart42.xml" ContentType="application/vnd.openxmlformats-officedocument.drawingml.chart+xml"/>
  <Override PartName="/ppt/notesSlides/notesSlide34.xml" ContentType="application/vnd.openxmlformats-officedocument.presentationml.notesSlide+xml"/>
  <Override PartName="/ppt/charts/chart43.xml" ContentType="application/vnd.openxmlformats-officedocument.drawingml.chart+xml"/>
  <Override PartName="/ppt/notesSlides/notesSlide35.xml" ContentType="application/vnd.openxmlformats-officedocument.presentationml.notesSlide+xml"/>
  <Override PartName="/ppt/charts/chart44.xml" ContentType="application/vnd.openxmlformats-officedocument.drawingml.chart+xml"/>
  <Override PartName="/ppt/notesSlides/notesSlide36.xml" ContentType="application/vnd.openxmlformats-officedocument.presentationml.notesSlide+xml"/>
  <Override PartName="/ppt/charts/chart45.xml" ContentType="application/vnd.openxmlformats-officedocument.drawingml.chart+xml"/>
  <Override PartName="/ppt/notesSlides/notesSlide37.xml" ContentType="application/vnd.openxmlformats-officedocument.presentationml.notesSlide+xml"/>
  <Override PartName="/ppt/charts/chart46.xml" ContentType="application/vnd.openxmlformats-officedocument.drawingml.chart+xml"/>
  <Override PartName="/ppt/notesSlides/notesSlide38.xml" ContentType="application/vnd.openxmlformats-officedocument.presentationml.notesSlide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notesSlides/notesSlide39.xml" ContentType="application/vnd.openxmlformats-officedocument.presentationml.notesSlid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notesSlides/notesSlide40.xml" ContentType="application/vnd.openxmlformats-officedocument.presentationml.notesSl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notesSlides/notesSlide41.xml" ContentType="application/vnd.openxmlformats-officedocument.presentationml.notesSlide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notesSlides/notesSlide42.xml" ContentType="application/vnd.openxmlformats-officedocument.presentationml.notesSlid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notesSlides/notesSlide43.xml" ContentType="application/vnd.openxmlformats-officedocument.presentationml.notesSlide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  <Override PartName="/ppt/charts/style21.xml" ContentType="application/vnd.ms-office.chartstyle+xml"/>
  <Override PartName="/ppt/charts/colors21.xml" ContentType="application/vnd.ms-office.chartcolorstyle+xml"/>
  <Override PartName="/ppt/charts/style22.xml" ContentType="application/vnd.ms-office.chartstyle+xml"/>
  <Override PartName="/ppt/charts/colors22.xml" ContentType="application/vnd.ms-office.chartcolorstyle+xml"/>
  <Override PartName="/ppt/charts/style23.xml" ContentType="application/vnd.ms-office.chartstyle+xml"/>
  <Override PartName="/ppt/charts/colors23.xml" ContentType="application/vnd.ms-office.chartcolorstyle+xml"/>
  <Override PartName="/ppt/charts/style24.xml" ContentType="application/vnd.ms-office.chartstyle+xml"/>
  <Override PartName="/ppt/charts/colors24.xml" ContentType="application/vnd.ms-office.chartcolorstyle+xml"/>
  <Override PartName="/ppt/charts/style25.xml" ContentType="application/vnd.ms-office.chartstyle+xml"/>
  <Override PartName="/ppt/charts/colors25.xml" ContentType="application/vnd.ms-office.chartcolorstyle+xml"/>
  <Override PartName="/ppt/charts/style26.xml" ContentType="application/vnd.ms-office.chartstyle+xml"/>
  <Override PartName="/ppt/charts/colors26.xml" ContentType="application/vnd.ms-office.chartcolorstyle+xml"/>
  <Override PartName="/ppt/charts/style27.xml" ContentType="application/vnd.ms-office.chartstyle+xml"/>
  <Override PartName="/ppt/charts/colors27.xml" ContentType="application/vnd.ms-office.chartcolorstyle+xml"/>
  <Override PartName="/ppt/charts/style28.xml" ContentType="application/vnd.ms-office.chartstyle+xml"/>
  <Override PartName="/ppt/charts/colors28.xml" ContentType="application/vnd.ms-office.chartcolorstyle+xml"/>
  <Override PartName="/ppt/charts/style29.xml" ContentType="application/vnd.ms-office.chartstyle+xml"/>
  <Override PartName="/ppt/charts/colors2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84" r:id="rId12"/>
    <p:sldId id="287" r:id="rId13"/>
    <p:sldId id="293" r:id="rId14"/>
    <p:sldId id="294" r:id="rId15"/>
    <p:sldId id="301" r:id="rId16"/>
    <p:sldId id="256" r:id="rId17"/>
    <p:sldId id="283" r:id="rId18"/>
    <p:sldId id="296" r:id="rId19"/>
    <p:sldId id="300" r:id="rId20"/>
    <p:sldId id="298" r:id="rId21"/>
    <p:sldId id="288" r:id="rId22"/>
    <p:sldId id="272" r:id="rId23"/>
    <p:sldId id="278" r:id="rId24"/>
    <p:sldId id="273" r:id="rId25"/>
    <p:sldId id="274" r:id="rId26"/>
    <p:sldId id="257" r:id="rId27"/>
    <p:sldId id="258" r:id="rId28"/>
    <p:sldId id="279" r:id="rId29"/>
    <p:sldId id="280" r:id="rId30"/>
    <p:sldId id="285" r:id="rId31"/>
    <p:sldId id="299" r:id="rId32"/>
    <p:sldId id="290" r:id="rId33"/>
    <p:sldId id="277" r:id="rId34"/>
    <p:sldId id="289" r:id="rId35"/>
    <p:sldId id="291" r:id="rId36"/>
    <p:sldId id="295" r:id="rId37"/>
    <p:sldId id="268" r:id="rId38"/>
    <p:sldId id="281" r:id="rId39"/>
    <p:sldId id="282" r:id="rId40"/>
    <p:sldId id="286" r:id="rId41"/>
    <p:sldId id="302" r:id="rId42"/>
    <p:sldId id="297" r:id="rId43"/>
    <p:sldId id="292" r:id="rId44"/>
    <p:sldId id="266" r:id="rId4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0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-2208" y="-6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0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1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3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4" Type="http://schemas.microsoft.com/office/2011/relationships/chartColorStyle" Target="colors20.xml"/><Relationship Id="rId1" Type="http://schemas.openxmlformats.org/officeDocument/2006/relationships/package" Target="../embeddings/Microsoft_Excel_Sheet35.xlsx"/><Relationship Id="rId2" Type="http://schemas.openxmlformats.org/officeDocument/2006/relationships/chartUserShapes" Target="../drawings/drawing1.xm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6.xlsx"/><Relationship Id="rId2" Type="http://schemas.microsoft.com/office/2011/relationships/chartStyle" Target="style21.xml"/><Relationship Id="rId3" Type="http://schemas.microsoft.com/office/2011/relationships/chartColorStyle" Target="colors21.xm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7.xlsx"/><Relationship Id="rId2" Type="http://schemas.microsoft.com/office/2011/relationships/chartStyle" Target="style22.xml"/><Relationship Id="rId3" Type="http://schemas.microsoft.com/office/2011/relationships/chartColorStyle" Target="colors22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8.xlsx"/><Relationship Id="rId2" Type="http://schemas.microsoft.com/office/2011/relationships/chartStyle" Target="style23.xml"/><Relationship Id="rId3" Type="http://schemas.microsoft.com/office/2011/relationships/chartColorStyle" Target="colors23.xm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9.xlsx"/><Relationship Id="rId2" Type="http://schemas.microsoft.com/office/2011/relationships/chartStyle" Target="style24.xml"/><Relationship Id="rId3" Type="http://schemas.microsoft.com/office/2011/relationships/chartColorStyle" Target="colors2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0.xlsx"/><Relationship Id="rId2" Type="http://schemas.microsoft.com/office/2011/relationships/chartStyle" Target="style25.xml"/><Relationship Id="rId3" Type="http://schemas.microsoft.com/office/2011/relationships/chartColorStyle" Target="colors25.xm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1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2.xlsx"/><Relationship Id="rId2" Type="http://schemas.microsoft.com/office/2011/relationships/chartStyle" Target="style27.xml"/><Relationship Id="rId3" Type="http://schemas.microsoft.com/office/2011/relationships/chartColorStyle" Target="colors27.xm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7.xlsx"/><Relationship Id="rId2" Type="http://schemas.microsoft.com/office/2011/relationships/chartStyle" Target="style28.xml"/><Relationship Id="rId3" Type="http://schemas.microsoft.com/office/2011/relationships/chartColorStyle" Target="colors28.xm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8.xlsx"/><Relationship Id="rId2" Type="http://schemas.microsoft.com/office/2011/relationships/chartStyle" Target="style29.xml"/><Relationship Id="rId3" Type="http://schemas.microsoft.com/office/2011/relationships/chartColorStyle" Target="colors29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586200"/>
        <c:axId val="-2127800552"/>
      </c:scatterChart>
      <c:valAx>
        <c:axId val="-2130586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800552"/>
        <c:crosses val="autoZero"/>
        <c:crossBetween val="midCat"/>
      </c:valAx>
      <c:valAx>
        <c:axId val="-212780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586200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pattFill prst="nar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pattFill prst="pct80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pattFill prst="dk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449057580715"/>
                  <c:y val="-0.2278955006136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0.2271</c:v>
                </c:pt>
                <c:pt idx="1">
                  <c:v>0.4867</c:v>
                </c:pt>
                <c:pt idx="2">
                  <c:v>0.1355</c:v>
                </c:pt>
                <c:pt idx="3">
                  <c:v>0.115</c:v>
                </c:pt>
                <c:pt idx="4">
                  <c:v>0.0283</c:v>
                </c:pt>
                <c:pt idx="5">
                  <c:v>0.0074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210953036041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4373715841956"/>
          <c:y val="0.06294084208326"/>
          <c:w val="0.411260572061913"/>
          <c:h val="0.937059157916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0.3615</c:v>
                </c:pt>
                <c:pt idx="1">
                  <c:v>0.1829</c:v>
                </c:pt>
                <c:pt idx="2">
                  <c:v>0.2157</c:v>
                </c:pt>
                <c:pt idx="3">
                  <c:v>0.183</c:v>
                </c:pt>
                <c:pt idx="4">
                  <c:v>0.0451</c:v>
                </c:pt>
                <c:pt idx="5">
                  <c:v>0.0119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30669124222887"/>
          <c:y val="0.920863048529131"/>
          <c:w val="0.0197910615482777"/>
          <c:h val="0.03237437478774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5058928661754"/>
          <c:y val="0.130669918750196"/>
          <c:w val="0.372716619737308"/>
          <c:h val="0.8175372525645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0.3615</c:v>
                </c:pt>
                <c:pt idx="1">
                  <c:v>0.1829</c:v>
                </c:pt>
                <c:pt idx="2">
                  <c:v>0.2157</c:v>
                </c:pt>
                <c:pt idx="3">
                  <c:v>0.183</c:v>
                </c:pt>
                <c:pt idx="4">
                  <c:v>0.0451</c:v>
                </c:pt>
                <c:pt idx="5">
                  <c:v>0.0119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1737096"/>
        <c:axId val="-2101735384"/>
      </c:barChart>
      <c:catAx>
        <c:axId val="-210173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735384"/>
        <c:crosses val="autoZero"/>
        <c:auto val="1"/>
        <c:lblAlgn val="ctr"/>
        <c:lblOffset val="100"/>
        <c:noMultiLvlLbl val="0"/>
      </c:catAx>
      <c:valAx>
        <c:axId val="-2101735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7370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0.5382</c:v>
                </c:pt>
                <c:pt idx="1">
                  <c:v>0.0637</c:v>
                </c:pt>
                <c:pt idx="2">
                  <c:v>0.2188</c:v>
                </c:pt>
                <c:pt idx="3">
                  <c:v>0.118</c:v>
                </c:pt>
                <c:pt idx="4">
                  <c:v>0.0469</c:v>
                </c:pt>
                <c:pt idx="5">
                  <c:v>0.0143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</c:v>
                </c:pt>
                <c:pt idx="1">
                  <c:v>0.2662</c:v>
                </c:pt>
                <c:pt idx="2">
                  <c:v>0.0628</c:v>
                </c:pt>
                <c:pt idx="3">
                  <c:v>0.1654</c:v>
                </c:pt>
                <c:pt idx="4">
                  <c:v>0.015</c:v>
                </c:pt>
                <c:pt idx="5">
                  <c:v>0.0005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0.195</c:v>
                </c:pt>
                <c:pt idx="1">
                  <c:v>0.1299</c:v>
                </c:pt>
                <c:pt idx="2">
                  <c:v>0.4398</c:v>
                </c:pt>
                <c:pt idx="3">
                  <c:v>0.149</c:v>
                </c:pt>
                <c:pt idx="4">
                  <c:v>0.086</c:v>
                </c:pt>
                <c:pt idx="5">
                  <c:v>0.0004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0.3515</c:v>
                </c:pt>
                <c:pt idx="1">
                  <c:v>0.3395</c:v>
                </c:pt>
                <c:pt idx="2">
                  <c:v>0.0775</c:v>
                </c:pt>
                <c:pt idx="3">
                  <c:v>0.2146</c:v>
                </c:pt>
                <c:pt idx="4">
                  <c:v>0.0165</c:v>
                </c:pt>
                <c:pt idx="5">
                  <c:v>0.0006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0.3903</c:v>
                </c:pt>
                <c:pt idx="1">
                  <c:v>0.123</c:v>
                </c:pt>
                <c:pt idx="2">
                  <c:v>0.2519</c:v>
                </c:pt>
                <c:pt idx="3">
                  <c:v>0.1504</c:v>
                </c:pt>
                <c:pt idx="4">
                  <c:v>0.052</c:v>
                </c:pt>
                <c:pt idx="5">
                  <c:v>0.026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2162456"/>
        <c:axId val="-2102165656"/>
      </c:barChart>
      <c:catAx>
        <c:axId val="-2102162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2165656"/>
        <c:crosses val="autoZero"/>
        <c:auto val="1"/>
        <c:lblAlgn val="ctr"/>
        <c:lblOffset val="100"/>
        <c:noMultiLvlLbl val="0"/>
      </c:catAx>
      <c:valAx>
        <c:axId val="-2102165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1624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-6719.6</c:v>
                </c:pt>
                <c:pt idx="3">
                  <c:v>-6484.0</c:v>
                </c:pt>
                <c:pt idx="4">
                  <c:v>-6407.0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-6945.5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-6407.0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2280200"/>
        <c:axId val="-2102283400"/>
      </c:barChart>
      <c:catAx>
        <c:axId val="-2102280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2283400"/>
        <c:crosses val="autoZero"/>
        <c:auto val="1"/>
        <c:lblAlgn val="ctr"/>
        <c:lblOffset val="100"/>
        <c:noMultiLvlLbl val="0"/>
      </c:catAx>
      <c:valAx>
        <c:axId val="-2102283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2802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-8630.1</c:v>
                </c:pt>
                <c:pt idx="3">
                  <c:v>-8394.5</c:v>
                </c:pt>
                <c:pt idx="4">
                  <c:v>-8317.5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-8856.0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58"/>
                  <c:y val="-0.295121238966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-8317.5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9933864"/>
        <c:axId val="-2099930680"/>
      </c:barChart>
      <c:catAx>
        <c:axId val="-2099933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9930680"/>
        <c:crosses val="autoZero"/>
        <c:auto val="1"/>
        <c:lblAlgn val="ctr"/>
        <c:lblOffset val="100"/>
        <c:noMultiLvlLbl val="0"/>
      </c:catAx>
      <c:valAx>
        <c:axId val="-2099930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9338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pattFill prst="narVert">
                <a:fgClr>
                  <a:srgbClr val="ED7D31"/>
                </a:fgClr>
                <a:bgClr>
                  <a:sysClr val="window" lastClr="FFFFFF"/>
                </a:bgClr>
              </a:patt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pattFill prst="narVert">
                <a:fgClr>
                  <a:srgbClr val="ED7D31"/>
                </a:fgClr>
                <a:bgClr>
                  <a:sysClr val="window" lastClr="FFFFFF"/>
                </a:bgClr>
              </a:pattFill>
              <a:ln>
                <a:noFill/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 formatCode="0.0">
                  <c:v>0.0</c:v>
                </c:pt>
                <c:pt idx="1">
                  <c:v>2498.0</c:v>
                </c:pt>
                <c:pt idx="2" formatCode="0.0">
                  <c:v>2723.9</c:v>
                </c:pt>
                <c:pt idx="3" formatCode="0.0">
                  <c:v>2959.5</c:v>
                </c:pt>
                <c:pt idx="6" formatCode="0.0">
                  <c:v>3036.5</c:v>
                </c:pt>
                <c:pt idx="7" formatCode="0.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0" formatCode="0">
                  <c:v>2498.0</c:v>
                </c:pt>
                <c:pt idx="1">
                  <c:v>225.9</c:v>
                </c:pt>
                <c:pt idx="2">
                  <c:v>235.6</c:v>
                </c:pt>
                <c:pt idx="3">
                  <c:v>77.0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Sheet1!$D$2:$D$9</c:f>
              <c:numCache>
                <c:formatCode>0.0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6">
                  <c:v>-8317.5</c:v>
                </c:pt>
                <c:pt idx="7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Sheet1!$E$2:$E$9</c:f>
              <c:numCache>
                <c:formatCode>0.0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 formatCode="0">
                  <c:v>3036.5</c:v>
                </c:pt>
                <c:pt idx="6">
                  <c:v>0.0</c:v>
                </c:pt>
                <c:pt idx="7" formatCode="0">
                  <c:v>-8317.5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9364232"/>
        <c:axId val="-2053566568"/>
      </c:barChart>
      <c:catAx>
        <c:axId val="-2049364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3566568"/>
        <c:crosses val="autoZero"/>
        <c:auto val="1"/>
        <c:lblAlgn val="ctr"/>
        <c:lblOffset val="100"/>
        <c:noMultiLvlLbl val="0"/>
      </c:catAx>
      <c:valAx>
        <c:axId val="-205356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3642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-12164.1</c:v>
                </c:pt>
                <c:pt idx="3">
                  <c:v>-11928.5</c:v>
                </c:pt>
                <c:pt idx="4">
                  <c:v>-11851.5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-12390.0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58"/>
                  <c:y val="-0.295121238966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-11851.5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9816648"/>
        <c:axId val="-2099813464"/>
      </c:barChart>
      <c:catAx>
        <c:axId val="-2099816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9813464"/>
        <c:crosses val="autoZero"/>
        <c:auto val="1"/>
        <c:lblAlgn val="ctr"/>
        <c:lblOffset val="100"/>
        <c:noMultiLvlLbl val="0"/>
      </c:catAx>
      <c:valAx>
        <c:axId val="-209981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8166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1647832"/>
        <c:axId val="-2101644264"/>
      </c:barChart>
      <c:catAx>
        <c:axId val="-2101647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644264"/>
        <c:crosses val="autoZero"/>
        <c:auto val="1"/>
        <c:lblAlgn val="ctr"/>
        <c:lblOffset val="100"/>
        <c:noMultiLvlLbl val="0"/>
      </c:catAx>
      <c:valAx>
        <c:axId val="-2101644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6478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9698312"/>
        <c:axId val="-2099695128"/>
      </c:barChart>
      <c:catAx>
        <c:axId val="-2099698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9695128"/>
        <c:crosses val="autoZero"/>
        <c:auto val="1"/>
        <c:lblAlgn val="ctr"/>
        <c:lblOffset val="100"/>
        <c:noMultiLvlLbl val="0"/>
      </c:catAx>
      <c:valAx>
        <c:axId val="-209969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698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9612888"/>
        <c:axId val="-2099609160"/>
      </c:barChart>
      <c:catAx>
        <c:axId val="-209961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609160"/>
        <c:crosses val="autoZero"/>
        <c:auto val="1"/>
        <c:lblAlgn val="ctr"/>
        <c:lblOffset val="100"/>
        <c:noMultiLvlLbl val="0"/>
      </c:catAx>
      <c:valAx>
        <c:axId val="-2099609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612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9551192"/>
        <c:axId val="-2099547512"/>
      </c:barChart>
      <c:catAx>
        <c:axId val="-2099551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547512"/>
        <c:crosses val="autoZero"/>
        <c:auto val="1"/>
        <c:lblAlgn val="ctr"/>
        <c:lblOffset val="100"/>
        <c:noMultiLvlLbl val="0"/>
      </c:catAx>
      <c:valAx>
        <c:axId val="-2099547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5511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9446712"/>
        <c:axId val="-2099442936"/>
      </c:lineChart>
      <c:catAx>
        <c:axId val="-2099446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442936"/>
        <c:crosses val="autoZero"/>
        <c:auto val="1"/>
        <c:lblAlgn val="ctr"/>
        <c:lblOffset val="100"/>
        <c:noMultiLvlLbl val="0"/>
      </c:catAx>
      <c:valAx>
        <c:axId val="-2099442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44671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99352392"/>
        <c:axId val="-2099348536"/>
      </c:barChart>
      <c:catAx>
        <c:axId val="-209935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348536"/>
        <c:crosses val="autoZero"/>
        <c:auto val="1"/>
        <c:lblAlgn val="ctr"/>
        <c:lblOffset val="100"/>
        <c:noMultiLvlLbl val="0"/>
      </c:catAx>
      <c:valAx>
        <c:axId val="-209934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3523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2668008"/>
        <c:axId val="-2102648184"/>
      </c:barChart>
      <c:catAx>
        <c:axId val="-2102668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2648184"/>
        <c:crosses val="autoZero"/>
        <c:auto val="1"/>
        <c:lblAlgn val="ctr"/>
        <c:lblOffset val="100"/>
        <c:noMultiLvlLbl val="0"/>
      </c:catAx>
      <c:valAx>
        <c:axId val="-2102648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6680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7476456"/>
        <c:axId val="-2097473336"/>
      </c:barChart>
      <c:catAx>
        <c:axId val="-2097476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7473336"/>
        <c:crosses val="autoZero"/>
        <c:auto val="1"/>
        <c:lblAlgn val="ctr"/>
        <c:lblOffset val="100"/>
        <c:noMultiLvlLbl val="0"/>
      </c:catAx>
      <c:valAx>
        <c:axId val="-209747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74764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7644216"/>
        <c:axId val="-2097641160"/>
      </c:barChart>
      <c:catAx>
        <c:axId val="-2097644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7641160"/>
        <c:crosses val="autoZero"/>
        <c:auto val="1"/>
        <c:lblAlgn val="ctr"/>
        <c:lblOffset val="100"/>
        <c:noMultiLvlLbl val="0"/>
      </c:catAx>
      <c:valAx>
        <c:axId val="-209764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7644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7715192"/>
        <c:axId val="-2097712136"/>
      </c:barChart>
      <c:catAx>
        <c:axId val="-2097715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7712136"/>
        <c:crosses val="autoZero"/>
        <c:auto val="1"/>
        <c:lblAlgn val="ctr"/>
        <c:lblOffset val="100"/>
        <c:noMultiLvlLbl val="0"/>
      </c:catAx>
      <c:valAx>
        <c:axId val="-2097712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77151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7523592"/>
        <c:axId val="-2127519720"/>
      </c:barChart>
      <c:catAx>
        <c:axId val="-2127523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519720"/>
        <c:crosses val="autoZero"/>
        <c:auto val="1"/>
        <c:lblAlgn val="ctr"/>
        <c:lblOffset val="100"/>
        <c:noMultiLvlLbl val="0"/>
      </c:catAx>
      <c:valAx>
        <c:axId val="-212751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5235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34343829661205"/>
                  <c:y val="-0.1350510292850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">
                  <c:v>611.0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09112977351908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34333252239769"/>
                  <c:y val="-0.07976252816689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350.0</c:v>
                </c:pt>
                <c:pt idx="2">
                  <c:v>291.0</c:v>
                </c:pt>
                <c:pt idx="3" formatCode="0">
                  <c:v>195.0</c:v>
                </c:pt>
                <c:pt idx="4" formatCode="0">
                  <c:v>166.0</c:v>
                </c:pt>
                <c:pt idx="5" formatCode="0">
                  <c:v>144.0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79"/>
                  <c:y val="-0.176385895972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15600303841730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-887.0</c:v>
                </c:pt>
                <c:pt idx="7">
                  <c:v>-752.0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0158520"/>
        <c:axId val="-2100155464"/>
      </c:barChart>
      <c:catAx>
        <c:axId val="-2100158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0155464"/>
        <c:crosses val="autoZero"/>
        <c:auto val="1"/>
        <c:lblAlgn val="ctr"/>
        <c:lblOffset val="100"/>
        <c:noMultiLvlLbl val="0"/>
      </c:catAx>
      <c:valAx>
        <c:axId val="-2100155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1585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12700"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8769448"/>
        <c:axId val="-2098766472"/>
      </c:barChart>
      <c:catAx>
        <c:axId val="-2098769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766472"/>
        <c:crosses val="autoZero"/>
        <c:auto val="1"/>
        <c:lblAlgn val="ctr"/>
        <c:lblOffset val="100"/>
        <c:noMultiLvlLbl val="0"/>
      </c:catAx>
      <c:valAx>
        <c:axId val="-2098766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769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00533480"/>
        <c:axId val="-2101184440"/>
      </c:barChart>
      <c:catAx>
        <c:axId val="-210053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184440"/>
        <c:crosses val="autoZero"/>
        <c:auto val="1"/>
        <c:lblAlgn val="ctr"/>
        <c:lblOffset val="100"/>
        <c:noMultiLvlLbl val="0"/>
      </c:catAx>
      <c:valAx>
        <c:axId val="-210118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5334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97197192"/>
        <c:axId val="-2097378056"/>
      </c:barChart>
      <c:catAx>
        <c:axId val="-209719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7378056"/>
        <c:crosses val="autoZero"/>
        <c:auto val="1"/>
        <c:lblAlgn val="ctr"/>
        <c:lblOffset val="100"/>
        <c:noMultiLvlLbl val="0"/>
      </c:catAx>
      <c:valAx>
        <c:axId val="-2097378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71971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70203976"/>
        <c:axId val="-2070200456"/>
      </c:barChart>
      <c:catAx>
        <c:axId val="-207020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200456"/>
        <c:crosses val="autoZero"/>
        <c:auto val="1"/>
        <c:lblAlgn val="ctr"/>
        <c:lblOffset val="100"/>
        <c:noMultiLvlLbl val="0"/>
      </c:catAx>
      <c:valAx>
        <c:axId val="-207020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2039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1124.843880099917</c:v>
                </c:pt>
                <c:pt idx="1">
                  <c:v>352.8684772978261</c:v>
                </c:pt>
                <c:pt idx="2">
                  <c:v>188.5004144889878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365.7617358218932</c:v>
                </c:pt>
                <c:pt idx="1">
                  <c:v>415.8325987766291</c:v>
                </c:pt>
                <c:pt idx="2">
                  <c:v>369.5419171689285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0</c:formatCode>
                <c:ptCount val="3"/>
                <c:pt idx="0">
                  <c:v>128.180946142167</c:v>
                </c:pt>
                <c:pt idx="1">
                  <c:v>137.5104932445572</c:v>
                </c:pt>
                <c:pt idx="2">
                  <c:v>131.3938665503843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70280040"/>
        <c:axId val="-2070308232"/>
      </c:barChart>
      <c:catAx>
        <c:axId val="-2070280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308232"/>
        <c:crosses val="autoZero"/>
        <c:auto val="1"/>
        <c:lblAlgn val="ctr"/>
        <c:lblOffset val="100"/>
        <c:noMultiLvlLbl val="0"/>
      </c:catAx>
      <c:valAx>
        <c:axId val="-2070308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2800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0325112"/>
        <c:axId val="-2100463336"/>
      </c:barChart>
      <c:catAx>
        <c:axId val="-2100325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0463336"/>
        <c:crosses val="autoZero"/>
        <c:auto val="1"/>
        <c:lblAlgn val="ctr"/>
        <c:lblOffset val="100"/>
        <c:noMultiLvlLbl val="0"/>
      </c:catAx>
      <c:valAx>
        <c:axId val="-210046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32511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1539400"/>
        <c:axId val="-2101123432"/>
      </c:barChart>
      <c:catAx>
        <c:axId val="-2071539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1123432"/>
        <c:crosses val="autoZero"/>
        <c:auto val="1"/>
        <c:lblAlgn val="ctr"/>
        <c:lblOffset val="100"/>
        <c:noMultiLvlLbl val="0"/>
      </c:catAx>
      <c:valAx>
        <c:axId val="-2101123432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53940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1096488"/>
        <c:axId val="-2101093512"/>
      </c:barChart>
      <c:catAx>
        <c:axId val="-2101096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1093512"/>
        <c:crosses val="autoZero"/>
        <c:auto val="1"/>
        <c:lblAlgn val="ctr"/>
        <c:lblOffset val="100"/>
        <c:noMultiLvlLbl val="0"/>
      </c:catAx>
      <c:valAx>
        <c:axId val="-2101093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09648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1528600"/>
        <c:axId val="-2071525656"/>
      </c:barChart>
      <c:catAx>
        <c:axId val="-2071528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1525656"/>
        <c:crosses val="autoZero"/>
        <c:auto val="1"/>
        <c:lblAlgn val="ctr"/>
        <c:lblOffset val="100"/>
        <c:noMultiLvlLbl val="0"/>
      </c:catAx>
      <c:valAx>
        <c:axId val="-2071525656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52860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7454072"/>
        <c:axId val="-2127450424"/>
      </c:barChart>
      <c:catAx>
        <c:axId val="-2127454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450424"/>
        <c:crosses val="autoZero"/>
        <c:auto val="1"/>
        <c:lblAlgn val="ctr"/>
        <c:lblOffset val="100"/>
        <c:noMultiLvlLbl val="0"/>
      </c:catAx>
      <c:valAx>
        <c:axId val="-212745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4540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1490072"/>
        <c:axId val="-2071487096"/>
      </c:barChart>
      <c:catAx>
        <c:axId val="-2071490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1487096"/>
        <c:crosses val="autoZero"/>
        <c:auto val="1"/>
        <c:lblAlgn val="ctr"/>
        <c:lblOffset val="100"/>
        <c:noMultiLvlLbl val="0"/>
      </c:catAx>
      <c:valAx>
        <c:axId val="-207148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49007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-793.6</c:v>
                </c:pt>
                <c:pt idx="1">
                  <c:v>-874.4</c:v>
                </c:pt>
                <c:pt idx="2">
                  <c:v>-885.5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0486200"/>
        <c:axId val="-2070483224"/>
      </c:barChart>
      <c:catAx>
        <c:axId val="-2070486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0483224"/>
        <c:crossesAt val="-200.0"/>
        <c:auto val="1"/>
        <c:lblAlgn val="ctr"/>
        <c:lblOffset val="100"/>
        <c:noMultiLvlLbl val="0"/>
      </c:catAx>
      <c:valAx>
        <c:axId val="-2070483224"/>
        <c:scaling>
          <c:orientation val="minMax"/>
          <c:max val="-750.0"/>
          <c:min val="-9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486200"/>
        <c:crosses val="autoZero"/>
        <c:crossBetween val="between"/>
        <c:minorUnit val="2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0383288"/>
        <c:axId val="-2070380312"/>
      </c:barChart>
      <c:catAx>
        <c:axId val="-2070383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0380312"/>
        <c:crosses val="autoZero"/>
        <c:auto val="1"/>
        <c:lblAlgn val="ctr"/>
        <c:lblOffset val="100"/>
        <c:noMultiLvlLbl val="0"/>
      </c:catAx>
      <c:valAx>
        <c:axId val="-2070380312"/>
        <c:scaling>
          <c:orientation val="minMax"/>
          <c:min val="-1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38328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-773.0</c:v>
                </c:pt>
                <c:pt idx="1">
                  <c:v>-892.0</c:v>
                </c:pt>
                <c:pt idx="2">
                  <c:v>-904.0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-133.0</c:v>
                </c:pt>
                <c:pt idx="1">
                  <c:v>-14.0</c:v>
                </c:pt>
                <c:pt idx="2">
                  <c:v>-2.0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2921832"/>
        <c:axId val="-2041207624"/>
      </c:barChart>
      <c:catAx>
        <c:axId val="-2042921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1207624"/>
        <c:crossesAt val="-200.0"/>
        <c:auto val="1"/>
        <c:lblAlgn val="ctr"/>
        <c:lblOffset val="100"/>
        <c:noMultiLvlLbl val="0"/>
      </c:catAx>
      <c:valAx>
        <c:axId val="-2041207624"/>
        <c:scaling>
          <c:orientation val="minMax"/>
          <c:max val="-720.0"/>
          <c:min val="-9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921832"/>
        <c:crosses val="autoZero"/>
        <c:crossBetween val="between"/>
        <c:minorUnit val="2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Operation location: CH/GER</c:v>
                </c:pt>
                <c:pt idx="1">
                  <c:v>Operation location: CH/GER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-904.0</c:v>
                </c:pt>
                <c:pt idx="1">
                  <c:v>-825.0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Operation location: CH/GER</c:v>
                </c:pt>
                <c:pt idx="1">
                  <c:v>Operation location: CH/GER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53.5</c:v>
                </c:pt>
                <c:pt idx="1">
                  <c:v>-79.0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53821256"/>
        <c:axId val="-2043364472"/>
      </c:barChart>
      <c:catAx>
        <c:axId val="-205382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3364472"/>
        <c:crosses val="autoZero"/>
        <c:auto val="1"/>
        <c:lblAlgn val="ctr"/>
        <c:lblOffset val="100"/>
        <c:noMultiLvlLbl val="0"/>
      </c:catAx>
      <c:valAx>
        <c:axId val="-2043364472"/>
        <c:scaling>
          <c:orientation val="minMax"/>
          <c:min val="-1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82125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3374440"/>
        <c:axId val="-2102551832"/>
      </c:barChart>
      <c:catAx>
        <c:axId val="-2103374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2551832"/>
        <c:crosses val="autoZero"/>
        <c:auto val="1"/>
        <c:lblAlgn val="ctr"/>
        <c:lblOffset val="100"/>
        <c:noMultiLvlLbl val="0"/>
      </c:catAx>
      <c:valAx>
        <c:axId val="-2102551832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37444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0545336"/>
        <c:axId val="-2070542360"/>
      </c:barChart>
      <c:catAx>
        <c:axId val="-20705453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0542360"/>
        <c:crosses val="autoZero"/>
        <c:auto val="1"/>
        <c:lblAlgn val="ctr"/>
        <c:lblOffset val="100"/>
        <c:noMultiLvlLbl val="0"/>
      </c:catAx>
      <c:valAx>
        <c:axId val="-207054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54533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0172552"/>
        <c:axId val="-2070169576"/>
      </c:barChart>
      <c:catAx>
        <c:axId val="-2070172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0169576"/>
        <c:crosses val="autoZero"/>
        <c:auto val="1"/>
        <c:lblAlgn val="ctr"/>
        <c:lblOffset val="100"/>
        <c:noMultiLvlLbl val="0"/>
      </c:catAx>
      <c:valAx>
        <c:axId val="-2070169576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172552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0135336"/>
        <c:axId val="-2070132360"/>
      </c:barChart>
      <c:catAx>
        <c:axId val="-20701353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0132360"/>
        <c:crosses val="autoZero"/>
        <c:auto val="1"/>
        <c:lblAlgn val="ctr"/>
        <c:lblOffset val="100"/>
        <c:noMultiLvlLbl val="0"/>
      </c:catAx>
      <c:valAx>
        <c:axId val="-20701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13533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7404648"/>
        <c:axId val="-2127400968"/>
      </c:barChart>
      <c:catAx>
        <c:axId val="-2127404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400968"/>
        <c:crosses val="autoZero"/>
        <c:auto val="1"/>
        <c:lblAlgn val="ctr"/>
        <c:lblOffset val="100"/>
        <c:noMultiLvlLbl val="0"/>
      </c:catAx>
      <c:valAx>
        <c:axId val="-2127400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4046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3065464"/>
        <c:axId val="-2103061976"/>
      </c:barChart>
      <c:catAx>
        <c:axId val="-2103065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61976"/>
        <c:crosses val="autoZero"/>
        <c:auto val="1"/>
        <c:lblAlgn val="ctr"/>
        <c:lblOffset val="100"/>
        <c:noMultiLvlLbl val="0"/>
      </c:catAx>
      <c:valAx>
        <c:axId val="-210306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654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AP in kgSO2eq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Frankfurt with the German Electricity Mix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Frankfurt with the German Electricity Mix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Madrid with the Spanish Electricity Mix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New Version </a:t>
            </a:r>
            <a:r>
              <a:rPr lang="en-US" baseline="0" smtClean="0"/>
              <a:t>(incomplete)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2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4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in Geneva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in Frankfurt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4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6" Type="http://schemas.openxmlformats.org/officeDocument/2006/relationships/chart" Target="../charts/chart21.xml"/><Relationship Id="rId7" Type="http://schemas.openxmlformats.org/officeDocument/2006/relationships/chart" Target="../charts/chart22.xml"/><Relationship Id="rId8" Type="http://schemas.openxmlformats.org/officeDocument/2006/relationships/chart" Target="../charts/chart23.xml"/><Relationship Id="rId9" Type="http://schemas.openxmlformats.org/officeDocument/2006/relationships/chart" Target="../charts/chart2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4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4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4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chart" Target="../charts/char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4" Type="http://schemas.openxmlformats.org/officeDocument/2006/relationships/chart" Target="../charts/chart4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4" Type="http://schemas.openxmlformats.org/officeDocument/2006/relationships/chart" Target="../charts/chart5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4" Type="http://schemas.openxmlformats.org/officeDocument/2006/relationships/chart" Target="../charts/chart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4" Type="http://schemas.openxmlformats.org/officeDocument/2006/relationships/chart" Target="../charts/chart5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4" Type="http://schemas.openxmlformats.org/officeDocument/2006/relationships/chart" Target="../charts/chart5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4" Type="http://schemas.openxmlformats.org/officeDocument/2006/relationships/chart" Target="../charts/chart5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97768876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3575601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377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57929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316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5332267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601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66752516"/>
              </p:ext>
            </p:extLst>
          </p:nvPr>
        </p:nvGraphicFramePr>
        <p:xfrm>
          <a:off x="4003615" y="1181100"/>
          <a:ext cx="5775385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36550251"/>
              </p:ext>
            </p:extLst>
          </p:nvPr>
        </p:nvGraphicFramePr>
        <p:xfrm>
          <a:off x="0" y="1168399"/>
          <a:ext cx="4297826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6600" y="62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a) Acidification Potential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46600" y="6223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b) Global Warming Potential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6600" y="4905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AP: 23.5kg SO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49053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GWP: 2676 kgCO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31527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87061544"/>
              </p:ext>
            </p:extLst>
          </p:nvPr>
        </p:nvGraphicFramePr>
        <p:xfrm>
          <a:off x="3975100" y="0"/>
          <a:ext cx="5930900" cy="637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1582589"/>
              </p:ext>
            </p:extLst>
          </p:nvPr>
        </p:nvGraphicFramePr>
        <p:xfrm>
          <a:off x="2592357" y="699105"/>
          <a:ext cx="2743200" cy="225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2357" y="8701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b) Terrestrial </a:t>
            </a:r>
          </a:p>
          <a:p>
            <a:pPr algn="ctr"/>
            <a:r>
              <a:rPr lang="en-GB" dirty="0" smtClean="0"/>
              <a:t>Acidification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7014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a) Global </a:t>
            </a:r>
            <a:r>
              <a:rPr lang="en-GB" dirty="0" smtClean="0"/>
              <a:t>Warming 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05100" y="281836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TAP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14.8kg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77843" y="2818368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GWP: 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2498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kgCO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96735164"/>
              </p:ext>
            </p:extLst>
          </p:nvPr>
        </p:nvGraphicFramePr>
        <p:xfrm>
          <a:off x="0" y="699105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570202813"/>
              </p:ext>
            </p:extLst>
          </p:nvPr>
        </p:nvGraphicFramePr>
        <p:xfrm>
          <a:off x="5246657" y="699105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05442" y="6401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c) Freshwater</a:t>
            </a:r>
          </a:p>
          <a:p>
            <a:pPr algn="ctr"/>
            <a:r>
              <a:rPr lang="en-GB" dirty="0" smtClean="0"/>
              <a:t>Eutrophication</a:t>
            </a: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397852335"/>
              </p:ext>
            </p:extLst>
          </p:nvPr>
        </p:nvGraphicFramePr>
        <p:xfrm>
          <a:off x="2592357" y="4048650"/>
          <a:ext cx="2743200" cy="225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2357" y="34365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  <a:r>
              <a:rPr lang="en-GB" dirty="0" smtClean="0"/>
              <a:t>) Metal Depletion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436559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</a:t>
            </a:r>
            <a:r>
              <a:rPr lang="en-GB" dirty="0" smtClean="0"/>
              <a:t>) Human Toxicity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-80993" y="6167913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HTP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4530kg 1,4-DCB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4707" y="6167913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MDP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3537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kgFe-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22297741"/>
              </p:ext>
            </p:extLst>
          </p:nvPr>
        </p:nvGraphicFramePr>
        <p:xfrm>
          <a:off x="0" y="4048650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542028721"/>
              </p:ext>
            </p:extLst>
          </p:nvPr>
        </p:nvGraphicFramePr>
        <p:xfrm>
          <a:off x="5246657" y="4048650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05442" y="341356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</a:t>
            </a:r>
            <a:r>
              <a:rPr lang="en-GB" dirty="0" smtClean="0"/>
              <a:t>) Photochemical</a:t>
            </a:r>
          </a:p>
          <a:p>
            <a:pPr algn="ctr"/>
            <a:r>
              <a:rPr lang="en-GB" dirty="0" smtClean="0"/>
              <a:t>Oxidant Formation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97457" y="281836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FEP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2.95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kg P-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1142" y="6178034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POFP: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8.68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kg NMVOC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1838422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9246730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53390501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-887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51877" y="18748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5285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-11354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36360" y="47093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14187" y="46809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2529" y="46005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940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2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74176045"/>
              </p:ext>
            </p:extLst>
          </p:nvPr>
        </p:nvGraphicFramePr>
        <p:xfrm>
          <a:off x="849086" y="664057"/>
          <a:ext cx="8193314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 rot="17339126">
            <a:off x="1445649" y="50433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6589042" y="4797086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2286746" y="51427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3111526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3963708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4901674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1842734"/>
            <a:ext cx="678930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6795" y="3870191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-11354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1559" y="821848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2383" y="77106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5963" y="75043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614503" y="1149103"/>
            <a:ext cx="49136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91668" y="1085732"/>
            <a:ext cx="49121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01165" y="3955648"/>
            <a:ext cx="50175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23615" y="494780"/>
            <a:ext cx="7030" cy="551216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7339126">
            <a:off x="7468693" y="5156584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8019" y="494780"/>
            <a:ext cx="210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System Expansion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0900" y="87143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2498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61439" y="74566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3037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32503" y="3857491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-8318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439486" y="1104782"/>
            <a:ext cx="49121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23240" y="1085732"/>
            <a:ext cx="132531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76351" y="1204605"/>
            <a:ext cx="49136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5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8802997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</a:t>
            </a:r>
            <a:r>
              <a:rPr lang="en-US" sz="2000" dirty="0" smtClean="0"/>
              <a:t>825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51877" y="18748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312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-14888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36360" y="47093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14187" y="46809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2529" y="46005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940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4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06460073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7575234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8232590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2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33611666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Germany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2001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3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720379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6149992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615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76987859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425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0302208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308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90905503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54148019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65049446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02808" y="4706281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CH,ES,DE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50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411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97122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02301" y="467797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Soft 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4220462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4687747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88390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468475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Adaptive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47213" y="4137360"/>
            <a:ext cx="40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68806" y="4455928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266779705"/>
              </p:ext>
            </p:extLst>
          </p:nvPr>
        </p:nvGraphicFramePr>
        <p:xfrm>
          <a:off x="5080000" y="923222"/>
          <a:ext cx="475548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69374917"/>
              </p:ext>
            </p:extLst>
          </p:nvPr>
        </p:nvGraphicFramePr>
        <p:xfrm>
          <a:off x="114301" y="909026"/>
          <a:ext cx="433522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7500" y="4745014"/>
            <a:ext cx="8016008" cy="18534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6722" y="5081665"/>
            <a:ext cx="2714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n Location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3550" y="5077040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Type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5197" y="5069779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Type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6401" y="1198034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88574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441637" y="412185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651015" y="467797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Soft 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579480" y="4220462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835415" y="4687747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507067" y="5077040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Kinetics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6976" y="170478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898150" y="468475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Adaptive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301006" y="4121856"/>
            <a:ext cx="40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275606" y="4674233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4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92504494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90966595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30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150141935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3231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00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6718</TotalTime>
  <Words>1410</Words>
  <Application>Microsoft Macintosh PowerPoint</Application>
  <PresentationFormat>A4 Paper (210x297 mm)</PresentationFormat>
  <Paragraphs>464</Paragraphs>
  <Slides>44</Slides>
  <Notes>44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290</cp:revision>
  <cp:lastPrinted>2015-10-20T13:56:38Z</cp:lastPrinted>
  <dcterms:created xsi:type="dcterms:W3CDTF">2015-08-21T13:20:56Z</dcterms:created>
  <dcterms:modified xsi:type="dcterms:W3CDTF">2016-03-07T22:08:25Z</dcterms:modified>
</cp:coreProperties>
</file>