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ppt/charts/chart2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5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7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81" r:id="rId23"/>
    <p:sldId id="282" r:id="rId24"/>
    <p:sldId id="266" r:id="rId2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3" autoAdjust="0"/>
    <p:restoredTop sz="91695"/>
  </p:normalViewPr>
  <p:slideViewPr>
    <p:cSldViewPr snapToGrid="0" snapToObjects="1">
      <p:cViewPr>
        <p:scale>
          <a:sx n="100" d="100"/>
          <a:sy n="100" d="100"/>
        </p:scale>
        <p:origin x="1168" y="-22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24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25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26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7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9692352"/>
        <c:axId val="-2054292432"/>
      </c:scatterChart>
      <c:valAx>
        <c:axId val="-2069692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292432"/>
        <c:crosses val="autoZero"/>
        <c:crossBetween val="midCat"/>
      </c:valAx>
      <c:valAx>
        <c:axId val="-20542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692352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54843776"/>
        <c:axId val="-2048156000"/>
      </c:barChart>
      <c:catAx>
        <c:axId val="-2054843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8156000"/>
        <c:crosses val="autoZero"/>
        <c:auto val="1"/>
        <c:lblAlgn val="ctr"/>
        <c:lblOffset val="100"/>
        <c:noMultiLvlLbl val="0"/>
      </c:catAx>
      <c:valAx>
        <c:axId val="-20481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843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0521008"/>
        <c:axId val="-2069496896"/>
      </c:barChart>
      <c:catAx>
        <c:axId val="-205052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496896"/>
        <c:crosses val="autoZero"/>
        <c:auto val="1"/>
        <c:lblAlgn val="ctr"/>
        <c:lblOffset val="100"/>
        <c:noMultiLvlLbl val="0"/>
      </c:catAx>
      <c:valAx>
        <c:axId val="-206949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521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5978160"/>
        <c:axId val="2126033264"/>
      </c:barChart>
      <c:catAx>
        <c:axId val="-205597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033264"/>
        <c:crosses val="autoZero"/>
        <c:auto val="1"/>
        <c:lblAlgn val="ctr"/>
        <c:lblOffset val="100"/>
        <c:noMultiLvlLbl val="0"/>
      </c:catAx>
      <c:valAx>
        <c:axId val="212603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978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-9.739999999999998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8142064"/>
        <c:axId val="-2120840640"/>
      </c:lineChart>
      <c:catAx>
        <c:axId val="-206814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0840640"/>
        <c:crosses val="autoZero"/>
        <c:auto val="1"/>
        <c:lblAlgn val="ctr"/>
        <c:lblOffset val="100"/>
        <c:noMultiLvlLbl val="0"/>
      </c:catAx>
      <c:valAx>
        <c:axId val="-212084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142064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21389136"/>
        <c:axId val="2129999696"/>
      </c:barChart>
      <c:catAx>
        <c:axId val="-212138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999696"/>
        <c:crosses val="autoZero"/>
        <c:auto val="1"/>
        <c:lblAlgn val="ctr"/>
        <c:lblOffset val="100"/>
        <c:noMultiLvlLbl val="0"/>
      </c:catAx>
      <c:valAx>
        <c:axId val="212999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3891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8"/>
                  <c:y val="-0.13914983725795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268666504479538"/>
                  <c:y val="-0.07976269791087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-601.1</c:v>
                </c:pt>
                <c:pt idx="2" formatCode="General">
                  <c:v>310.1</c:v>
                </c:pt>
                <c:pt idx="3" formatCode="General">
                  <c:v>-507.6</c:v>
                </c:pt>
                <c:pt idx="4" formatCode="General">
                  <c:v>257.5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268666504479538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268666504479538"/>
                  <c:y val="-0.06859931508302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268666504479538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457.4</c:v>
                </c:pt>
                <c:pt idx="6" formatCode="0.0">
                  <c:v>184.7</c:v>
                </c:pt>
                <c:pt idx="7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4249712"/>
        <c:axId val="-2044254432"/>
      </c:barChart>
      <c:catAx>
        <c:axId val="-204424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4254432"/>
        <c:crosses val="autoZero"/>
        <c:auto val="1"/>
        <c:lblAlgn val="ctr"/>
        <c:lblOffset val="100"/>
        <c:noMultiLvlLbl val="0"/>
      </c:catAx>
      <c:valAx>
        <c:axId val="-2044254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42497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7847072"/>
        <c:axId val="2124877344"/>
      </c:barChart>
      <c:catAx>
        <c:axId val="-206784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77344"/>
        <c:crosses val="autoZero"/>
        <c:auto val="1"/>
        <c:lblAlgn val="ctr"/>
        <c:lblOffset val="100"/>
        <c:noMultiLvlLbl val="0"/>
      </c:catAx>
      <c:valAx>
        <c:axId val="212487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784707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"/>
                  <c:y val="-0.12858378350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136994088665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-601.1</c:v>
                </c:pt>
                <c:pt idx="3" formatCode="0.0">
                  <c:v>70.6</c:v>
                </c:pt>
                <c:pt idx="4">
                  <c:v>310.1</c:v>
                </c:pt>
                <c:pt idx="5">
                  <c:v>-507.6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1262195893044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69"/>
                  <c:y val="-0.066443566490840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134333252239769"/>
                  <c:y val="-0.05899469125691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457.4</c:v>
                </c:pt>
                <c:pt idx="7" formatCode="0.0">
                  <c:v>184.7</c:v>
                </c:pt>
                <c:pt idx="8" formatCode="0.0">
                  <c:v>154.7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8196352"/>
        <c:axId val="-2050609632"/>
      </c:barChart>
      <c:catAx>
        <c:axId val="-20481963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0609632"/>
        <c:crosses val="autoZero"/>
        <c:auto val="1"/>
        <c:lblAlgn val="ctr"/>
        <c:lblOffset val="100"/>
        <c:noMultiLvlLbl val="0"/>
      </c:catAx>
      <c:valAx>
        <c:axId val="-205060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1963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26866650447954"/>
                  <c:y val="-0.126428034916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-4.92549568237843E-17"/>
                  <c:y val="-0.071728036189417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134333252239769"/>
                  <c:y val="-0.084073855607280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6880368683932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05604946339683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49582217620274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0.0"/>
                  <c:y val="-0.172459547886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0"/>
                  <c:y val="-0.1444351556764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1">
                  <c:v>227.1</c:v>
                </c:pt>
                <c:pt idx="2">
                  <c:v>257.5</c:v>
                </c:pt>
                <c:pt idx="3" formatCode="0.0">
                  <c:v>172.9</c:v>
                </c:pt>
                <c:pt idx="4" formatCode="0.0">
                  <c:v>146.6</c:v>
                </c:pt>
                <c:pt idx="5" formatCode="0.0">
                  <c:v>127.8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92549568237843E-17"/>
                  <c:y val="-0.073295452134318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81918446503061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134333252239779"/>
                  <c:y val="-0.06682820635776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00134333252239779"/>
                  <c:y val="-0.06036096058120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134333252239769"/>
                  <c:y val="-0.05507988576229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6"/>
              <c:layout>
                <c:manualLayout>
                  <c:x val="-0.00134333252239769"/>
                  <c:y val="-0.17207507776396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00134333252239789"/>
                  <c:y val="-0.13875721942380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excl. shading benefits</c:v>
                </c:pt>
                <c:pt idx="2">
                  <c:v>Static ASF (CIGS) ENTSO-E mix excl. shading benefits </c:v>
                </c:pt>
                <c:pt idx="3">
                  <c:v>Poly-Si</c:v>
                </c:pt>
                <c:pt idx="4">
                  <c:v>CIGS</c:v>
                </c:pt>
                <c:pt idx="5">
                  <c:v>CdTe</c:v>
                </c:pt>
                <c:pt idx="6">
                  <c:v>ASF (CIGS) ENTSO-E mix incl. shading benefits</c:v>
                </c:pt>
                <c:pt idx="7">
                  <c:v>Static ASF (CIGS) ENTSO-E mix incl. shading benefits 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6">
                  <c:v>-601.1</c:v>
                </c:pt>
                <c:pt idx="7">
                  <c:v>-507.6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8043808"/>
        <c:axId val="-2054465280"/>
      </c:barChart>
      <c:catAx>
        <c:axId val="-2048043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4465280"/>
        <c:crosses val="autoZero"/>
        <c:auto val="1"/>
        <c:lblAlgn val="ctr"/>
        <c:lblOffset val="100"/>
        <c:noMultiLvlLbl val="0"/>
      </c:catAx>
      <c:valAx>
        <c:axId val="-205446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80438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54335168"/>
        <c:axId val="-2050707872"/>
      </c:barChart>
      <c:catAx>
        <c:axId val="-205433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707872"/>
        <c:crosses val="autoZero"/>
        <c:auto val="1"/>
        <c:lblAlgn val="ctr"/>
        <c:lblOffset val="100"/>
        <c:noMultiLvlLbl val="0"/>
      </c:catAx>
      <c:valAx>
        <c:axId val="-205070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4335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-887.5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70.6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2586368"/>
        <c:axId val="-2051123600"/>
      </c:barChart>
      <c:catAx>
        <c:axId val="-20525863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1123600"/>
        <c:crosses val="autoZero"/>
        <c:auto val="1"/>
        <c:lblAlgn val="ctr"/>
        <c:lblOffset val="100"/>
        <c:noMultiLvlLbl val="0"/>
      </c:catAx>
      <c:valAx>
        <c:axId val="-205112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58636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00279392014"/>
          <c:y val="0.0440646293268315"/>
          <c:w val="0.83408841643941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-588.4</c:v>
                </c:pt>
                <c:pt idx="1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Actuator: motor/soft</c:v>
                </c:pt>
                <c:pt idx="1">
                  <c:v>Control: individual/row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-12.70000000000005</c:v>
                </c:pt>
                <c:pt idx="1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5172784"/>
        <c:axId val="-2045168144"/>
      </c:barChart>
      <c:catAx>
        <c:axId val="-2045172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5168144"/>
        <c:crosses val="autoZero"/>
        <c:auto val="1"/>
        <c:lblAlgn val="ctr"/>
        <c:lblOffset val="100"/>
        <c:noMultiLvlLbl val="0"/>
      </c:catAx>
      <c:valAx>
        <c:axId val="-2045168144"/>
        <c:scaling>
          <c:orientation val="minMax"/>
          <c:max val="-540.0"/>
          <c:min val="-63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172784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391042028837"/>
          <c:y val="0.0558250129005389"/>
          <c:w val="0.548076694958585"/>
          <c:h val="0.9059905495594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139858320"/>
        <c:axId val="-2073473776"/>
      </c:barChart>
      <c:catAx>
        <c:axId val="-21398583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73473776"/>
        <c:crosses val="autoZero"/>
        <c:auto val="1"/>
        <c:lblAlgn val="ctr"/>
        <c:lblOffset val="100"/>
        <c:noMultiLvlLbl val="0"/>
      </c:catAx>
      <c:valAx>
        <c:axId val="-207347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9858320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00473600046"/>
          <c:y val="0.0411245334334046"/>
          <c:w val="0.856673430453998"/>
          <c:h val="0.90893064545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-507.6</c:v>
                </c:pt>
                <c:pt idx="1">
                  <c:v>-588.4</c:v>
                </c:pt>
                <c:pt idx="2">
                  <c:v>-599.5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Actuator: with/without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-93.5</c:v>
                </c:pt>
                <c:pt idx="1">
                  <c:v>-12.70000000000005</c:v>
                </c:pt>
                <c:pt idx="2">
                  <c:v>-1.600000000000023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5156896"/>
        <c:axId val="-2050186672"/>
      </c:barChart>
      <c:catAx>
        <c:axId val="-2055156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0186672"/>
        <c:crosses val="autoZero"/>
        <c:auto val="1"/>
        <c:lblAlgn val="ctr"/>
        <c:lblOffset val="100"/>
        <c:noMultiLvlLbl val="0"/>
      </c:catAx>
      <c:valAx>
        <c:axId val="-2050186672"/>
        <c:scaling>
          <c:orientation val="minMax"/>
          <c:max val="-500.0"/>
          <c:min val="-6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156896"/>
        <c:crosses val="autoZero"/>
        <c:crossBetween val="between"/>
        <c:majorUnit val="1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931922278918"/>
          <c:y val="0.0411245334334046"/>
          <c:w val="0.596315530972946"/>
          <c:h val="0.9206910290266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-887.5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Operation location: CH/GER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86588848"/>
        <c:axId val="-2147344560"/>
      </c:barChart>
      <c:catAx>
        <c:axId val="2086588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47344560"/>
        <c:crosses val="autoZero"/>
        <c:auto val="1"/>
        <c:lblAlgn val="ctr"/>
        <c:lblOffset val="100"/>
        <c:noMultiLvlLbl val="0"/>
      </c:catAx>
      <c:valAx>
        <c:axId val="-214734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6588848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7346720"/>
        <c:axId val="-2121968464"/>
      </c:barChart>
      <c:catAx>
        <c:axId val="-204734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1968464"/>
        <c:crosses val="autoZero"/>
        <c:auto val="1"/>
        <c:lblAlgn val="ctr"/>
        <c:lblOffset val="100"/>
        <c:noMultiLvlLbl val="0"/>
      </c:catAx>
      <c:valAx>
        <c:axId val="-2121968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73467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5013168"/>
        <c:axId val="-2069193744"/>
      </c:barChart>
      <c:catAx>
        <c:axId val="-2055013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9193744"/>
        <c:crosses val="autoZero"/>
        <c:auto val="1"/>
        <c:lblAlgn val="ctr"/>
        <c:lblOffset val="100"/>
        <c:noMultiLvlLbl val="0"/>
      </c:catAx>
      <c:valAx>
        <c:axId val="-206919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501316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5225680"/>
        <c:axId val="-2045222112"/>
      </c:barChart>
      <c:catAx>
        <c:axId val="-204522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222112"/>
        <c:crosses val="autoZero"/>
        <c:auto val="1"/>
        <c:lblAlgn val="ctr"/>
        <c:lblOffset val="100"/>
        <c:noMultiLvlLbl val="0"/>
      </c:catAx>
      <c:valAx>
        <c:axId val="-204522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22568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7018752"/>
        <c:axId val="-2079819728"/>
      </c:barChart>
      <c:catAx>
        <c:axId val="-20470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9819728"/>
        <c:crosses val="autoZero"/>
        <c:auto val="1"/>
        <c:lblAlgn val="ctr"/>
        <c:lblOffset val="100"/>
        <c:noMultiLvlLbl val="0"/>
      </c:catAx>
      <c:valAx>
        <c:axId val="-207981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701875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1446864"/>
        <c:axId val="-2073236128"/>
      </c:barChart>
      <c:catAx>
        <c:axId val="-2051446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236128"/>
        <c:crosses val="autoZero"/>
        <c:auto val="1"/>
        <c:lblAlgn val="ctr"/>
        <c:lblOffset val="100"/>
        <c:noMultiLvlLbl val="0"/>
      </c:catAx>
      <c:valAx>
        <c:axId val="-207323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14468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chart" Target="../charts/chart2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857753112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-601.1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41960443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façade (CIGS)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20716234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solar facade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façade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69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064189058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2819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22949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static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34923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Poly-Si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968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mounted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CIGS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4442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Flat facade mounted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149377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45407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0165" y="4341886"/>
            <a:ext cx="115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Orientated 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tatic </a:t>
            </a:r>
          </a:p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solar facade (CIGS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661193516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64860294"/>
              </p:ext>
            </p:extLst>
          </p:nvPr>
        </p:nvGraphicFramePr>
        <p:xfrm>
          <a:off x="722210" y="919284"/>
          <a:ext cx="847894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135541" y="3737266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784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43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9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6015" y="1768264"/>
            <a:ext cx="691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049694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05578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219469" y="33256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101649" y="37230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327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583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88693792"/>
              </p:ext>
            </p:extLst>
          </p:nvPr>
        </p:nvGraphicFramePr>
        <p:xfrm>
          <a:off x="3975100" y="919284"/>
          <a:ext cx="57710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015494600"/>
              </p:ext>
            </p:extLst>
          </p:nvPr>
        </p:nvGraphicFramePr>
        <p:xfrm>
          <a:off x="114300" y="909026"/>
          <a:ext cx="488950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65894" y="3755327"/>
            <a:ext cx="8316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79923" y="508371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2650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87476" y="5083718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41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3602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616623" y="28557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469949" y="37738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8358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0918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77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518729248"/>
              </p:ext>
            </p:extLst>
          </p:nvPr>
        </p:nvGraphicFramePr>
        <p:xfrm>
          <a:off x="3264314" y="923222"/>
          <a:ext cx="6571166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9596198"/>
              </p:ext>
            </p:extLst>
          </p:nvPr>
        </p:nvGraphicFramePr>
        <p:xfrm>
          <a:off x="114301" y="909026"/>
          <a:ext cx="323932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0494" y="3755327"/>
            <a:ext cx="8388000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73523" y="5081665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8950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0376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774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53827" y="46847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492923" y="304628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6346249" y="374846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178783" y="3325683"/>
            <a:ext cx="110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434718" y="3723061"/>
            <a:ext cx="59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058769" y="5081665"/>
            <a:ext cx="18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Actuator: with/without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08353" y="100074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Static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449527" y="3787594"/>
            <a:ext cx="101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Adaptive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1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6123</TotalTime>
  <Words>466</Words>
  <Application>Microsoft Macintosh PowerPoint</Application>
  <PresentationFormat>A4 Paper (210x297 mm)</PresentationFormat>
  <Paragraphs>154</Paragraphs>
  <Slides>24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230</cp:revision>
  <cp:lastPrinted>2015-10-20T13:56:38Z</cp:lastPrinted>
  <dcterms:created xsi:type="dcterms:W3CDTF">2015-08-21T13:20:56Z</dcterms:created>
  <dcterms:modified xsi:type="dcterms:W3CDTF">2015-11-30T12:42:26Z</dcterms:modified>
</cp:coreProperties>
</file>