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5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6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7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10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11.xml" ContentType="application/vnd.openxmlformats-officedocument.presentationml.notesSl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notesSlides/notesSlide12.xml" ContentType="application/vnd.openxmlformats-officedocument.presentationml.notesSlid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notesSlides/notesSlide13.xml" ContentType="application/vnd.openxmlformats-officedocument.presentationml.notesSlide+xml"/>
  <Override PartName="/ppt/charts/chart15.xml" ContentType="application/vnd.openxmlformats-officedocument.drawingml.chart+xml"/>
  <Override PartName="/ppt/notesSlides/notesSlide14.xml" ContentType="application/vnd.openxmlformats-officedocument.presentationml.notesSlide+xml"/>
  <Override PartName="/ppt/charts/chart16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notesSlides/notesSlide15.xml" ContentType="application/vnd.openxmlformats-officedocument.presentationml.notesSlide+xml"/>
  <Override PartName="/ppt/charts/chart17.xml" ContentType="application/vnd.openxmlformats-officedocument.drawingml.chart+xml"/>
  <Override PartName="/ppt/notesSlides/notesSlide16.xml" ContentType="application/vnd.openxmlformats-officedocument.presentationml.notesSlide+xml"/>
  <Override PartName="/ppt/charts/chart18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drawings/drawing1.xml" ContentType="application/vnd.openxmlformats-officedocument.drawingml.chartshapes+xml"/>
  <Override PartName="/ppt/notesSlides/notesSlide17.xml" ContentType="application/vnd.openxmlformats-officedocument.presentationml.notesSlide+xml"/>
  <Override PartName="/ppt/charts/chart19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notesSlides/notesSlide18.xml" ContentType="application/vnd.openxmlformats-officedocument.presentationml.notesSlide+xml"/>
  <Override PartName="/ppt/charts/chart20.xml" ContentType="application/vnd.openxmlformats-officedocument.drawingml.chart+xml"/>
  <Override PartName="/ppt/notesSlides/notesSlide19.xml" ContentType="application/vnd.openxmlformats-officedocument.presentationml.notesSlide+xml"/>
  <Override PartName="/ppt/charts/chart21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2"/>
  </p:notesMasterIdLst>
  <p:sldIdLst>
    <p:sldId id="262" r:id="rId2"/>
    <p:sldId id="263" r:id="rId3"/>
    <p:sldId id="264" r:id="rId4"/>
    <p:sldId id="260" r:id="rId5"/>
    <p:sldId id="261" r:id="rId6"/>
    <p:sldId id="265" r:id="rId7"/>
    <p:sldId id="270" r:id="rId8"/>
    <p:sldId id="259" r:id="rId9"/>
    <p:sldId id="271" r:id="rId10"/>
    <p:sldId id="267" r:id="rId11"/>
    <p:sldId id="256" r:id="rId12"/>
    <p:sldId id="272" r:id="rId13"/>
    <p:sldId id="278" r:id="rId14"/>
    <p:sldId id="273" r:id="rId15"/>
    <p:sldId id="274" r:id="rId16"/>
    <p:sldId id="257" r:id="rId17"/>
    <p:sldId id="258" r:id="rId18"/>
    <p:sldId id="277" r:id="rId19"/>
    <p:sldId id="268" r:id="rId20"/>
    <p:sldId id="266" r:id="rId21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2A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92" autoAdjust="0"/>
    <p:restoredTop sz="91695"/>
  </p:normalViewPr>
  <p:slideViewPr>
    <p:cSldViewPr snapToGrid="0" snapToObjects="1">
      <p:cViewPr>
        <p:scale>
          <a:sx n="100" d="100"/>
          <a:sy n="100" d="100"/>
        </p:scale>
        <p:origin x="936" y="4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_rels/chart10.xml.rels><?xml version="1.0" encoding="UTF-8" standalone="yes"?>
<Relationships xmlns="http://schemas.openxmlformats.org/package/2006/relationships"><Relationship Id="rId1" Type="http://schemas.microsoft.com/office/2011/relationships/chartStyle" Target="style10.xml"/><Relationship Id="rId2" Type="http://schemas.microsoft.com/office/2011/relationships/chartColorStyle" Target="colors10.xml"/><Relationship Id="rId3" Type="http://schemas.openxmlformats.org/officeDocument/2006/relationships/package" Target="../embeddings/Microsoft_Excel_Worksheet10.xlsx"/></Relationships>
</file>

<file path=ppt/charts/_rels/chart11.xml.rels><?xml version="1.0" encoding="UTF-8" standalone="yes"?>
<Relationships xmlns="http://schemas.openxmlformats.org/package/2006/relationships"><Relationship Id="rId1" Type="http://schemas.microsoft.com/office/2011/relationships/chartStyle" Target="style11.xml"/><Relationship Id="rId2" Type="http://schemas.microsoft.com/office/2011/relationships/chartColorStyle" Target="colors11.xml"/><Relationship Id="rId3" Type="http://schemas.openxmlformats.org/officeDocument/2006/relationships/package" Target="../embeddings/Microsoft_Excel_Worksheet11.xlsx"/></Relationships>
</file>

<file path=ppt/charts/_rels/chart12.xml.rels><?xml version="1.0" encoding="UTF-8" standalone="yes"?>
<Relationships xmlns="http://schemas.openxmlformats.org/package/2006/relationships"><Relationship Id="rId1" Type="http://schemas.microsoft.com/office/2011/relationships/chartStyle" Target="style12.xml"/><Relationship Id="rId2" Type="http://schemas.microsoft.com/office/2011/relationships/chartColorStyle" Target="colors12.xml"/><Relationship Id="rId3" Type="http://schemas.openxmlformats.org/officeDocument/2006/relationships/package" Target="../embeddings/Microsoft_Excel_Worksheet12.xlsx"/></Relationships>
</file>

<file path=ppt/charts/_rels/chart13.xml.rels><?xml version="1.0" encoding="UTF-8" standalone="yes"?>
<Relationships xmlns="http://schemas.openxmlformats.org/package/2006/relationships"><Relationship Id="rId1" Type="http://schemas.microsoft.com/office/2011/relationships/chartStyle" Target="style13.xml"/><Relationship Id="rId2" Type="http://schemas.microsoft.com/office/2011/relationships/chartColorStyle" Target="colors13.xml"/><Relationship Id="rId3" Type="http://schemas.openxmlformats.org/officeDocument/2006/relationships/package" Target="../embeddings/Microsoft_Excel_Worksheet13.xlsx"/></Relationships>
</file>

<file path=ppt/charts/_rels/chart14.xml.rels><?xml version="1.0" encoding="UTF-8" standalone="yes"?>
<Relationships xmlns="http://schemas.openxmlformats.org/package/2006/relationships"><Relationship Id="rId1" Type="http://schemas.microsoft.com/office/2011/relationships/chartStyle" Target="style14.xml"/><Relationship Id="rId2" Type="http://schemas.microsoft.com/office/2011/relationships/chartColorStyle" Target="colors14.xml"/><Relationship Id="rId3" Type="http://schemas.openxmlformats.org/officeDocument/2006/relationships/package" Target="../embeddings/Microsoft_Excel_Worksheet14.xlsx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5.xlsx"/></Relationships>
</file>

<file path=ppt/charts/_rels/chart16.xml.rels><?xml version="1.0" encoding="UTF-8" standalone="yes"?>
<Relationships xmlns="http://schemas.openxmlformats.org/package/2006/relationships"><Relationship Id="rId1" Type="http://schemas.microsoft.com/office/2011/relationships/chartStyle" Target="style15.xml"/><Relationship Id="rId2" Type="http://schemas.microsoft.com/office/2011/relationships/chartColorStyle" Target="colors15.xml"/><Relationship Id="rId3" Type="http://schemas.openxmlformats.org/officeDocument/2006/relationships/package" Target="../embeddings/Microsoft_Excel_Worksheet16.xlsx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7.xlsx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4" Type="http://schemas.openxmlformats.org/officeDocument/2006/relationships/chartUserShapes" Target="../drawings/drawing1.xml"/><Relationship Id="rId1" Type="http://schemas.microsoft.com/office/2011/relationships/chartStyle" Target="style16.xml"/><Relationship Id="rId2" Type="http://schemas.microsoft.com/office/2011/relationships/chartColorStyle" Target="colors16.xml"/></Relationships>
</file>

<file path=ppt/charts/_rels/chart19.xml.rels><?xml version="1.0" encoding="UTF-8" standalone="yes"?>
<Relationships xmlns="http://schemas.openxmlformats.org/package/2006/relationships"><Relationship Id="rId1" Type="http://schemas.microsoft.com/office/2011/relationships/chartStyle" Target="style17.xml"/><Relationship Id="rId2" Type="http://schemas.microsoft.com/office/2011/relationships/chartColorStyle" Target="colors17.xml"/><Relationship Id="rId3" Type="http://schemas.openxmlformats.org/officeDocument/2006/relationships/package" Target="../embeddings/Microsoft_Excel_Worksheet19.xlsx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Worksheet2.xlsx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0.xlsx"/></Relationships>
</file>

<file path=ppt/charts/_rels/chart21.xml.rels><?xml version="1.0" encoding="UTF-8" standalone="yes"?>
<Relationships xmlns="http://schemas.openxmlformats.org/package/2006/relationships"><Relationship Id="rId1" Type="http://schemas.microsoft.com/office/2011/relationships/chartStyle" Target="style18.xml"/><Relationship Id="rId2" Type="http://schemas.microsoft.com/office/2011/relationships/chartColorStyle" Target="colors18.xml"/><Relationship Id="rId3" Type="http://schemas.openxmlformats.org/officeDocument/2006/relationships/package" Target="../embeddings/Microsoft_Excel_Worksheet21.xlsx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microsoft.com/office/2011/relationships/chartStyle" Target="style6.xml"/><Relationship Id="rId2" Type="http://schemas.microsoft.com/office/2011/relationships/chartColorStyle" Target="colors6.xml"/><Relationship Id="rId3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microsoft.com/office/2011/relationships/chartStyle" Target="style7.xml"/><Relationship Id="rId2" Type="http://schemas.microsoft.com/office/2011/relationships/chartColorStyle" Target="colors7.xml"/><Relationship Id="rId3" Type="http://schemas.openxmlformats.org/officeDocument/2006/relationships/package" Target="../embeddings/Microsoft_Excel_Worksheet7.xlsx"/></Relationships>
</file>

<file path=ppt/charts/_rels/chart8.xml.rels><?xml version="1.0" encoding="UTF-8" standalone="yes"?>
<Relationships xmlns="http://schemas.openxmlformats.org/package/2006/relationships"><Relationship Id="rId1" Type="http://schemas.microsoft.com/office/2011/relationships/chartStyle" Target="style8.xml"/><Relationship Id="rId2" Type="http://schemas.microsoft.com/office/2011/relationships/chartColorStyle" Target="colors8.xml"/><Relationship Id="rId3" Type="http://schemas.openxmlformats.org/officeDocument/2006/relationships/package" Target="../embeddings/Microsoft_Excel_Worksheet8.xlsx"/></Relationships>
</file>

<file path=ppt/charts/_rels/chart9.xml.rels><?xml version="1.0" encoding="UTF-8" standalone="yes"?>
<Relationships xmlns="http://schemas.openxmlformats.org/package/2006/relationships"><Relationship Id="rId1" Type="http://schemas.microsoft.com/office/2011/relationships/chartStyle" Target="style9.xml"/><Relationship Id="rId2" Type="http://schemas.microsoft.com/office/2011/relationships/chartColorStyle" Target="colors9.xml"/><Relationship Id="rId3" Type="http://schemas.openxmlformats.org/officeDocument/2006/relationships/package" Target="../embeddings/Microsoft_Excel_Work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31779011527398"/>
          <c:y val="0.0390719988588735"/>
          <c:w val="0.828780015331573"/>
          <c:h val="0.714274325085227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Conventional</c:v>
                </c:pt>
              </c:strCache>
            </c:strRef>
          </c:tx>
          <c:spPr>
            <a:ln w="31750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chemeClr val="accent1"/>
              </a:solidFill>
              <a:ln w="12700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1800.0</c:v>
                </c:pt>
                <c:pt idx="1">
                  <c:v>1800.0</c:v>
                </c:pt>
                <c:pt idx="2">
                  <c:v>1800.0</c:v>
                </c:pt>
                <c:pt idx="3">
                  <c:v>2250.0</c:v>
                </c:pt>
                <c:pt idx="4">
                  <c:v>1950.0</c:v>
                </c:pt>
                <c:pt idx="5">
                  <c:v>8500.0</c:v>
                </c:pt>
              </c:numCache>
            </c:numRef>
          </c:xVal>
          <c:yVal>
            <c:numRef>
              <c:f>Sheet1!$B$2:$B$7</c:f>
              <c:numCache>
                <c:formatCode>General</c:formatCode>
                <c:ptCount val="6"/>
                <c:pt idx="0">
                  <c:v>23000.0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Low energy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square"/>
            <c:size val="7"/>
            <c:spPr>
              <a:solidFill>
                <a:schemeClr val="accent2"/>
              </a:solidFill>
              <a:ln w="12700" cap="flat">
                <a:solidFill>
                  <a:schemeClr val="accent2"/>
                </a:solidFill>
                <a:round/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1800.0</c:v>
                </c:pt>
                <c:pt idx="1">
                  <c:v>1800.0</c:v>
                </c:pt>
                <c:pt idx="2">
                  <c:v>1800.0</c:v>
                </c:pt>
                <c:pt idx="3">
                  <c:v>2250.0</c:v>
                </c:pt>
                <c:pt idx="4">
                  <c:v>1950.0</c:v>
                </c:pt>
                <c:pt idx="5">
                  <c:v>8500.0</c:v>
                </c:pt>
              </c:numCache>
            </c:numRef>
          </c:xVal>
          <c:yVal>
            <c:numRef>
              <c:f>Sheet1!$C$2:$C$7</c:f>
              <c:numCache>
                <c:formatCode>General</c:formatCode>
                <c:ptCount val="6"/>
                <c:pt idx="1">
                  <c:v>18000.0</c:v>
                </c:pt>
                <c:pt idx="2">
                  <c:v>13500.0</c:v>
                </c:pt>
                <c:pt idx="3">
                  <c:v>7000.0</c:v>
                </c:pt>
                <c:pt idx="4">
                  <c:v>5200.0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Self-sufficient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triangle"/>
            <c:size val="7"/>
            <c:spPr>
              <a:solidFill>
                <a:schemeClr val="accent3"/>
              </a:solidFill>
              <a:ln w="12700">
                <a:solidFill>
                  <a:schemeClr val="accent3"/>
                </a:solidFill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1800.0</c:v>
                </c:pt>
                <c:pt idx="1">
                  <c:v>1800.0</c:v>
                </c:pt>
                <c:pt idx="2">
                  <c:v>1800.0</c:v>
                </c:pt>
                <c:pt idx="3">
                  <c:v>2250.0</c:v>
                </c:pt>
                <c:pt idx="4">
                  <c:v>1950.0</c:v>
                </c:pt>
                <c:pt idx="5">
                  <c:v>8500.0</c:v>
                </c:pt>
              </c:numCache>
            </c:numRef>
          </c:xVal>
          <c:yVal>
            <c:numRef>
              <c:f>Sheet1!$D$2:$D$7</c:f>
              <c:numCache>
                <c:formatCode>General</c:formatCode>
                <c:ptCount val="6"/>
                <c:pt idx="5">
                  <c:v>8500.0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05660048"/>
        <c:axId val="2113126608"/>
      </c:scatterChart>
      <c:valAx>
        <c:axId val="21056600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Embodied energy (kWh/m</a:t>
                </a:r>
                <a:r>
                  <a:rPr lang="en-US" sz="1600" baseline="30000" dirty="0" smtClean="0"/>
                  <a:t>2</a:t>
                </a:r>
                <a:r>
                  <a:rPr lang="en-US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3126608"/>
        <c:crosses val="autoZero"/>
        <c:crossBetween val="midCat"/>
      </c:valAx>
      <c:valAx>
        <c:axId val="2113126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Life</a:t>
                </a:r>
                <a:r>
                  <a:rPr lang="en-US" sz="1600" baseline="0" dirty="0" smtClean="0"/>
                  <a:t> cycle energy (kWh/m</a:t>
                </a:r>
                <a:r>
                  <a:rPr lang="en-US" sz="1600" baseline="30000" dirty="0" smtClean="0"/>
                  <a:t>2</a:t>
                </a:r>
                <a:r>
                  <a:rPr lang="en-US" sz="1600" baseline="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5660048"/>
        <c:crosses val="autoZero"/>
        <c:crossBetween val="midCat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CGIS photovoltaic thin-film [m2]</a:t>
            </a:r>
            <a:endParaRPr lang="en-US" baseline="0" dirty="0" smtClean="0"/>
          </a:p>
        </c:rich>
      </c:tx>
      <c:layout>
        <c:manualLayout>
          <c:xMode val="edge"/>
          <c:yMode val="edge"/>
          <c:x val="0.236523025500585"/>
          <c:y val="0.0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</c:f>
              <c:strCache>
                <c:ptCount val="1"/>
                <c:pt idx="0">
                  <c:v>Solar panel</c:v>
                </c:pt>
              </c:strCache>
            </c:strRef>
          </c:cat>
          <c:val>
            <c:numRef>
              <c:f>Sheet1!$B$2</c:f>
              <c:numCache>
                <c:formatCode>0.0</c:formatCode>
                <c:ptCount val="1"/>
                <c:pt idx="0">
                  <c:v>5.76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55501625109052"/>
          <c:y val="0.264863738821935"/>
          <c:w val="0.37032874015748"/>
          <c:h val="0.4760414539641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Electronics</a:t>
            </a:r>
            <a:r>
              <a:rPr lang="en-US" baseline="0" dirty="0" smtClean="0"/>
              <a:t> production, control units [kg]</a:t>
            </a:r>
            <a:endParaRPr lang="en-US" dirty="0"/>
          </a:p>
        </c:rich>
      </c:tx>
      <c:layout>
        <c:manualLayout>
          <c:xMode val="edge"/>
          <c:yMode val="edge"/>
          <c:x val="0.1229964770443"/>
          <c:y val="0.0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3"/>
              <c:layout>
                <c:manualLayout>
                  <c:x val="0.0822296241337395"/>
                  <c:y val="0.09288855814496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0.0620265011931794"/>
                  <c:y val="0.10209354775601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Sheet1!$A$2:$A$7</c:f>
              <c:strCache>
                <c:ptCount val="6"/>
                <c:pt idx="0">
                  <c:v>2-2 way valves</c:v>
                </c:pt>
                <c:pt idx="1">
                  <c:v>c-Rio 9066</c:v>
                </c:pt>
                <c:pt idx="2">
                  <c:v>Voltage regulator</c:v>
                </c:pt>
                <c:pt idx="3">
                  <c:v>NI 9205</c:v>
                </c:pt>
                <c:pt idx="4">
                  <c:v>NI 9403</c:v>
                </c:pt>
                <c:pt idx="5">
                  <c:v>NI 9476</c:v>
                </c:pt>
              </c:strCache>
            </c:strRef>
          </c:cat>
          <c:val>
            <c:numRef>
              <c:f>Sheet1!$B$2:$B$7</c:f>
              <c:numCache>
                <c:formatCode>0.00</c:formatCode>
                <c:ptCount val="6"/>
                <c:pt idx="0">
                  <c:v>1.45</c:v>
                </c:pt>
                <c:pt idx="1">
                  <c:v>0.64</c:v>
                </c:pt>
                <c:pt idx="2">
                  <c:v>0.18</c:v>
                </c:pt>
                <c:pt idx="3">
                  <c:v>0.16</c:v>
                </c:pt>
                <c:pt idx="4">
                  <c:v>0.15</c:v>
                </c:pt>
                <c:pt idx="5">
                  <c:v>0.15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79656137896808"/>
          <c:y val="0.264863738821935"/>
          <c:w val="0.37032874015748"/>
          <c:h val="0.4760414539641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Sheet1!$A$2:$A$7</c:f>
              <c:strCache>
                <c:ptCount val="6"/>
                <c:pt idx="0">
                  <c:v>Solar panels</c:v>
                </c:pt>
                <c:pt idx="1">
                  <c:v>Control &amp; electronic systems</c:v>
                </c:pt>
                <c:pt idx="2">
                  <c:v>Steel frame</c:v>
                </c:pt>
                <c:pt idx="3">
                  <c:v>Actuators</c:v>
                </c:pt>
                <c:pt idx="4">
                  <c:v>Cantilever brackets</c:v>
                </c:pt>
                <c:pt idx="5">
                  <c:v>Assembling ASF</c:v>
                </c:pt>
              </c:strCache>
            </c:strRef>
          </c:cat>
          <c:val>
            <c:numRef>
              <c:f>Sheet1!$B$2:$B$7</c:f>
              <c:numCache>
                <c:formatCode>0.00%</c:formatCode>
                <c:ptCount val="6"/>
                <c:pt idx="0">
                  <c:v>0.5024</c:v>
                </c:pt>
                <c:pt idx="1">
                  <c:v>0.1261</c:v>
                </c:pt>
                <c:pt idx="2">
                  <c:v>0.2042</c:v>
                </c:pt>
                <c:pt idx="3">
                  <c:v>0.1101</c:v>
                </c:pt>
                <c:pt idx="4">
                  <c:v>0.0437</c:v>
                </c:pt>
                <c:pt idx="5">
                  <c:v>0.0134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16209721380981"/>
          <c:y val="0.0629407129814724"/>
          <c:w val="0.37032874015748"/>
          <c:h val="0.82219527391010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Wit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Sheet1!$B$2:$B$7</c:f>
              <c:numCache>
                <c:formatCode>0.0</c:formatCode>
                <c:ptCount val="6"/>
                <c:pt idx="0">
                  <c:v>0.0</c:v>
                </c:pt>
                <c:pt idx="1">
                  <c:v>2675.4</c:v>
                </c:pt>
                <c:pt idx="2">
                  <c:v>-6542.200000000001</c:v>
                </c:pt>
                <c:pt idx="3">
                  <c:v>-6306.6</c:v>
                </c:pt>
                <c:pt idx="4">
                  <c:v>-6229.6</c:v>
                </c:pt>
                <c:pt idx="5">
                  <c:v>0.0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0.00172410094923296"/>
                  <c:y val="-0.14100286317661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Sheet1!$C$2:$C$7</c:f>
              <c:numCache>
                <c:formatCode>0.0</c:formatCode>
                <c:ptCount val="6"/>
                <c:pt idx="0">
                  <c:v>2675.4</c:v>
                </c:pt>
                <c:pt idx="1">
                  <c:v>0.0</c:v>
                </c:pt>
                <c:pt idx="2">
                  <c:v>-225.9</c:v>
                </c:pt>
                <c:pt idx="3">
                  <c:v>-235.6</c:v>
                </c:pt>
                <c:pt idx="4">
                  <c:v>-77.0</c:v>
                </c:pt>
                <c:pt idx="5">
                  <c:v>0.0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Sheet1!$D$2:$D$7</c:f>
              <c:numCache>
                <c:formatCode>0.0</c:formatCode>
                <c:ptCount val="6"/>
                <c:pt idx="0">
                  <c:v>0.0</c:v>
                </c:pt>
                <c:pt idx="1">
                  <c:v>-6768.1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0.00344820189846606"/>
                  <c:y val="-0.2656092699893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Sheet1!$E$2:$E$7</c:f>
              <c:numCache>
                <c:formatCode>0.0</c:formatCode>
                <c:ptCount val="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-6229.6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091527712"/>
        <c:axId val="-2091524752"/>
      </c:barChart>
      <c:catAx>
        <c:axId val="-20915277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091524752"/>
        <c:crosses val="autoZero"/>
        <c:auto val="1"/>
        <c:lblAlgn val="ctr"/>
        <c:lblOffset val="100"/>
        <c:noMultiLvlLbl val="0"/>
      </c:catAx>
      <c:valAx>
        <c:axId val="-2091524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dirty="0" smtClean="0"/>
                  <a:t>GWP (kg CO</a:t>
                </a:r>
                <a:r>
                  <a:rPr lang="en-US" sz="2000" baseline="-25000" dirty="0" smtClean="0"/>
                  <a:t>2eq</a:t>
                </a:r>
                <a:r>
                  <a:rPr lang="en-US" sz="2000" dirty="0" smtClean="0"/>
                  <a:t>)</a:t>
                </a:r>
                <a:endParaRPr lang="en-US" sz="20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91527712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High voltage at grid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China</c:v>
                </c:pt>
                <c:pt idx="1">
                  <c:v>India</c:v>
                </c:pt>
                <c:pt idx="2">
                  <c:v>Australia</c:v>
                </c:pt>
                <c:pt idx="3">
                  <c:v>United States of America</c:v>
                </c:pt>
                <c:pt idx="4">
                  <c:v>Netherlands</c:v>
                </c:pt>
                <c:pt idx="5">
                  <c:v>Russia</c:v>
                </c:pt>
                <c:pt idx="6">
                  <c:v>Japan</c:v>
                </c:pt>
                <c:pt idx="7">
                  <c:v>Germany</c:v>
                </c:pt>
                <c:pt idx="8">
                  <c:v>United Kingdom</c:v>
                </c:pt>
                <c:pt idx="9">
                  <c:v>UCTE region</c:v>
                </c:pt>
                <c:pt idx="10">
                  <c:v>Spain</c:v>
                </c:pt>
                <c:pt idx="11">
                  <c:v>Belgium</c:v>
                </c:pt>
                <c:pt idx="12">
                  <c:v>Brazil</c:v>
                </c:pt>
                <c:pt idx="13">
                  <c:v>Switzerland</c:v>
                </c:pt>
                <c:pt idx="14">
                  <c:v>ASF</c:v>
                </c:pt>
                <c:pt idx="15">
                  <c:v>France</c:v>
                </c:pt>
                <c:pt idx="16">
                  <c:v>Norway</c:v>
                </c:pt>
                <c:pt idx="17">
                  <c:v>Iceland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1145.8</c:v>
                </c:pt>
                <c:pt idx="1">
                  <c:v>1090.5</c:v>
                </c:pt>
                <c:pt idx="2">
                  <c:v>1068.7</c:v>
                </c:pt>
                <c:pt idx="3">
                  <c:v>754.8</c:v>
                </c:pt>
                <c:pt idx="4">
                  <c:v>649.5</c:v>
                </c:pt>
                <c:pt idx="5">
                  <c:v>640.1</c:v>
                </c:pt>
                <c:pt idx="6">
                  <c:v>637.7</c:v>
                </c:pt>
                <c:pt idx="7">
                  <c:v>629.5</c:v>
                </c:pt>
                <c:pt idx="8">
                  <c:v>628.7</c:v>
                </c:pt>
                <c:pt idx="9">
                  <c:v>509.3</c:v>
                </c:pt>
                <c:pt idx="10">
                  <c:v>463.2</c:v>
                </c:pt>
                <c:pt idx="11">
                  <c:v>321.1</c:v>
                </c:pt>
                <c:pt idx="12">
                  <c:v>165.3</c:v>
                </c:pt>
                <c:pt idx="13">
                  <c:v>119.6</c:v>
                </c:pt>
                <c:pt idx="15">
                  <c:v>95.7</c:v>
                </c:pt>
                <c:pt idx="16">
                  <c:v>27.6</c:v>
                </c:pt>
                <c:pt idx="17">
                  <c:v>18.4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Low voltage at grid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14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</c:dPt>
          <c:cat>
            <c:strRef>
              <c:f>Sheet1!$A$2:$A$19</c:f>
              <c:strCache>
                <c:ptCount val="18"/>
                <c:pt idx="0">
                  <c:v>China</c:v>
                </c:pt>
                <c:pt idx="1">
                  <c:v>India</c:v>
                </c:pt>
                <c:pt idx="2">
                  <c:v>Australia</c:v>
                </c:pt>
                <c:pt idx="3">
                  <c:v>United States of America</c:v>
                </c:pt>
                <c:pt idx="4">
                  <c:v>Netherlands</c:v>
                </c:pt>
                <c:pt idx="5">
                  <c:v>Russia</c:v>
                </c:pt>
                <c:pt idx="6">
                  <c:v>Japan</c:v>
                </c:pt>
                <c:pt idx="7">
                  <c:v>Germany</c:v>
                </c:pt>
                <c:pt idx="8">
                  <c:v>United Kingdom</c:v>
                </c:pt>
                <c:pt idx="9">
                  <c:v>UCTE region</c:v>
                </c:pt>
                <c:pt idx="10">
                  <c:v>Spain</c:v>
                </c:pt>
                <c:pt idx="11">
                  <c:v>Belgium</c:v>
                </c:pt>
                <c:pt idx="12">
                  <c:v>Brazil</c:v>
                </c:pt>
                <c:pt idx="13">
                  <c:v>Switzerland</c:v>
                </c:pt>
                <c:pt idx="14">
                  <c:v>ASF</c:v>
                </c:pt>
                <c:pt idx="15">
                  <c:v>France</c:v>
                </c:pt>
                <c:pt idx="16">
                  <c:v>Norway</c:v>
                </c:pt>
                <c:pt idx="17">
                  <c:v>Iceland</c:v>
                </c:pt>
              </c:strCache>
            </c:str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1229.6</c:v>
                </c:pt>
                <c:pt idx="1">
                  <c:v>1272.2</c:v>
                </c:pt>
                <c:pt idx="2">
                  <c:v>1153.6</c:v>
                </c:pt>
                <c:pt idx="3">
                  <c:v>808.4</c:v>
                </c:pt>
                <c:pt idx="4">
                  <c:v>684.2</c:v>
                </c:pt>
                <c:pt idx="5">
                  <c:v>725.2</c:v>
                </c:pt>
                <c:pt idx="6">
                  <c:v>675.9</c:v>
                </c:pt>
                <c:pt idx="7">
                  <c:v>671.5</c:v>
                </c:pt>
                <c:pt idx="8">
                  <c:v>684.7</c:v>
                </c:pt>
                <c:pt idx="9">
                  <c:v>551.7</c:v>
                </c:pt>
                <c:pt idx="10">
                  <c:v>496.3</c:v>
                </c:pt>
                <c:pt idx="11">
                  <c:v>345.0</c:v>
                </c:pt>
                <c:pt idx="12">
                  <c:v>199.7</c:v>
                </c:pt>
                <c:pt idx="13">
                  <c:v>135.0</c:v>
                </c:pt>
                <c:pt idx="14">
                  <c:v>126.8</c:v>
                </c:pt>
                <c:pt idx="15">
                  <c:v>109.0</c:v>
                </c:pt>
                <c:pt idx="16">
                  <c:v>38.5</c:v>
                </c:pt>
                <c:pt idx="17">
                  <c:v>27.5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40586832"/>
        <c:axId val="-2092310160"/>
      </c:barChart>
      <c:catAx>
        <c:axId val="21405868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92310160"/>
        <c:crosses val="autoZero"/>
        <c:auto val="1"/>
        <c:lblAlgn val="ctr"/>
        <c:lblOffset val="100"/>
        <c:noMultiLvlLbl val="0"/>
      </c:catAx>
      <c:valAx>
        <c:axId val="-2092310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Electricity production at grid</a:t>
                </a:r>
              </a:p>
              <a:p>
                <a:pPr>
                  <a:defRPr sz="1400"/>
                </a:pPr>
                <a:r>
                  <a:rPr lang="en-US" sz="1600" noProof="1" smtClean="0"/>
                  <a:t>(g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/kWh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0586832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High voltage at grid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China</c:v>
                </c:pt>
                <c:pt idx="1">
                  <c:v>United States of America</c:v>
                </c:pt>
                <c:pt idx="2">
                  <c:v>Germany</c:v>
                </c:pt>
                <c:pt idx="3">
                  <c:v>UCTE region</c:v>
                </c:pt>
                <c:pt idx="4">
                  <c:v>Switzerland</c:v>
                </c:pt>
                <c:pt idx="5">
                  <c:v>ASF</c:v>
                </c:pt>
                <c:pt idx="6">
                  <c:v>France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1145.8</c:v>
                </c:pt>
                <c:pt idx="1">
                  <c:v>754.8</c:v>
                </c:pt>
                <c:pt idx="2">
                  <c:v>629.5</c:v>
                </c:pt>
                <c:pt idx="3">
                  <c:v>509.3</c:v>
                </c:pt>
                <c:pt idx="4">
                  <c:v>119.6</c:v>
                </c:pt>
                <c:pt idx="6">
                  <c:v>95.7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Low voltage at grid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rgbClr val="C52A15"/>
              </a:solidFill>
              <a:ln>
                <a:noFill/>
              </a:ln>
              <a:effectLst/>
            </c:spPr>
          </c:dPt>
          <c:dPt>
            <c:idx val="14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</c:dPt>
          <c:cat>
            <c:strRef>
              <c:f>Sheet1!$A$2:$A$8</c:f>
              <c:strCache>
                <c:ptCount val="7"/>
                <c:pt idx="0">
                  <c:v>China</c:v>
                </c:pt>
                <c:pt idx="1">
                  <c:v>United States of America</c:v>
                </c:pt>
                <c:pt idx="2">
                  <c:v>Germany</c:v>
                </c:pt>
                <c:pt idx="3">
                  <c:v>UCTE region</c:v>
                </c:pt>
                <c:pt idx="4">
                  <c:v>Switzerland</c:v>
                </c:pt>
                <c:pt idx="5">
                  <c:v>ASF</c:v>
                </c:pt>
                <c:pt idx="6">
                  <c:v>France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1229.6</c:v>
                </c:pt>
                <c:pt idx="1">
                  <c:v>808.4</c:v>
                </c:pt>
                <c:pt idx="2">
                  <c:v>671.5</c:v>
                </c:pt>
                <c:pt idx="3">
                  <c:v>551.7</c:v>
                </c:pt>
                <c:pt idx="4">
                  <c:v>135.0</c:v>
                </c:pt>
                <c:pt idx="5">
                  <c:v>126.8</c:v>
                </c:pt>
                <c:pt idx="6">
                  <c:v>109.0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92557728"/>
        <c:axId val="2061592368"/>
      </c:barChart>
      <c:catAx>
        <c:axId val="-20925577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1592368"/>
        <c:crosses val="autoZero"/>
        <c:auto val="1"/>
        <c:lblAlgn val="ctr"/>
        <c:lblOffset val="100"/>
        <c:noMultiLvlLbl val="0"/>
      </c:catAx>
      <c:valAx>
        <c:axId val="2061592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Electricity production at grid</a:t>
                </a:r>
              </a:p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noProof="1" smtClean="0"/>
                  <a:t>(g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/kWh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92557728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Sheet1!$A$2:$A$7</c:f>
              <c:strCache>
                <c:ptCount val="6"/>
                <c:pt idx="0">
                  <c:v>Solar panels</c:v>
                </c:pt>
                <c:pt idx="1">
                  <c:v>Control &amp; electronic systems</c:v>
                </c:pt>
                <c:pt idx="2">
                  <c:v>Supporting Structure</c:v>
                </c:pt>
                <c:pt idx="3">
                  <c:v>Actuators</c:v>
                </c:pt>
                <c:pt idx="4">
                  <c:v>Cantilever brackets</c:v>
                </c:pt>
                <c:pt idx="5">
                  <c:v>Assembling ASF</c:v>
                </c:pt>
              </c:strCache>
            </c:strRef>
          </c:cat>
          <c:val>
            <c:numRef>
              <c:f>Sheet1!$B$2:$B$7</c:f>
              <c:numCache>
                <c:formatCode>0.00%</c:formatCode>
                <c:ptCount val="6"/>
                <c:pt idx="0">
                  <c:v>0.152198962269307</c:v>
                </c:pt>
                <c:pt idx="1">
                  <c:v>0.668772095651029</c:v>
                </c:pt>
                <c:pt idx="2">
                  <c:v>0.182630441793715</c:v>
                </c:pt>
                <c:pt idx="3">
                  <c:v>0.0976053375164815</c:v>
                </c:pt>
                <c:pt idx="4">
                  <c:v>0.0363552114755373</c:v>
                </c:pt>
                <c:pt idx="5">
                  <c:v>0.0146369135632371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16209721380981"/>
          <c:y val="0.264863774616613"/>
          <c:w val="0.340627563497193"/>
          <c:h val="0.43120681168936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Year of operation</c:v>
                </c:pt>
              </c:strCache>
            </c:strRef>
          </c:tx>
          <c:spPr>
            <a:effectLst/>
          </c:spPr>
          <c:marker>
            <c:symbol val="none"/>
          </c:marker>
          <c:cat>
            <c:strRef>
              <c:f>Sheet1!$A$2:$A$18</c:f>
              <c:strCache>
                <c:ptCount val="1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EOL</c:v>
                </c:pt>
              </c:strCache>
            </c:strRef>
          </c:cat>
          <c:val>
            <c:numRef>
              <c:f>Sheet1!$B$2:$B$18</c:f>
              <c:numCache>
                <c:formatCode>General</c:formatCode>
                <c:ptCount val="17"/>
                <c:pt idx="0">
                  <c:v>23.36</c:v>
                </c:pt>
                <c:pt idx="1">
                  <c:v>20.05</c:v>
                </c:pt>
                <c:pt idx="2">
                  <c:v>16.74</c:v>
                </c:pt>
                <c:pt idx="3">
                  <c:v>13.43</c:v>
                </c:pt>
                <c:pt idx="4">
                  <c:v>10.12</c:v>
                </c:pt>
                <c:pt idx="5">
                  <c:v>6.81</c:v>
                </c:pt>
                <c:pt idx="6">
                  <c:v>3.5</c:v>
                </c:pt>
                <c:pt idx="7">
                  <c:v>0.19</c:v>
                </c:pt>
                <c:pt idx="8">
                  <c:v>-3.12</c:v>
                </c:pt>
                <c:pt idx="9">
                  <c:v>-6.43</c:v>
                </c:pt>
                <c:pt idx="10">
                  <c:v>-9.739999999999998</c:v>
                </c:pt>
                <c:pt idx="11">
                  <c:v>-13.05</c:v>
                </c:pt>
                <c:pt idx="12">
                  <c:v>-16.36</c:v>
                </c:pt>
                <c:pt idx="13">
                  <c:v>-19.67</c:v>
                </c:pt>
                <c:pt idx="14">
                  <c:v>-22.98</c:v>
                </c:pt>
                <c:pt idx="15">
                  <c:v>-26.29</c:v>
                </c:pt>
                <c:pt idx="16">
                  <c:v>-26.11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093545888"/>
        <c:axId val="-2093534944"/>
      </c:lineChart>
      <c:catAx>
        <c:axId val="-20935458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93534944"/>
        <c:crosses val="autoZero"/>
        <c:auto val="1"/>
        <c:lblAlgn val="ctr"/>
        <c:lblOffset val="100"/>
        <c:noMultiLvlLbl val="0"/>
      </c:catAx>
      <c:valAx>
        <c:axId val="-2093534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Energy requirement (GJ)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93545888"/>
        <c:crosses val="autoZero"/>
        <c:crossBetween val="between"/>
      </c:valAx>
      <c:spPr>
        <a:noFill/>
        <a:ln w="9525"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Embodied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ASF (incl. PV prod.)</c:v>
                </c:pt>
                <c:pt idx="1">
                  <c:v>Louvres at 45 degrees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1906.1</c:v>
                </c:pt>
                <c:pt idx="1">
                  <c:v>669.9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Operational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ASF (incl. PV prod.)</c:v>
                </c:pt>
                <c:pt idx="1">
                  <c:v>Louvres at 45 degrees</c:v>
                </c:pt>
              </c:strCache>
            </c:strRef>
          </c:cat>
          <c:val>
            <c:numRef>
              <c:f>Sheet1!$C$2:$C$3</c:f>
              <c:numCache>
                <c:formatCode>0.0</c:formatCode>
                <c:ptCount val="2"/>
                <c:pt idx="0" formatCode="General">
                  <c:v>-2034.2</c:v>
                </c:pt>
                <c:pt idx="1">
                  <c:v>-713.0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Disposal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ASF (incl. PV prod.)</c:v>
                </c:pt>
                <c:pt idx="1">
                  <c:v>Louvres at 45 degrees</c:v>
                </c:pt>
              </c:strCache>
            </c:strRef>
          </c:cat>
          <c:val>
            <c:numRef>
              <c:f>Sheet1!$D$2:$D$3</c:f>
              <c:numCache>
                <c:formatCode>0.0</c:formatCode>
                <c:ptCount val="2"/>
                <c:pt idx="0">
                  <c:v>77.03</c:v>
                </c:pt>
                <c:pt idx="1">
                  <c:v>2.79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0.0165351794405484"/>
                  <c:y val="-0.0119835133632018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071117806773799"/>
                      <c:h val="0.0548912145368282"/>
                    </c:manualLayout>
                  </c15:layout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ASF (incl. PV prod.)</c:v>
                </c:pt>
                <c:pt idx="1">
                  <c:v>Louvres at 45 degrees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-51.07000000000014</c:v>
                </c:pt>
                <c:pt idx="1">
                  <c:v>-40.31000000000002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-2094195552"/>
        <c:axId val="-2094191072"/>
      </c:barChart>
      <c:catAx>
        <c:axId val="-2094195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94191072"/>
        <c:crosses val="autoZero"/>
        <c:auto val="1"/>
        <c:lblAlgn val="ctr"/>
        <c:lblOffset val="100"/>
        <c:noMultiLvlLbl val="0"/>
      </c:catAx>
      <c:valAx>
        <c:axId val="-2094191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b="0" i="0" baseline="0" dirty="0" smtClean="0">
                    <a:effectLst/>
                  </a:rPr>
                  <a:t>GWP (kg CO</a:t>
                </a:r>
                <a:r>
                  <a:rPr lang="en-US" sz="1600" b="0" i="0" baseline="-25000" dirty="0" smtClean="0">
                    <a:effectLst/>
                  </a:rPr>
                  <a:t>2eq</a:t>
                </a:r>
                <a:r>
                  <a:rPr lang="en-US" sz="1600" b="0" i="0" baseline="0" dirty="0" smtClean="0">
                    <a:effectLst/>
                  </a:rPr>
                  <a:t>)</a:t>
                </a:r>
                <a:endParaRPr lang="en-US" sz="16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94195552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8858061581748"/>
          <c:y val="0.0264823754257671"/>
          <c:w val="0.842327667361251"/>
          <c:h val="0.65262148364728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Electricity mix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.00134333252239769"/>
                  <c:y val="-0.14582972185304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4.92549568237843E-17"/>
                  <c:y val="-0.049393938047000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ENTSO-E</c:v>
                </c:pt>
                <c:pt idx="1">
                  <c:v>Switzerland</c:v>
                </c:pt>
                <c:pt idx="2">
                  <c:v>ASF (CIGS) ENTSO-E mix incl. shading benefits</c:v>
                </c:pt>
                <c:pt idx="3">
                  <c:v>ASF (CIGS) ENTSO-E mix excl. shading benefits</c:v>
                </c:pt>
                <c:pt idx="4">
                  <c:v>Static ASF (CIGS) ENTSO-E mix incl. shading benefits </c:v>
                </c:pt>
                <c:pt idx="5">
                  <c:v>Poly-Si</c:v>
                </c:pt>
                <c:pt idx="6">
                  <c:v>CIS</c:v>
                </c:pt>
                <c:pt idx="7">
                  <c:v>CdTe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 formatCode="0.0">
                  <c:v>462.1</c:v>
                </c:pt>
                <c:pt idx="1">
                  <c:v>113.1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ASF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dLbl>
              <c:idx val="2"/>
              <c:layout>
                <c:manualLayout>
                  <c:x val="0.0"/>
                  <c:y val="-0.16658096619850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0.0"/>
                  <c:y val="-0.10113996838195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0.0"/>
                  <c:y val="-0.039985568895190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ENTSO-E</c:v>
                </c:pt>
                <c:pt idx="1">
                  <c:v>Switzerland</c:v>
                </c:pt>
                <c:pt idx="2">
                  <c:v>ASF (CIGS) ENTSO-E mix incl. shading benefits</c:v>
                </c:pt>
                <c:pt idx="3">
                  <c:v>ASF (CIGS) ENTSO-E mix excl. shading benefits</c:v>
                </c:pt>
                <c:pt idx="4">
                  <c:v>Static ASF (CIGS) ENTSO-E mix incl. shading benefits </c:v>
                </c:pt>
                <c:pt idx="5">
                  <c:v>Poly-Si</c:v>
                </c:pt>
                <c:pt idx="6">
                  <c:v>CIS</c:v>
                </c:pt>
                <c:pt idx="7">
                  <c:v>CdTe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2" formatCode="0.0">
                  <c:v>-537.0</c:v>
                </c:pt>
                <c:pt idx="3">
                  <c:v>277.1</c:v>
                </c:pt>
                <c:pt idx="4">
                  <c:v>0.0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Ecoinvent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5"/>
              <c:layout>
                <c:manualLayout>
                  <c:x val="-0.00134333252239769"/>
                  <c:y val="-0.052924137170113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/>
                </c:ext>
              </c:extLst>
            </c:dLbl>
            <c:dLbl>
              <c:idx val="6"/>
              <c:layout>
                <c:manualLayout>
                  <c:x val="-0.00134333252239779"/>
                  <c:y val="-0.047041845759048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>
                <c:manualLayout>
                  <c:x val="-0.00268666504479538"/>
                  <c:y val="-0.0439044511116109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ENTSO-E</c:v>
                </c:pt>
                <c:pt idx="1">
                  <c:v>Switzerland</c:v>
                </c:pt>
                <c:pt idx="2">
                  <c:v>ASF (CIGS) ENTSO-E mix incl. shading benefits</c:v>
                </c:pt>
                <c:pt idx="3">
                  <c:v>ASF (CIGS) ENTSO-E mix excl. shading benefits</c:v>
                </c:pt>
                <c:pt idx="4">
                  <c:v>Static ASF (CIGS) ENTSO-E mix incl. shading benefits </c:v>
                </c:pt>
                <c:pt idx="5">
                  <c:v>Poly-Si</c:v>
                </c:pt>
                <c:pt idx="6">
                  <c:v>CIS</c:v>
                </c:pt>
                <c:pt idx="7">
                  <c:v>CdTe</c:v>
                </c:pt>
              </c:strCache>
            </c:strRef>
          </c:cat>
          <c:val>
            <c:numRef>
              <c:f>Sheet1!$D$2:$D$9</c:f>
              <c:numCache>
                <c:formatCode>General</c:formatCode>
                <c:ptCount val="8"/>
                <c:pt idx="5" formatCode="0.0">
                  <c:v>101.5</c:v>
                </c:pt>
                <c:pt idx="6" formatCode="0.0">
                  <c:v>81.9</c:v>
                </c:pt>
                <c:pt idx="7" formatCode="0.0">
                  <c:v>76.2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2091318752"/>
        <c:axId val="-2091496080"/>
      </c:barChart>
      <c:catAx>
        <c:axId val="-209131875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091496080"/>
        <c:crosses val="autoZero"/>
        <c:auto val="1"/>
        <c:lblAlgn val="ctr"/>
        <c:lblOffset val="100"/>
        <c:noMultiLvlLbl val="0"/>
      </c:catAx>
      <c:valAx>
        <c:axId val="-2091496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0" i="0" baseline="0" dirty="0" smtClean="0">
                    <a:effectLst/>
                  </a:rPr>
                  <a:t>GWP (g CO</a:t>
                </a:r>
                <a:r>
                  <a:rPr lang="en-US" sz="2800" b="0" i="0" baseline="-25000" dirty="0" smtClean="0">
                    <a:effectLst/>
                  </a:rPr>
                  <a:t>2eq</a:t>
                </a:r>
                <a:r>
                  <a:rPr lang="en-US" sz="2800" b="0" i="0" baseline="0" dirty="0" smtClean="0">
                    <a:effectLst/>
                  </a:rPr>
                  <a:t>/</a:t>
                </a:r>
                <a:r>
                  <a:rPr lang="en-US" sz="2800" b="0" i="0" baseline="0" dirty="0" err="1" smtClean="0">
                    <a:effectLst/>
                  </a:rPr>
                  <a:t>kWh</a:t>
                </a:r>
                <a:r>
                  <a:rPr lang="en-US" sz="2800" b="0" i="0" baseline="-25000" dirty="0" err="1" smtClean="0">
                    <a:effectLst/>
                  </a:rPr>
                  <a:t>pv</a:t>
                </a:r>
                <a:r>
                  <a:rPr lang="en-US" sz="2800" b="0" i="0" baseline="0" dirty="0" smtClean="0">
                    <a:effectLst/>
                  </a:rPr>
                  <a:t>)</a:t>
                </a:r>
                <a:endParaRPr lang="en-US" sz="2800" dirty="0">
                  <a:effectLst/>
                </a:endParaRPr>
              </a:p>
            </c:rich>
          </c:tx>
          <c:layout>
            <c:manualLayout>
              <c:xMode val="edge"/>
              <c:yMode val="edge"/>
              <c:x val="0.0"/>
              <c:y val="0.13781391202508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91318752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>
        <c:manualLayout>
          <c:xMode val="edge"/>
          <c:yMode val="edge"/>
          <c:x val="0.150854867200474"/>
          <c:y val="0.941149356666363"/>
          <c:w val="0.75202356649496"/>
          <c:h val="0.058611732162250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Steel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Embodied energy</c:v>
                </c:pt>
                <c:pt idx="1">
                  <c:v>Operational energy 50 yr</c:v>
                </c:pt>
                <c:pt idx="2">
                  <c:v>Total energy 50 yr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14.0</c:v>
                </c:pt>
                <c:pt idx="1">
                  <c:v>22.0</c:v>
                </c:pt>
                <c:pt idx="2">
                  <c:v>36.0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Concrete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Embodied energy</c:v>
                </c:pt>
                <c:pt idx="1">
                  <c:v>Operational energy 50 yr</c:v>
                </c:pt>
                <c:pt idx="2">
                  <c:v>Total energy 50 yr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9.0</c:v>
                </c:pt>
                <c:pt idx="1">
                  <c:v>20.0</c:v>
                </c:pt>
                <c:pt idx="2">
                  <c:v>29.0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Timber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Embodied energy</c:v>
                </c:pt>
                <c:pt idx="1">
                  <c:v>Operational energy 50 yr</c:v>
                </c:pt>
                <c:pt idx="2">
                  <c:v>Total energy 50 yr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10.0</c:v>
                </c:pt>
                <c:pt idx="1">
                  <c:v>21.0</c:v>
                </c:pt>
                <c:pt idx="2">
                  <c:v>31.0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87174624"/>
        <c:axId val="2087194704"/>
      </c:barChart>
      <c:catAx>
        <c:axId val="2087174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7194704"/>
        <c:crosses val="autoZero"/>
        <c:auto val="1"/>
        <c:lblAlgn val="ctr"/>
        <c:lblOffset val="100"/>
        <c:noMultiLvlLbl val="0"/>
      </c:catAx>
      <c:valAx>
        <c:axId val="2087194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Energy (</a:t>
                </a:r>
                <a:r>
                  <a:rPr lang="en-US" sz="1600" noProof="1" smtClean="0"/>
                  <a:t>GJ/m</a:t>
                </a:r>
                <a:r>
                  <a:rPr lang="en-US" sz="1600" baseline="30000" noProof="1" smtClean="0"/>
                  <a:t>2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7174624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Cooling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</c:f>
              <c:strCache>
                <c:ptCount val="3"/>
                <c:pt idx="0">
                  <c:v>No Shading</c:v>
                </c:pt>
                <c:pt idx="1">
                  <c:v>Louvers at 45°</c:v>
                </c:pt>
                <c:pt idx="2">
                  <c:v>ASF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1250.0</c:v>
                </c:pt>
                <c:pt idx="1">
                  <c:v>419.0</c:v>
                </c:pt>
                <c:pt idx="2">
                  <c:v>221.0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Heating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</c:f>
              <c:strCache>
                <c:ptCount val="3"/>
                <c:pt idx="0">
                  <c:v>No Shading</c:v>
                </c:pt>
                <c:pt idx="1">
                  <c:v>Louvers at 45°</c:v>
                </c:pt>
                <c:pt idx="2">
                  <c:v>ASF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322.0</c:v>
                </c:pt>
                <c:pt idx="1">
                  <c:v>367.0</c:v>
                </c:pt>
                <c:pt idx="2">
                  <c:v>326.0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Lighting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dLbl>
              <c:idx val="5"/>
              <c:tx>
                <c:rich>
                  <a:bodyPr/>
                  <a:lstStyle/>
                  <a:p>
                    <a:fld id="{85FCA69E-2D32-464D-89D9-B98ACF98E7F1}" type="VALUE">
                      <a:rPr lang="hr-HR" smtClean="0"/>
                      <a:pPr/>
                      <a:t>[VALUE]</a:t>
                    </a:fld>
                    <a:r>
                      <a:rPr lang="hr-HR" smtClean="0"/>
                      <a:t>.0</a:t>
                    </a:r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No Shading</c:v>
                </c:pt>
                <c:pt idx="1">
                  <c:v>Louvers at 45°</c:v>
                </c:pt>
                <c:pt idx="2">
                  <c:v>ASF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118.0</c:v>
                </c:pt>
                <c:pt idx="1">
                  <c:v>124.0</c:v>
                </c:pt>
                <c:pt idx="2">
                  <c:v>121.0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100"/>
        <c:axId val="2085874160"/>
        <c:axId val="2085979536"/>
      </c:barChart>
      <c:catAx>
        <c:axId val="2085874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5979536"/>
        <c:crosses val="autoZero"/>
        <c:auto val="1"/>
        <c:lblAlgn val="ctr"/>
        <c:lblOffset val="100"/>
        <c:noMultiLvlLbl val="0"/>
      </c:catAx>
      <c:valAx>
        <c:axId val="2085979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0" i="0" baseline="0" dirty="0" smtClean="0">
                    <a:effectLst/>
                  </a:rPr>
                  <a:t>Office Energy Load (kWh)</a:t>
                </a:r>
                <a:endParaRPr lang="en-US" sz="28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5874160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solidFill>
                  <a:schemeClr val="accent3"/>
                </a:solidFill>
              </a:ln>
              <a:effectLst/>
            </c:spPr>
          </c:dPt>
          <c:cat>
            <c:strRef>
              <c:f>Sheet1!$A$2:$A$4</c:f>
              <c:strCache>
                <c:ptCount val="3"/>
                <c:pt idx="0">
                  <c:v>Operation location: CH/GER</c:v>
                </c:pt>
                <c:pt idx="1">
                  <c:v>Actuator: motor/soft</c:v>
                </c:pt>
                <c:pt idx="2">
                  <c:v>Control: individual/row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-792.9</c:v>
                </c:pt>
                <c:pt idx="1">
                  <c:v>-525.7</c:v>
                </c:pt>
                <c:pt idx="2">
                  <c:v>-535.6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3"/>
              </a:solidFill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Operation location: CH/GER</c:v>
                </c:pt>
                <c:pt idx="1">
                  <c:v>Actuator: motor/soft</c:v>
                </c:pt>
                <c:pt idx="2">
                  <c:v>Control: individual/row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63.1</c:v>
                </c:pt>
                <c:pt idx="1">
                  <c:v>-11.3</c:v>
                </c:pt>
                <c:pt idx="2">
                  <c:v>-1.4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2095009312"/>
        <c:axId val="-2091397520"/>
      </c:barChart>
      <c:catAx>
        <c:axId val="-20950093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091397520"/>
        <c:crosses val="autoZero"/>
        <c:auto val="1"/>
        <c:lblAlgn val="ctr"/>
        <c:lblOffset val="100"/>
        <c:noMultiLvlLbl val="0"/>
      </c:catAx>
      <c:valAx>
        <c:axId val="-20913975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0" i="0" baseline="0" dirty="0" smtClean="0">
                    <a:effectLst/>
                  </a:rPr>
                  <a:t>GWP (g CO</a:t>
                </a:r>
                <a:r>
                  <a:rPr lang="en-US" sz="2800" b="0" i="0" baseline="-25000" dirty="0" smtClean="0">
                    <a:effectLst/>
                  </a:rPr>
                  <a:t>2eq</a:t>
                </a:r>
                <a:r>
                  <a:rPr lang="en-US" sz="2800" b="0" i="0" baseline="0" dirty="0" smtClean="0">
                    <a:effectLst/>
                  </a:rPr>
                  <a:t>/</a:t>
                </a:r>
                <a:r>
                  <a:rPr lang="en-US" sz="2800" b="0" i="0" baseline="0" dirty="0" err="1" smtClean="0">
                    <a:effectLst/>
                  </a:rPr>
                  <a:t>kWh</a:t>
                </a:r>
                <a:r>
                  <a:rPr lang="en-US" sz="2800" b="0" i="0" baseline="-25000" dirty="0" err="1" smtClean="0">
                    <a:effectLst/>
                  </a:rPr>
                  <a:t>pv</a:t>
                </a:r>
                <a:r>
                  <a:rPr lang="en-US" sz="2800" b="0" i="0" baseline="0" dirty="0" smtClean="0">
                    <a:effectLst/>
                  </a:rPr>
                  <a:t>)</a:t>
                </a:r>
                <a:endParaRPr lang="en-US" sz="28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95009312"/>
        <c:crosses val="autoZero"/>
        <c:crossBetween val="between"/>
        <c:majorUnit val="100.0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Regular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Raw material</c:v>
                </c:pt>
                <c:pt idx="1">
                  <c:v>Maintenance</c:v>
                </c:pt>
                <c:pt idx="2">
                  <c:v>Demolition</c:v>
                </c:pt>
                <c:pt idx="3">
                  <c:v>Transport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204.0</c:v>
                </c:pt>
                <c:pt idx="1">
                  <c:v>2.0</c:v>
                </c:pt>
                <c:pt idx="2">
                  <c:v>11.0</c:v>
                </c:pt>
                <c:pt idx="3">
                  <c:v>410.0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Frost resistant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Raw material</c:v>
                </c:pt>
                <c:pt idx="1">
                  <c:v>Maintenance</c:v>
                </c:pt>
                <c:pt idx="2">
                  <c:v>Demolition</c:v>
                </c:pt>
                <c:pt idx="3">
                  <c:v>Transport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316.0</c:v>
                </c:pt>
                <c:pt idx="1">
                  <c:v>2.0</c:v>
                </c:pt>
                <c:pt idx="2">
                  <c:v>9.0</c:v>
                </c:pt>
                <c:pt idx="3">
                  <c:v>503.0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87228112"/>
        <c:axId val="2087231520"/>
      </c:barChart>
      <c:catAx>
        <c:axId val="20872281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7231520"/>
        <c:crosses val="autoZero"/>
        <c:auto val="1"/>
        <c:lblAlgn val="ctr"/>
        <c:lblOffset val="100"/>
        <c:noMultiLvlLbl val="0"/>
      </c:catAx>
      <c:valAx>
        <c:axId val="20872315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Acidification</a:t>
                </a:r>
                <a:r>
                  <a:rPr lang="en-US" sz="1600" baseline="0" dirty="0" smtClean="0"/>
                  <a:t> </a:t>
                </a:r>
                <a:r>
                  <a:rPr lang="en-US" sz="1600" dirty="0" smtClean="0"/>
                  <a:t>(g SO</a:t>
                </a:r>
                <a:r>
                  <a:rPr lang="en-US" sz="1600" baseline="-25000" dirty="0" smtClean="0"/>
                  <a:t>2eq</a:t>
                </a:r>
                <a:r>
                  <a:rPr lang="en-US" sz="1600" noProof="1" smtClean="0"/>
                  <a:t>/m</a:t>
                </a:r>
                <a:r>
                  <a:rPr lang="en-US" sz="1600" baseline="30000" noProof="1" smtClean="0"/>
                  <a:t>2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7228112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General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Virgin</c:v>
                </c:pt>
                <c:pt idx="1">
                  <c:v>35.5% recycled</c:v>
                </c:pt>
                <c:pt idx="2">
                  <c:v>39% recycled</c:v>
                </c:pt>
                <c:pt idx="3">
                  <c:v>59% recycled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2.89</c:v>
                </c:pt>
                <c:pt idx="1">
                  <c:v>2.03</c:v>
                </c:pt>
                <c:pt idx="2">
                  <c:v>1.95</c:v>
                </c:pt>
                <c:pt idx="3">
                  <c:v>1.46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Bar &amp; rod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Virgin</c:v>
                </c:pt>
                <c:pt idx="1">
                  <c:v>35.5% recycled</c:v>
                </c:pt>
                <c:pt idx="2">
                  <c:v>39% recycled</c:v>
                </c:pt>
                <c:pt idx="3">
                  <c:v>59% recycled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2.77</c:v>
                </c:pt>
                <c:pt idx="1">
                  <c:v>1.95</c:v>
                </c:pt>
                <c:pt idx="2">
                  <c:v>1.86</c:v>
                </c:pt>
                <c:pt idx="3">
                  <c:v>1.4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Coil (sheet)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Virgin</c:v>
                </c:pt>
                <c:pt idx="1">
                  <c:v>35.5% recycled</c:v>
                </c:pt>
                <c:pt idx="2">
                  <c:v>39% recycled</c:v>
                </c:pt>
                <c:pt idx="3">
                  <c:v>59% recycled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2.74</c:v>
                </c:pt>
                <c:pt idx="1">
                  <c:v>1.92</c:v>
                </c:pt>
                <c:pt idx="2">
                  <c:v>1.85</c:v>
                </c:pt>
                <c:pt idx="3">
                  <c:v>1.38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Coil (sheet galvanized)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Virgin</c:v>
                </c:pt>
                <c:pt idx="1">
                  <c:v>35.5% recycled</c:v>
                </c:pt>
                <c:pt idx="2">
                  <c:v>39% recycled</c:v>
                </c:pt>
                <c:pt idx="3">
                  <c:v>59% recycled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3.01</c:v>
                </c:pt>
                <c:pt idx="1">
                  <c:v>2.12</c:v>
                </c:pt>
                <c:pt idx="2">
                  <c:v>2.03</c:v>
                </c:pt>
                <c:pt idx="3">
                  <c:v>1.54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86365856"/>
        <c:axId val="2086324480"/>
      </c:barChart>
      <c:catAx>
        <c:axId val="2086365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6324480"/>
        <c:crosses val="autoZero"/>
        <c:auto val="1"/>
        <c:lblAlgn val="ctr"/>
        <c:lblOffset val="100"/>
        <c:noMultiLvlLbl val="0"/>
      </c:catAx>
      <c:valAx>
        <c:axId val="20863244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/>
                  <a:t>Steel ECC</a:t>
                </a:r>
              </a:p>
              <a:p>
                <a:pPr>
                  <a:defRPr sz="1400"/>
                </a:pPr>
                <a:r>
                  <a:rPr lang="en-US" sz="1600" dirty="0" smtClean="0"/>
                  <a:t>(</a:t>
                </a:r>
                <a:r>
                  <a:rPr lang="en-US" sz="1600" noProof="1" smtClean="0"/>
                  <a:t>kg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/kg</a:t>
                </a:r>
                <a:r>
                  <a:rPr lang="en-US" sz="1600" baseline="-25000" noProof="1" smtClean="0"/>
                  <a:t>m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6365856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High voltage at grid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Sheet1!$A$2:$A$18</c:f>
              <c:strCache>
                <c:ptCount val="17"/>
                <c:pt idx="0">
                  <c:v>China</c:v>
                </c:pt>
                <c:pt idx="1">
                  <c:v>India</c:v>
                </c:pt>
                <c:pt idx="2">
                  <c:v>Australia</c:v>
                </c:pt>
                <c:pt idx="3">
                  <c:v>United States of America</c:v>
                </c:pt>
                <c:pt idx="4">
                  <c:v>Netherlands</c:v>
                </c:pt>
                <c:pt idx="5">
                  <c:v>Russia</c:v>
                </c:pt>
                <c:pt idx="6">
                  <c:v>Japan</c:v>
                </c:pt>
                <c:pt idx="7">
                  <c:v>Germany</c:v>
                </c:pt>
                <c:pt idx="8">
                  <c:v>United Kingdom</c:v>
                </c:pt>
                <c:pt idx="9">
                  <c:v>UCTE region</c:v>
                </c:pt>
                <c:pt idx="10">
                  <c:v>Spain</c:v>
                </c:pt>
                <c:pt idx="11">
                  <c:v>Belgium</c:v>
                </c:pt>
                <c:pt idx="12">
                  <c:v>Brazil</c:v>
                </c:pt>
                <c:pt idx="13">
                  <c:v>Switzerland</c:v>
                </c:pt>
                <c:pt idx="14">
                  <c:v>France</c:v>
                </c:pt>
                <c:pt idx="15">
                  <c:v>Norway</c:v>
                </c:pt>
                <c:pt idx="16">
                  <c:v>Iceland</c:v>
                </c:pt>
              </c:strCache>
            </c:strRef>
          </c:cat>
          <c:val>
            <c:numRef>
              <c:f>Sheet1!$B$2:$B$18</c:f>
              <c:numCache>
                <c:formatCode>General</c:formatCode>
                <c:ptCount val="17"/>
                <c:pt idx="0">
                  <c:v>1145.8</c:v>
                </c:pt>
                <c:pt idx="1">
                  <c:v>1090.5</c:v>
                </c:pt>
                <c:pt idx="2">
                  <c:v>1068.7</c:v>
                </c:pt>
                <c:pt idx="3">
                  <c:v>754.8</c:v>
                </c:pt>
                <c:pt idx="4">
                  <c:v>649.5</c:v>
                </c:pt>
                <c:pt idx="5">
                  <c:v>640.1</c:v>
                </c:pt>
                <c:pt idx="6">
                  <c:v>637.7</c:v>
                </c:pt>
                <c:pt idx="7">
                  <c:v>629.5</c:v>
                </c:pt>
                <c:pt idx="8">
                  <c:v>628.7</c:v>
                </c:pt>
                <c:pt idx="9">
                  <c:v>509.3</c:v>
                </c:pt>
                <c:pt idx="10">
                  <c:v>463.2</c:v>
                </c:pt>
                <c:pt idx="11">
                  <c:v>321.1</c:v>
                </c:pt>
                <c:pt idx="12">
                  <c:v>165.3</c:v>
                </c:pt>
                <c:pt idx="13">
                  <c:v>119.6</c:v>
                </c:pt>
                <c:pt idx="14">
                  <c:v>95.7</c:v>
                </c:pt>
                <c:pt idx="15">
                  <c:v>27.6</c:v>
                </c:pt>
                <c:pt idx="16">
                  <c:v>18.4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Low voltage at grid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Sheet1!$A$2:$A$18</c:f>
              <c:strCache>
                <c:ptCount val="17"/>
                <c:pt idx="0">
                  <c:v>China</c:v>
                </c:pt>
                <c:pt idx="1">
                  <c:v>India</c:v>
                </c:pt>
                <c:pt idx="2">
                  <c:v>Australia</c:v>
                </c:pt>
                <c:pt idx="3">
                  <c:v>United States of America</c:v>
                </c:pt>
                <c:pt idx="4">
                  <c:v>Netherlands</c:v>
                </c:pt>
                <c:pt idx="5">
                  <c:v>Russia</c:v>
                </c:pt>
                <c:pt idx="6">
                  <c:v>Japan</c:v>
                </c:pt>
                <c:pt idx="7">
                  <c:v>Germany</c:v>
                </c:pt>
                <c:pt idx="8">
                  <c:v>United Kingdom</c:v>
                </c:pt>
                <c:pt idx="9">
                  <c:v>UCTE region</c:v>
                </c:pt>
                <c:pt idx="10">
                  <c:v>Spain</c:v>
                </c:pt>
                <c:pt idx="11">
                  <c:v>Belgium</c:v>
                </c:pt>
                <c:pt idx="12">
                  <c:v>Brazil</c:v>
                </c:pt>
                <c:pt idx="13">
                  <c:v>Switzerland</c:v>
                </c:pt>
                <c:pt idx="14">
                  <c:v>France</c:v>
                </c:pt>
                <c:pt idx="15">
                  <c:v>Norway</c:v>
                </c:pt>
                <c:pt idx="16">
                  <c:v>Iceland</c:v>
                </c:pt>
              </c:strCache>
            </c:strRef>
          </c:cat>
          <c:val>
            <c:numRef>
              <c:f>Sheet1!$C$2:$C$18</c:f>
              <c:numCache>
                <c:formatCode>General</c:formatCode>
                <c:ptCount val="17"/>
                <c:pt idx="0">
                  <c:v>1229.6</c:v>
                </c:pt>
                <c:pt idx="1">
                  <c:v>1272.2</c:v>
                </c:pt>
                <c:pt idx="2">
                  <c:v>1153.6</c:v>
                </c:pt>
                <c:pt idx="3">
                  <c:v>808.4</c:v>
                </c:pt>
                <c:pt idx="4">
                  <c:v>684.2</c:v>
                </c:pt>
                <c:pt idx="5">
                  <c:v>725.2</c:v>
                </c:pt>
                <c:pt idx="6">
                  <c:v>675.9</c:v>
                </c:pt>
                <c:pt idx="7">
                  <c:v>671.5</c:v>
                </c:pt>
                <c:pt idx="8">
                  <c:v>684.7</c:v>
                </c:pt>
                <c:pt idx="9">
                  <c:v>551.7</c:v>
                </c:pt>
                <c:pt idx="10">
                  <c:v>496.3</c:v>
                </c:pt>
                <c:pt idx="11">
                  <c:v>345.0</c:v>
                </c:pt>
                <c:pt idx="12">
                  <c:v>199.7</c:v>
                </c:pt>
                <c:pt idx="13">
                  <c:v>135.0</c:v>
                </c:pt>
                <c:pt idx="14">
                  <c:v>109.0</c:v>
                </c:pt>
                <c:pt idx="15">
                  <c:v>38.5</c:v>
                </c:pt>
                <c:pt idx="16">
                  <c:v>27.5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86284464"/>
        <c:axId val="2086287824"/>
      </c:barChart>
      <c:catAx>
        <c:axId val="20862844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6287824"/>
        <c:crosses val="autoZero"/>
        <c:auto val="1"/>
        <c:lblAlgn val="ctr"/>
        <c:lblOffset val="100"/>
        <c:noMultiLvlLbl val="0"/>
      </c:catAx>
      <c:valAx>
        <c:axId val="2086287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Electricity production at grid</a:t>
                </a:r>
              </a:p>
              <a:p>
                <a:pPr>
                  <a:defRPr sz="1400"/>
                </a:pPr>
                <a:r>
                  <a:rPr lang="en-US" sz="1600" noProof="1" smtClean="0"/>
                  <a:t>(g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/kWh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6284464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Ecoinvent</c:v>
                </c:pt>
                <c:pt idx="1">
                  <c:v>Simapro</c:v>
                </c:pt>
                <c:pt idx="2">
                  <c:v>GaBi</c:v>
                </c:pt>
                <c:pt idx="3">
                  <c:v>ICE Bath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1.99</c:v>
                </c:pt>
                <c:pt idx="1">
                  <c:v>1.79</c:v>
                </c:pt>
                <c:pt idx="2">
                  <c:v>0.9</c:v>
                </c:pt>
                <c:pt idx="3">
                  <c:v>0.7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43005120"/>
        <c:axId val="2143153072"/>
      </c:barChart>
      <c:catAx>
        <c:axId val="21430051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3153072"/>
        <c:crosses val="autoZero"/>
        <c:auto val="1"/>
        <c:lblAlgn val="ctr"/>
        <c:lblOffset val="100"/>
        <c:noMultiLvlLbl val="0"/>
      </c:catAx>
      <c:valAx>
        <c:axId val="2143153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ECC for steel</a:t>
                </a:r>
              </a:p>
              <a:p>
                <a:pPr>
                  <a:defRPr sz="1400"/>
                </a:pPr>
                <a:r>
                  <a:rPr lang="en-US" sz="1600" noProof="1" smtClean="0"/>
                  <a:t>(kg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/kg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3005120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914781268172478"/>
          <c:y val="0.0735817835451819"/>
          <c:w val="0.889707678003539"/>
          <c:h val="0.7740409647749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International Journal of Life Cycle Assessment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SimaPro</c:v>
                </c:pt>
                <c:pt idx="1">
                  <c:v>GaBi</c:v>
                </c:pt>
                <c:pt idx="2">
                  <c:v>Other</c:v>
                </c:pt>
                <c:pt idx="3">
                  <c:v>SimaPro</c:v>
                </c:pt>
                <c:pt idx="4">
                  <c:v>GaBi</c:v>
                </c:pt>
                <c:pt idx="5">
                  <c:v>Other</c:v>
                </c:pt>
                <c:pt idx="6">
                  <c:v>SimaPro</c:v>
                </c:pt>
                <c:pt idx="7">
                  <c:v>GaBi</c:v>
                </c:pt>
                <c:pt idx="8">
                  <c:v>Other</c:v>
                </c:pt>
                <c:pt idx="9">
                  <c:v>SimaPro</c:v>
                </c:pt>
                <c:pt idx="10">
                  <c:v>GaBi</c:v>
                </c:pt>
                <c:pt idx="11">
                  <c:v>Other</c:v>
                </c:pt>
              </c:strCache>
            </c:strRef>
          </c:cat>
          <c:val>
            <c:numRef>
              <c:f>Sheet1!$B$2:$B$13</c:f>
              <c:numCache>
                <c:formatCode>0</c:formatCode>
                <c:ptCount val="12"/>
                <c:pt idx="0">
                  <c:v>17.0</c:v>
                </c:pt>
                <c:pt idx="1">
                  <c:v>6.0</c:v>
                </c:pt>
                <c:pt idx="2">
                  <c:v>0.0</c:v>
                </c:pt>
                <c:pt idx="3">
                  <c:v>23.0</c:v>
                </c:pt>
                <c:pt idx="4">
                  <c:v>5.0</c:v>
                </c:pt>
                <c:pt idx="5">
                  <c:v>0.0</c:v>
                </c:pt>
                <c:pt idx="6">
                  <c:v>18.0</c:v>
                </c:pt>
                <c:pt idx="7">
                  <c:v>6.0</c:v>
                </c:pt>
                <c:pt idx="8">
                  <c:v>4.0</c:v>
                </c:pt>
                <c:pt idx="9">
                  <c:v>35.0</c:v>
                </c:pt>
                <c:pt idx="10">
                  <c:v>15.0</c:v>
                </c:pt>
                <c:pt idx="11">
                  <c:v>3.0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Journal of Industrial Ecology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SimaPro</c:v>
                </c:pt>
                <c:pt idx="1">
                  <c:v>GaBi</c:v>
                </c:pt>
                <c:pt idx="2">
                  <c:v>Other</c:v>
                </c:pt>
                <c:pt idx="3">
                  <c:v>SimaPro</c:v>
                </c:pt>
                <c:pt idx="4">
                  <c:v>GaBi</c:v>
                </c:pt>
                <c:pt idx="5">
                  <c:v>Other</c:v>
                </c:pt>
                <c:pt idx="6">
                  <c:v>SimaPro</c:v>
                </c:pt>
                <c:pt idx="7">
                  <c:v>GaBi</c:v>
                </c:pt>
                <c:pt idx="8">
                  <c:v>Other</c:v>
                </c:pt>
                <c:pt idx="9">
                  <c:v>SimaPro</c:v>
                </c:pt>
                <c:pt idx="10">
                  <c:v>GaBi</c:v>
                </c:pt>
                <c:pt idx="11">
                  <c:v>Other</c:v>
                </c:pt>
              </c:strCache>
            </c:strRef>
          </c:cat>
          <c:val>
            <c:numRef>
              <c:f>Sheet1!$C$2:$C$13</c:f>
              <c:numCache>
                <c:formatCode>0</c:formatCode>
                <c:ptCount val="12"/>
                <c:pt idx="0">
                  <c:v>3.0</c:v>
                </c:pt>
                <c:pt idx="1">
                  <c:v>0.0</c:v>
                </c:pt>
                <c:pt idx="2">
                  <c:v>0.0</c:v>
                </c:pt>
                <c:pt idx="3">
                  <c:v>3.0</c:v>
                </c:pt>
                <c:pt idx="4">
                  <c:v>2.0</c:v>
                </c:pt>
                <c:pt idx="5">
                  <c:v>0.0</c:v>
                </c:pt>
                <c:pt idx="6">
                  <c:v>6.0</c:v>
                </c:pt>
                <c:pt idx="7">
                  <c:v>0.0</c:v>
                </c:pt>
                <c:pt idx="8">
                  <c:v>0.0</c:v>
                </c:pt>
                <c:pt idx="9">
                  <c:v>7.0</c:v>
                </c:pt>
                <c:pt idx="10">
                  <c:v>1.0</c:v>
                </c:pt>
                <c:pt idx="11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2086938512"/>
        <c:axId val="2086941872"/>
      </c:barChart>
      <c:catAx>
        <c:axId val="2086938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6941872"/>
        <c:crosses val="autoZero"/>
        <c:auto val="1"/>
        <c:lblAlgn val="ctr"/>
        <c:lblOffset val="100"/>
        <c:noMultiLvlLbl val="0"/>
      </c:catAx>
      <c:valAx>
        <c:axId val="2086941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0" i="0" baseline="0" dirty="0" smtClean="0">
                    <a:effectLst/>
                  </a:rPr>
                  <a:t>Number of articles</a:t>
                </a:r>
                <a:endParaRPr lang="en-US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6938512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>
        <c:manualLayout>
          <c:xMode val="edge"/>
          <c:yMode val="edge"/>
          <c:x val="0.0937433513585706"/>
          <c:y val="0.000703466905272271"/>
          <c:w val="0.780673776100137"/>
          <c:h val="0.06386313108962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steel, chromium steel 18/8, hot rolled [kg]</a:t>
            </a:r>
            <a:endParaRPr lang="en-US" dirty="0"/>
          </a:p>
        </c:rich>
      </c:tx>
      <c:layout>
        <c:manualLayout>
          <c:xMode val="edge"/>
          <c:yMode val="edge"/>
          <c:x val="0.110919184655334"/>
          <c:y val="0.0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Frame</c:v>
                </c:pt>
                <c:pt idx="1">
                  <c:v>Panel adapters</c:v>
                </c:pt>
                <c:pt idx="2">
                  <c:v>Cantilever brackets</c:v>
                </c:pt>
                <c:pt idx="3">
                  <c:v>Rings</c:v>
                </c:pt>
              </c:strCache>
            </c:strRef>
          </c:cat>
          <c:val>
            <c:numRef>
              <c:f>Sheet1!$B$2:$B$5</c:f>
              <c:numCache>
                <c:formatCode>0.0</c:formatCode>
                <c:ptCount val="4"/>
                <c:pt idx="0">
                  <c:v>80.0</c:v>
                </c:pt>
                <c:pt idx="1">
                  <c:v>14.4</c:v>
                </c:pt>
                <c:pt idx="2">
                  <c:v>14.4</c:v>
                </c:pt>
                <c:pt idx="3">
                  <c:v>10.8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79656137896808"/>
          <c:y val="0.264863738821935"/>
          <c:w val="0.37032874015748"/>
          <c:h val="0.4760414539641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Aluminum alloy</a:t>
            </a:r>
            <a:r>
              <a:rPr lang="en-US" baseline="0" dirty="0" smtClean="0"/>
              <a:t>, AlMg3 </a:t>
            </a:r>
            <a:r>
              <a:rPr lang="en-US" dirty="0" smtClean="0"/>
              <a:t>[kg]</a:t>
            </a:r>
            <a:endParaRPr lang="en-US" dirty="0"/>
          </a:p>
        </c:rich>
      </c:tx>
      <c:layout>
        <c:manualLayout>
          <c:xMode val="edge"/>
          <c:yMode val="edge"/>
          <c:x val="0.241353942456171"/>
          <c:y val="0.0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</c:f>
              <c:strCache>
                <c:ptCount val="1"/>
                <c:pt idx="0">
                  <c:v>Sheet for PV film</c:v>
                </c:pt>
              </c:strCache>
            </c:strRef>
          </c:cat>
          <c:val>
            <c:numRef>
              <c:f>Sheet1!$B$2</c:f>
              <c:numCache>
                <c:formatCode>0.0</c:formatCode>
                <c:ptCount val="1"/>
                <c:pt idx="0">
                  <c:v>16.1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79656137896808"/>
          <c:y val="0.264863738821935"/>
          <c:w val="0.37032874015748"/>
          <c:h val="0.4760414539641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0.16693</cdr:x>
      <cdr:y>0.63515</cdr:y>
    </cdr:from>
    <cdr:to>
      <cdr:x>0.24483</cdr:x>
      <cdr:y>0.6967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282107" y="3028686"/>
          <a:ext cx="598311" cy="29351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2A637-750D-AC4F-B19A-F61B319C6A55}" type="datetimeFigureOut">
              <a:rPr lang="en-US" smtClean="0"/>
              <a:t>11/25/15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4D0D9-A80C-8E44-A98C-B80FACCCE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753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572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GWP in kgCO2eq HONR </a:t>
            </a:r>
            <a:r>
              <a:rPr lang="en-US" baseline="0" dirty="0" smtClean="0"/>
              <a:t>pie chart – UPDATED for paper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5678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kgCO2eq waterfall ASF </a:t>
            </a:r>
            <a:r>
              <a:rPr lang="en-US" baseline="0" dirty="0" smtClean="0"/>
              <a:t>in kwh at ENTSO-E mix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1202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4520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4520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acidification</a:t>
            </a:r>
            <a:r>
              <a:rPr lang="en-US" baseline="0" dirty="0" smtClean="0"/>
              <a:t> potential </a:t>
            </a:r>
            <a:r>
              <a:rPr lang="en-US" dirty="0" smtClean="0"/>
              <a:t>in kgCO2eq ASF </a:t>
            </a:r>
            <a:r>
              <a:rPr lang="en-US" baseline="0" dirty="0" smtClean="0"/>
              <a:t>pie chart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47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acidification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potential</a:t>
            </a:r>
            <a:r>
              <a:rPr lang="en-US" dirty="0" err="1" smtClean="0"/>
              <a:t>in</a:t>
            </a:r>
            <a:r>
              <a:rPr lang="en-US" dirty="0" smtClean="0"/>
              <a:t> kgCO2eq ASF </a:t>
            </a:r>
            <a:r>
              <a:rPr lang="en-US" baseline="0" dirty="0" smtClean="0"/>
              <a:t>pie chart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6309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kg-CO2eq.+incl. solar production at Swiss mix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6787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g-CO2eq/kWh</a:t>
            </a:r>
            <a:r>
              <a:rPr lang="en-US" baseline="0" dirty="0" smtClean="0"/>
              <a:t> solar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8720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g-CO2eq/kWh</a:t>
            </a:r>
            <a:r>
              <a:rPr lang="en-US" baseline="0" dirty="0" smtClean="0"/>
              <a:t> solar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8720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Sensitivity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962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1959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86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0590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3816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964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059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g-CO2eq/kWh</a:t>
            </a:r>
            <a:r>
              <a:rPr lang="en-US" baseline="0" dirty="0" smtClean="0"/>
              <a:t> solar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3358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GWP in kgCO2eq contribution tree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3948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GWP in kgCO2eq ASF </a:t>
            </a:r>
            <a:r>
              <a:rPr lang="en-US" baseline="0" dirty="0" smtClean="0"/>
              <a:t>pie chart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80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371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756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99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05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654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902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11/25/15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90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11/25/15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804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11/25/15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12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59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343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648D4-822A-184D-A945-2BBD99FACB30}" type="datetimeFigureOut">
              <a:rPr lang="en-US" smtClean="0"/>
              <a:t>11/25/15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194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chart" Target="../charts/char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chart" Target="../charts/char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chart" Target="../charts/char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chart" Target="../charts/char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chart" Target="../charts/char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chart" Target="../charts/char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chart" Target="../charts/char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chart" Target="../charts/char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chart" Target="../charts/char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chart" Target="../charts/chart2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chart" Target="../charts/char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chart" Target="../charts/char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chart" Target="../charts/char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chart" Target="../charts/char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chart" Target="../charts/char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chart" Target="../charts/char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4" Type="http://schemas.openxmlformats.org/officeDocument/2006/relationships/chart" Target="../charts/chart9.xml"/><Relationship Id="rId5" Type="http://schemas.openxmlformats.org/officeDocument/2006/relationships/chart" Target="../charts/chart10.xml"/><Relationship Id="rId6" Type="http://schemas.openxmlformats.org/officeDocument/2006/relationships/chart" Target="../charts/chart1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1301955369"/>
              </p:ext>
            </p:extLst>
          </p:nvPr>
        </p:nvGraphicFramePr>
        <p:xfrm>
          <a:off x="474561" y="1227666"/>
          <a:ext cx="8287473" cy="440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5516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2614050290"/>
              </p:ext>
            </p:extLst>
          </p:nvPr>
        </p:nvGraphicFramePr>
        <p:xfrm>
          <a:off x="1650999" y="1227666"/>
          <a:ext cx="6964363" cy="440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6045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928287329"/>
              </p:ext>
            </p:extLst>
          </p:nvPr>
        </p:nvGraphicFramePr>
        <p:xfrm>
          <a:off x="849086" y="1349857"/>
          <a:ext cx="7366158" cy="38729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Rectangle 1"/>
          <p:cNvSpPr/>
          <p:nvPr/>
        </p:nvSpPr>
        <p:spPr>
          <a:xfrm>
            <a:off x="5897880" y="1115443"/>
            <a:ext cx="2154163" cy="33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-537.0 gCO</a:t>
            </a:r>
            <a:r>
              <a:rPr lang="en-US" sz="2000" baseline="-25000" dirty="0" smtClean="0"/>
              <a:t>2eq</a:t>
            </a:r>
            <a:r>
              <a:rPr lang="en-US" sz="2000" dirty="0" smtClean="0"/>
              <a:t>/kWh</a:t>
            </a:r>
            <a:endParaRPr lang="en-US" sz="20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2788377" y="1912962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 rot="17339126">
            <a:off x="1445649" y="5729107"/>
            <a:ext cx="1563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Embodied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 rot="17339126">
            <a:off x="2497748" y="5482885"/>
            <a:ext cx="1563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Heating, cooling and lighting offset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 rot="17339126">
            <a:off x="3402737" y="5828503"/>
            <a:ext cx="17624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smtClean="0">
                <a:solidFill>
                  <a:schemeClr val="bg2">
                    <a:lumMod val="25000"/>
                  </a:schemeClr>
                </a:solidFill>
              </a:rPr>
              <a:t>Actuation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 rot="17339126">
            <a:off x="4370254" y="5828501"/>
            <a:ext cx="1762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Maintenance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 rot="17339126">
            <a:off x="5395655" y="5828501"/>
            <a:ext cx="1762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Disposal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 rot="17339126">
            <a:off x="6379747" y="5828501"/>
            <a:ext cx="1762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Total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095500" y="2693634"/>
            <a:ext cx="5956543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105907" y="4652133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-9443.5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088929" y="4351466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225.9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101581" y="4277004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235.6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066829" y="4235496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77.0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3785560" y="4683936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776087" y="4617423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769829" y="4549743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754622" y="4517824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400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858399331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7" name="Straight Connector 6"/>
          <p:cNvCxnSpPr/>
          <p:nvPr/>
        </p:nvCxnSpPr>
        <p:spPr>
          <a:xfrm flipV="1">
            <a:off x="1968500" y="3880464"/>
            <a:ext cx="7020000" cy="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8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3524812793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7" name="Straight Connector 6"/>
          <p:cNvCxnSpPr/>
          <p:nvPr/>
        </p:nvCxnSpPr>
        <p:spPr>
          <a:xfrm flipV="1">
            <a:off x="1968500" y="4789000"/>
            <a:ext cx="7020000" cy="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654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3783796885"/>
              </p:ext>
            </p:extLst>
          </p:nvPr>
        </p:nvGraphicFramePr>
        <p:xfrm>
          <a:off x="1650999" y="1227666"/>
          <a:ext cx="6964363" cy="440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1955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694953036"/>
              </p:ext>
            </p:extLst>
          </p:nvPr>
        </p:nvGraphicFramePr>
        <p:xfrm>
          <a:off x="265471" y="1021189"/>
          <a:ext cx="7885471" cy="45635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672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386583290"/>
              </p:ext>
            </p:extLst>
          </p:nvPr>
        </p:nvGraphicFramePr>
        <p:xfrm>
          <a:off x="1099849" y="1046603"/>
          <a:ext cx="7680594" cy="47684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5341434" y="1204332"/>
            <a:ext cx="0" cy="4014439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13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738444865"/>
              </p:ext>
            </p:extLst>
          </p:nvPr>
        </p:nvGraphicFramePr>
        <p:xfrm>
          <a:off x="222637" y="340242"/>
          <a:ext cx="9454100" cy="5891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14695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ENTSO-E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97302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CH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79909" y="4341886"/>
            <a:ext cx="115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ASF (CIGS) ENTSO-E mix incl. shading benefits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62516" y="4341886"/>
            <a:ext cx="115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ASF (CIGS) ENTSO-E mix excl. shading benefits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45123" y="4341886"/>
            <a:ext cx="115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Static ASF 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(CIGS) 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ENTSO-E mix 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incl. shading benefits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27730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>
                <a:solidFill>
                  <a:schemeClr val="bg2">
                    <a:lumMod val="25000"/>
                  </a:schemeClr>
                </a:solidFill>
              </a:rPr>
              <a:t>Poly-</a:t>
            </a:r>
            <a:r>
              <a:rPr lang="en-US" sz="1600">
                <a:solidFill>
                  <a:schemeClr val="bg2">
                    <a:lumMod val="25000"/>
                  </a:schemeClr>
                </a:solidFill>
              </a:rPr>
              <a:t>S</a:t>
            </a:r>
            <a:r>
              <a:rPr lang="en-US" sz="1600" smtClean="0">
                <a:solidFill>
                  <a:schemeClr val="bg2">
                    <a:lumMod val="25000"/>
                  </a:schemeClr>
                </a:solidFill>
              </a:rPr>
              <a:t>i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410337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CIS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392942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</a:rPr>
              <a:t>CdTe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1514695" y="2406553"/>
            <a:ext cx="7992012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94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3348548957"/>
              </p:ext>
            </p:extLst>
          </p:nvPr>
        </p:nvGraphicFramePr>
        <p:xfrm>
          <a:off x="560439" y="1327355"/>
          <a:ext cx="8775289" cy="49554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5837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439134882"/>
              </p:ext>
            </p:extLst>
          </p:nvPr>
        </p:nvGraphicFramePr>
        <p:xfrm>
          <a:off x="722210" y="919284"/>
          <a:ext cx="8329612" cy="4319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2035527" y="3765841"/>
            <a:ext cx="6858439" cy="0"/>
          </a:xfrm>
          <a:prstGeom prst="line">
            <a:avLst/>
          </a:prstGeom>
          <a:ln w="3175" cmpd="sng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238723" y="5083718"/>
            <a:ext cx="18000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</a:rPr>
              <a:t>Operation location: CH/DE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13850" y="5083718"/>
            <a:ext cx="180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</a:rPr>
              <a:t>Actuator: motor/soft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39776" y="5083718"/>
            <a:ext cx="18000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</a:rPr>
              <a:t>Control: </a:t>
            </a:r>
          </a:p>
          <a:p>
            <a:pPr algn="ctr"/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</a:rPr>
              <a:t>Individual/row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2035527" y="1811128"/>
            <a:ext cx="6822438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904190" y="1202267"/>
            <a:ext cx="451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CH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2927971" y="4646654"/>
            <a:ext cx="439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DE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5053852" y="3248107"/>
            <a:ext cx="71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Servo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4910015" y="3857708"/>
            <a:ext cx="1005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Soft</a:t>
            </a:r>
          </a:p>
          <a:p>
            <a:pPr algn="ctr"/>
            <a:r>
              <a:rPr lang="en-GB" dirty="0" smtClean="0"/>
              <a:t>Actuator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7204387" y="3325683"/>
            <a:ext cx="1101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Individual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7456861" y="3871549"/>
            <a:ext cx="596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Row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104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441325885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9295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001328" y="1897811"/>
            <a:ext cx="6314536" cy="3278038"/>
          </a:xfrm>
          <a:prstGeom prst="rect">
            <a:avLst/>
          </a:prstGeom>
          <a:solidFill>
            <a:schemeClr val="accent3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INPUT GRAPH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7294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564094679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7517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933243874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2828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513657729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3719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503990684"/>
              </p:ext>
            </p:extLst>
          </p:nvPr>
        </p:nvGraphicFramePr>
        <p:xfrm>
          <a:off x="700205" y="1053043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3153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080409318"/>
              </p:ext>
            </p:extLst>
          </p:nvPr>
        </p:nvGraphicFramePr>
        <p:xfrm>
          <a:off x="560439" y="1104901"/>
          <a:ext cx="8775289" cy="51779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3233234" y="1483732"/>
            <a:ext cx="0" cy="4014439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5252534" y="1483732"/>
            <a:ext cx="0" cy="4014439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7246434" y="1483732"/>
            <a:ext cx="0" cy="4014439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070100" y="5877003"/>
            <a:ext cx="5588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solidFill>
                  <a:schemeClr val="bg2">
                    <a:lumMod val="25000"/>
                  </a:schemeClr>
                </a:solidFill>
              </a:rPr>
              <a:t>2010</a:t>
            </a:r>
            <a:endParaRPr 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25900" y="5877003"/>
            <a:ext cx="5588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solidFill>
                  <a:schemeClr val="bg2">
                    <a:lumMod val="25000"/>
                  </a:schemeClr>
                </a:solidFill>
              </a:rPr>
              <a:t>2011</a:t>
            </a:r>
            <a:endParaRPr 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69000" y="5877003"/>
            <a:ext cx="5588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solidFill>
                  <a:schemeClr val="bg2">
                    <a:lumMod val="25000"/>
                  </a:schemeClr>
                </a:solidFill>
              </a:rPr>
              <a:t>2012</a:t>
            </a:r>
            <a:endParaRPr 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24800" y="5877003"/>
            <a:ext cx="5588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smtClean="0">
                <a:solidFill>
                  <a:schemeClr val="bg2">
                    <a:lumMod val="25000"/>
                  </a:schemeClr>
                </a:solidFill>
              </a:rPr>
              <a:t>2013</a:t>
            </a:r>
            <a:endParaRPr 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0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77036" y="2958341"/>
            <a:ext cx="554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419" y="779967"/>
            <a:ext cx="3835522" cy="563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47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357669305"/>
              </p:ext>
            </p:extLst>
          </p:nvPr>
        </p:nvGraphicFramePr>
        <p:xfrm>
          <a:off x="-139701" y="300567"/>
          <a:ext cx="5257801" cy="3153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982596459"/>
              </p:ext>
            </p:extLst>
          </p:nvPr>
        </p:nvGraphicFramePr>
        <p:xfrm>
          <a:off x="4724399" y="300567"/>
          <a:ext cx="5257801" cy="3153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22208660"/>
              </p:ext>
            </p:extLst>
          </p:nvPr>
        </p:nvGraphicFramePr>
        <p:xfrm>
          <a:off x="-336551" y="3454399"/>
          <a:ext cx="5257801" cy="3153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1145702284"/>
              </p:ext>
            </p:extLst>
          </p:nvPr>
        </p:nvGraphicFramePr>
        <p:xfrm>
          <a:off x="4724399" y="3454400"/>
          <a:ext cx="5257801" cy="3153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69905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5863</TotalTime>
  <Words>305</Words>
  <Application>Microsoft Macintosh PowerPoint</Application>
  <PresentationFormat>A4 Paper (210x297 mm)</PresentationFormat>
  <Paragraphs>105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Hartskamp, S.C. van (Sophie)</dc:creator>
  <cp:lastModifiedBy>Hartskamp, S.C. van (Sophie)</cp:lastModifiedBy>
  <cp:revision>192</cp:revision>
  <cp:lastPrinted>2015-10-20T13:56:38Z</cp:lastPrinted>
  <dcterms:created xsi:type="dcterms:W3CDTF">2015-08-21T13:20:56Z</dcterms:created>
  <dcterms:modified xsi:type="dcterms:W3CDTF">2015-11-25T22:36:51Z</dcterms:modified>
</cp:coreProperties>
</file>