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75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5" autoAdjust="0"/>
    <p:restoredTop sz="91208"/>
  </p:normalViewPr>
  <p:slideViewPr>
    <p:cSldViewPr snapToGrid="0" snapToObjects="1">
      <p:cViewPr>
        <p:scale>
          <a:sx n="128" d="100"/>
          <a:sy n="128" d="100"/>
        </p:scale>
        <p:origin x="-104" y="35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8617984"/>
        <c:axId val="2128906064"/>
      </c:scatterChart>
      <c:valAx>
        <c:axId val="2128617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906064"/>
        <c:crosses val="autoZero"/>
        <c:crossBetween val="midCat"/>
      </c:valAx>
      <c:valAx>
        <c:axId val="212890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617984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</c:v>
                </c:pt>
                <c:pt idx="1">
                  <c:v>2676.5</c:v>
                </c:pt>
                <c:pt idx="2" formatCode="0.0">
                  <c:v>-6946.17</c:v>
                </c:pt>
                <c:pt idx="3">
                  <c:v>-7103.25</c:v>
                </c:pt>
                <c:pt idx="4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2676.5</c:v>
                </c:pt>
                <c:pt idx="1">
                  <c:v>0.0</c:v>
                </c:pt>
                <c:pt idx="2">
                  <c:v>-157.08</c:v>
                </c:pt>
                <c:pt idx="3" formatCode="0.0">
                  <c:v>77.0</c:v>
                </c:pt>
                <c:pt idx="4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Sheet1!$D$2:$D$6</c:f>
              <c:numCache>
                <c:formatCode>0.0</c:formatCode>
                <c:ptCount val="5"/>
                <c:pt idx="0" formatCode="General">
                  <c:v>0.0</c:v>
                </c:pt>
                <c:pt idx="1">
                  <c:v>-7103.25</c:v>
                </c:pt>
                <c:pt idx="2" formatCode="General">
                  <c:v>0.0</c:v>
                </c:pt>
                <c:pt idx="3">
                  <c:v>0.0</c:v>
                </c:pt>
                <c:pt idx="4" formatCode="General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-7026.25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53250464"/>
        <c:axId val="-2053256928"/>
      </c:barChart>
      <c:catAx>
        <c:axId val="-20532504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53256928"/>
        <c:crosses val="autoZero"/>
        <c:auto val="1"/>
        <c:lblAlgn val="ctr"/>
        <c:lblOffset val="100"/>
        <c:noMultiLvlLbl val="0"/>
      </c:catAx>
      <c:valAx>
        <c:axId val="-205325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GWP (kg CO</a:t>
                </a:r>
                <a:r>
                  <a:rPr lang="en-US" baseline="-25000" dirty="0" smtClean="0"/>
                  <a:t>2eq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2504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6378304"/>
        <c:axId val="-2090514736"/>
      </c:barChart>
      <c:catAx>
        <c:axId val="-214637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0514736"/>
        <c:crosses val="autoZero"/>
        <c:auto val="1"/>
        <c:lblAlgn val="ctr"/>
        <c:lblOffset val="100"/>
        <c:noMultiLvlLbl val="0"/>
      </c:catAx>
      <c:valAx>
        <c:axId val="-209051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3783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8582352"/>
        <c:axId val="-2108578912"/>
      </c:barChart>
      <c:catAx>
        <c:axId val="-210858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578912"/>
        <c:crosses val="autoZero"/>
        <c:auto val="1"/>
        <c:lblAlgn val="ctr"/>
        <c:lblOffset val="100"/>
        <c:noMultiLvlLbl val="0"/>
      </c:catAx>
      <c:valAx>
        <c:axId val="-210857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5823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89979152"/>
        <c:axId val="-2145635024"/>
      </c:lineChart>
      <c:catAx>
        <c:axId val="-208997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5635024"/>
        <c:crosses val="autoZero"/>
        <c:auto val="1"/>
        <c:lblAlgn val="ctr"/>
        <c:lblOffset val="100"/>
        <c:noMultiLvlLbl val="0"/>
      </c:catAx>
      <c:valAx>
        <c:axId val="-214563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9979152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53479808"/>
        <c:axId val="-2053464368"/>
      </c:barChart>
      <c:catAx>
        <c:axId val="-205347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464368"/>
        <c:crosses val="autoZero"/>
        <c:auto val="1"/>
        <c:lblAlgn val="ctr"/>
        <c:lblOffset val="100"/>
        <c:noMultiLvlLbl val="0"/>
      </c:catAx>
      <c:valAx>
        <c:axId val="-205346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4798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Laminate/panel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1">
                  <c:v>107.9</c:v>
                </c:pt>
                <c:pt idx="2">
                  <c:v>59.2</c:v>
                </c:pt>
                <c:pt idx="3">
                  <c:v>114.9</c:v>
                </c:pt>
                <c:pt idx="4">
                  <c:v>107.7</c:v>
                </c:pt>
                <c:pt idx="5">
                  <c:v>53.4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5.69781804337156E-8"/>
                  <c:y val="-0.04356803015342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tr-TR" dirty="0" smtClean="0"/>
                      <a:t>126.8</a:t>
                    </a:r>
                    <a:endParaRPr lang="tr-TR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8164339658785"/>
                      <c:h val="0.050257120584438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0144724578301638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65.3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"/>
                  <c:y val="-0.0384424685755522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140.9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0435681310522925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138.3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62.0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1">
                  <c:v>18.9</c:v>
                </c:pt>
                <c:pt idx="2">
                  <c:v>6.1</c:v>
                </c:pt>
                <c:pt idx="3">
                  <c:v>26.0</c:v>
                </c:pt>
                <c:pt idx="4">
                  <c:v>30.6</c:v>
                </c:pt>
                <c:pt idx="5">
                  <c:v>8.6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UCTE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layout>
                <c:manualLayout>
                  <c:x val="-0.00289449156603275"/>
                  <c:y val="-0.3767361920404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551.7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53826880"/>
        <c:axId val="-2049949392"/>
      </c:barChart>
      <c:catAx>
        <c:axId val="-205382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9949392"/>
        <c:crosses val="autoZero"/>
        <c:auto val="1"/>
        <c:lblAlgn val="ctr"/>
        <c:lblOffset val="100"/>
        <c:noMultiLvlLbl val="0"/>
      </c:catAx>
      <c:valAx>
        <c:axId val="-204994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8268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8305696"/>
        <c:axId val="-2048302224"/>
      </c:barChart>
      <c:catAx>
        <c:axId val="-204830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8302224"/>
        <c:crosses val="autoZero"/>
        <c:auto val="1"/>
        <c:lblAlgn val="ctr"/>
        <c:lblOffset val="100"/>
        <c:noMultiLvlLbl val="0"/>
      </c:catAx>
      <c:valAx>
        <c:axId val="-204830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83056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53771840"/>
        <c:axId val="-2053773664"/>
      </c:barChart>
      <c:catAx>
        <c:axId val="-2053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773664"/>
        <c:crosses val="autoZero"/>
        <c:auto val="1"/>
        <c:lblAlgn val="ctr"/>
        <c:lblOffset val="100"/>
        <c:noMultiLvlLbl val="0"/>
      </c:catAx>
      <c:valAx>
        <c:axId val="-205377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Office Energy Load (kWh)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7718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3106112"/>
        <c:axId val="-2094198752"/>
      </c:barChart>
      <c:catAx>
        <c:axId val="-209310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198752"/>
        <c:crosses val="autoZero"/>
        <c:auto val="1"/>
        <c:lblAlgn val="ctr"/>
        <c:lblOffset val="100"/>
        <c:noMultiLvlLbl val="0"/>
      </c:catAx>
      <c:valAx>
        <c:axId val="-209419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310611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-27.5</c:v>
                </c:pt>
                <c:pt idx="1">
                  <c:v>-4.9</c:v>
                </c:pt>
                <c:pt idx="2">
                  <c:v>-1.3</c:v>
                </c:pt>
                <c:pt idx="3">
                  <c:v>-26.4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4.3</c:v>
                </c:pt>
                <c:pt idx="2">
                  <c:v>4.689999999999999</c:v>
                </c:pt>
                <c:pt idx="3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8344448"/>
        <c:axId val="-2108360000"/>
      </c:barChart>
      <c:catAx>
        <c:axId val="-210834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360000"/>
        <c:crosses val="autoZero"/>
        <c:auto val="1"/>
        <c:lblAlgn val="ctr"/>
        <c:lblOffset val="100"/>
        <c:noMultiLvlLbl val="0"/>
      </c:catAx>
      <c:valAx>
        <c:axId val="-210836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(kg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/m</a:t>
                </a:r>
                <a:r>
                  <a:rPr lang="en-US" sz="1800" b="0" i="0" baseline="-25000" dirty="0" smtClean="0">
                    <a:effectLst/>
                  </a:rPr>
                  <a:t>2</a:t>
                </a:r>
                <a:r>
                  <a:rPr lang="en-US" sz="1800" b="0" i="0" baseline="0" dirty="0" smtClean="0">
                    <a:effectLst/>
                  </a:rPr>
                  <a:t>*</a:t>
                </a:r>
                <a:r>
                  <a:rPr lang="en-US" sz="1800" b="0" i="0" baseline="0" dirty="0" err="1" smtClean="0">
                    <a:effectLst/>
                  </a:rPr>
                  <a:t>yr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3444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1133024"/>
        <c:axId val="-2051695472"/>
      </c:barChart>
      <c:catAx>
        <c:axId val="-205113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695472"/>
        <c:crosses val="autoZero"/>
        <c:auto val="1"/>
        <c:lblAlgn val="ctr"/>
        <c:lblOffset val="100"/>
        <c:noMultiLvlLbl val="0"/>
      </c:catAx>
      <c:valAx>
        <c:axId val="-205169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1330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1447904"/>
        <c:axId val="-2051439408"/>
      </c:barChart>
      <c:catAx>
        <c:axId val="-205144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439408"/>
        <c:crosses val="autoZero"/>
        <c:auto val="1"/>
        <c:lblAlgn val="ctr"/>
        <c:lblOffset val="100"/>
        <c:noMultiLvlLbl val="0"/>
      </c:catAx>
      <c:valAx>
        <c:axId val="-205143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4479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1542064"/>
        <c:axId val="-2051404576"/>
      </c:barChart>
      <c:catAx>
        <c:axId val="-205154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404576"/>
        <c:crosses val="autoZero"/>
        <c:auto val="1"/>
        <c:lblAlgn val="ctr"/>
        <c:lblOffset val="100"/>
        <c:noMultiLvlLbl val="0"/>
      </c:catAx>
      <c:valAx>
        <c:axId val="-205140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5420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3701088"/>
        <c:axId val="-2048237920"/>
      </c:barChart>
      <c:catAx>
        <c:axId val="-209370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8237920"/>
        <c:crosses val="autoZero"/>
        <c:auto val="1"/>
        <c:lblAlgn val="ctr"/>
        <c:lblOffset val="100"/>
        <c:noMultiLvlLbl val="0"/>
      </c:catAx>
      <c:valAx>
        <c:axId val="-204823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37010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48228288"/>
        <c:axId val="-2048217104"/>
      </c:barChart>
      <c:catAx>
        <c:axId val="-204822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8217104"/>
        <c:crosses val="autoZero"/>
        <c:auto val="1"/>
        <c:lblAlgn val="ctr"/>
        <c:lblOffset val="100"/>
        <c:noMultiLvlLbl val="0"/>
      </c:catAx>
      <c:valAx>
        <c:axId val="-204821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82282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</a:t>
            </a:r>
            <a:r>
              <a:rPr lang="en-US" dirty="0" smtClean="0"/>
              <a:t>HONR </a:t>
            </a:r>
            <a:r>
              <a:rPr lang="en-US" baseline="0" dirty="0" smtClean="0"/>
              <a:t>pie chart – UPDATED for paper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</a:t>
            </a:r>
            <a:r>
              <a:rPr lang="en-US" baseline="0" smtClean="0"/>
              <a:t>kwh </a:t>
            </a:r>
            <a:r>
              <a:rPr lang="en-US" baseline="0" smtClean="0"/>
              <a:t>at ENTSO-E mix 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smtClean="0"/>
              <a:t>potential </a:t>
            </a:r>
            <a:r>
              <a:rPr lang="en-US" dirty="0" smtClean="0"/>
              <a:t>in </a:t>
            </a:r>
            <a:r>
              <a:rPr lang="en-US" dirty="0" smtClean="0"/>
              <a:t>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83799189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93063977"/>
              </p:ext>
            </p:extLst>
          </p:nvPr>
        </p:nvGraphicFramePr>
        <p:xfrm>
          <a:off x="1611244" y="1349857"/>
          <a:ext cx="6604000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8092578" y="5335942"/>
            <a:ext cx="1369670" cy="31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38" dirty="0" smtClean="0"/>
              <a:t>X gCO</a:t>
            </a:r>
            <a:r>
              <a:rPr lang="en-US" sz="1138" baseline="-25000" dirty="0" smtClean="0"/>
              <a:t>2eq</a:t>
            </a:r>
            <a:r>
              <a:rPr lang="en-US" sz="1138" dirty="0" smtClean="0"/>
              <a:t>/kWh</a:t>
            </a:r>
            <a:endParaRPr lang="en-US" sz="1138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453413" y="5881845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88483793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66236091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1187243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046084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030460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9141" y="2110247"/>
            <a:ext cx="7272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4961</TotalTime>
  <Words>234</Words>
  <Application>Microsoft Macintosh PowerPoint</Application>
  <PresentationFormat>A4 Paper (210x297 mm)</PresentationFormat>
  <Paragraphs>72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137</cp:revision>
  <cp:lastPrinted>2015-10-20T13:56:38Z</cp:lastPrinted>
  <dcterms:created xsi:type="dcterms:W3CDTF">2015-08-21T13:20:56Z</dcterms:created>
  <dcterms:modified xsi:type="dcterms:W3CDTF">2015-11-13T22:20:42Z</dcterms:modified>
</cp:coreProperties>
</file>