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notesSlides/notesSlide16.xml" ContentType="application/vnd.openxmlformats-officedocument.presentationml.notesSlide+xml"/>
  <Override PartName="/ppt/charts/chart1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19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notesSlides/notesSlide19.xml" ContentType="application/vnd.openxmlformats-officedocument.presentationml.notesSlide+xml"/>
  <Override PartName="/ppt/charts/chart21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56" r:id="rId12"/>
    <p:sldId id="272" r:id="rId13"/>
    <p:sldId id="278" r:id="rId14"/>
    <p:sldId id="273" r:id="rId15"/>
    <p:sldId id="274" r:id="rId16"/>
    <p:sldId id="257" r:id="rId17"/>
    <p:sldId id="258" r:id="rId18"/>
    <p:sldId id="277" r:id="rId19"/>
    <p:sldId id="268" r:id="rId20"/>
    <p:sldId id="266" r:id="rId21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2" autoAdjust="0"/>
    <p:restoredTop sz="91522"/>
  </p:normalViewPr>
  <p:slideViewPr>
    <p:cSldViewPr snapToGrid="0" snapToObjects="1">
      <p:cViewPr>
        <p:scale>
          <a:sx n="120" d="100"/>
          <a:sy n="120" d="100"/>
        </p:scale>
        <p:origin x="328" y="-26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4" Type="http://schemas.openxmlformats.org/officeDocument/2006/relationships/chartUserShapes" Target="../drawings/drawing1.xml"/><Relationship Id="rId1" Type="http://schemas.microsoft.com/office/2011/relationships/chartStyle" Target="style16.xml"/><Relationship Id="rId2" Type="http://schemas.microsoft.com/office/2011/relationships/chartColorStyle" Target="colors16.xml"/></Relationships>
</file>

<file path=ppt/charts/_rels/chart19.xml.rels><?xml version="1.0" encoding="UTF-8" standalone="yes"?>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microsoft.com/office/2011/relationships/chartStyle" Target="style18.xml"/><Relationship Id="rId2" Type="http://schemas.microsoft.com/office/2011/relationships/chartColorStyle" Target="colors18.xml"/><Relationship Id="rId3" Type="http://schemas.openxmlformats.org/officeDocument/2006/relationships/package" Target="../embeddings/Microsoft_Excel_Worksheet21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8023280"/>
        <c:axId val="2038012112"/>
      </c:scatterChart>
      <c:valAx>
        <c:axId val="2038023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8012112"/>
        <c:crosses val="autoZero"/>
        <c:crossBetween val="midCat"/>
      </c:valAx>
      <c:valAx>
        <c:axId val="203801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8023280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2676.5</c:v>
                </c:pt>
                <c:pt idx="2">
                  <c:v>-5710.5</c:v>
                </c:pt>
                <c:pt idx="3">
                  <c:v>-5474.9</c:v>
                </c:pt>
                <c:pt idx="4">
                  <c:v>-5397.9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2676.5</c:v>
                </c:pt>
                <c:pt idx="1">
                  <c:v>0.0</c:v>
                </c:pt>
                <c:pt idx="2">
                  <c:v>-1056.5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-6767.0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.0"/>
                  <c:y val="-0.23281868105906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-5397.9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09199872"/>
        <c:axId val="-2109196624"/>
      </c:barChart>
      <c:catAx>
        <c:axId val="-21091998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09196624"/>
        <c:crosses val="autoZero"/>
        <c:auto val="1"/>
        <c:lblAlgn val="ctr"/>
        <c:lblOffset val="100"/>
        <c:noMultiLvlLbl val="0"/>
      </c:catAx>
      <c:valAx>
        <c:axId val="-2109196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919987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09319088"/>
        <c:axId val="-2109317696"/>
      </c:barChart>
      <c:catAx>
        <c:axId val="-2109319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9317696"/>
        <c:crosses val="autoZero"/>
        <c:auto val="1"/>
        <c:lblAlgn val="ctr"/>
        <c:lblOffset val="100"/>
        <c:noMultiLvlLbl val="0"/>
      </c:catAx>
      <c:valAx>
        <c:axId val="-2109317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931908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06390576"/>
        <c:axId val="-2106210960"/>
      </c:barChart>
      <c:catAx>
        <c:axId val="-2106390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6210960"/>
        <c:crosses val="autoZero"/>
        <c:auto val="1"/>
        <c:lblAlgn val="ctr"/>
        <c:lblOffset val="100"/>
        <c:noMultiLvlLbl val="0"/>
      </c:catAx>
      <c:valAx>
        <c:axId val="-2106210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639057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Supporting Structure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-9.74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09028992"/>
        <c:axId val="-2109026816"/>
      </c:lineChart>
      <c:catAx>
        <c:axId val="-2109028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9026816"/>
        <c:crosses val="autoZero"/>
        <c:auto val="1"/>
        <c:lblAlgn val="ctr"/>
        <c:lblOffset val="100"/>
        <c:noMultiLvlLbl val="0"/>
      </c:catAx>
      <c:valAx>
        <c:axId val="-2109026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9028992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108163840"/>
        <c:axId val="-2108091440"/>
      </c:barChart>
      <c:catAx>
        <c:axId val="-2108163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8091440"/>
        <c:crosses val="autoZero"/>
        <c:auto val="1"/>
        <c:lblAlgn val="ctr"/>
        <c:lblOffset val="100"/>
        <c:noMultiLvlLbl val="0"/>
      </c:catAx>
      <c:valAx>
        <c:axId val="-2108091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816384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708113202881"/>
          <c:y val="0.0264823754257671"/>
          <c:w val="0.862477691617906"/>
          <c:h val="0.66740433466532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134333252239769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4.92549568237843E-17"/>
                  <c:y val="-0.04939393804700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Switzerland</c:v>
                </c:pt>
                <c:pt idx="2">
                  <c:v>ASF (CIGS) ENTSO-E mix incl. shading benefits</c:v>
                </c:pt>
                <c:pt idx="3">
                  <c:v>ASF (CIGS) ENTSO-E mix excl. shading benefits</c:v>
                </c:pt>
                <c:pt idx="4">
                  <c:v>ASF (CIGS) CH mix incl. shading benefits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  <c:pt idx="1">
                  <c:v>113.1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2"/>
              <c:layout>
                <c:manualLayout>
                  <c:x val="-4.92549568237843E-17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117604614397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03998556889519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Switzerland</c:v>
                </c:pt>
                <c:pt idx="2">
                  <c:v>ASF (CIGS) ENTSO-E mix incl. shading benefits</c:v>
                </c:pt>
                <c:pt idx="3">
                  <c:v>ASF (CIGS) ENTSO-E mix excl. shading benefits</c:v>
                </c:pt>
                <c:pt idx="4">
                  <c:v>ASF (CIGS) CH mix incl. shading benefits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2">
                  <c:v>-465.3</c:v>
                </c:pt>
                <c:pt idx="3">
                  <c:v>348.8</c:v>
                </c:pt>
                <c:pt idx="4">
                  <c:v>80.7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Raugei et.al (2007)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-0.00134333252239769"/>
                  <c:y val="-0.065858584062667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0.00134333252239779"/>
                  <c:y val="-0.04704184575904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268666504479538"/>
                  <c:y val="-0.03528138431928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Switzerland</c:v>
                </c:pt>
                <c:pt idx="2">
                  <c:v>ASF (CIGS) ENTSO-E mix incl. shading benefits</c:v>
                </c:pt>
                <c:pt idx="3">
                  <c:v>ASF (CIGS) ENTSO-E mix excl. shading benefits</c:v>
                </c:pt>
                <c:pt idx="4">
                  <c:v>ASF (CIGS) CH mix incl. shading benefits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5" formatCode="0.0">
                  <c:v>167.0</c:v>
                </c:pt>
                <c:pt idx="6" formatCode="0.0">
                  <c:v>95.0</c:v>
                </c:pt>
                <c:pt idx="7" formatCode="0.0">
                  <c:v>48.0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07338416"/>
        <c:axId val="-2107248832"/>
      </c:barChart>
      <c:catAx>
        <c:axId val="-21073384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07248832"/>
        <c:crosses val="autoZero"/>
        <c:auto val="1"/>
        <c:lblAlgn val="ctr"/>
        <c:lblOffset val="100"/>
        <c:noMultiLvlLbl val="0"/>
      </c:catAx>
      <c:valAx>
        <c:axId val="-2107248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0" i="0" baseline="0" dirty="0" smtClean="0">
                    <a:effectLst/>
                  </a:rPr>
                  <a:t>GWP (g CO</a:t>
                </a:r>
                <a:r>
                  <a:rPr lang="en-US" sz="2000" b="0" i="0" baseline="-25000" dirty="0" smtClean="0">
                    <a:effectLst/>
                  </a:rPr>
                  <a:t>2eq</a:t>
                </a:r>
                <a:r>
                  <a:rPr lang="en-US" sz="2000" b="0" i="0" baseline="0" dirty="0" smtClean="0">
                    <a:effectLst/>
                  </a:rPr>
                  <a:t>/</a:t>
                </a:r>
                <a:r>
                  <a:rPr lang="en-US" sz="2000" b="0" i="0" baseline="0" dirty="0" err="1" smtClean="0">
                    <a:effectLst/>
                  </a:rPr>
                  <a:t>kWh</a:t>
                </a:r>
                <a:r>
                  <a:rPr lang="en-US" sz="2000" b="0" i="0" baseline="-25000" dirty="0" err="1" smtClean="0">
                    <a:effectLst/>
                  </a:rPr>
                  <a:t>pv</a:t>
                </a:r>
                <a:r>
                  <a:rPr lang="en-US" sz="2000" b="0" i="0" baseline="0" dirty="0" smtClean="0">
                    <a:effectLst/>
                  </a:rPr>
                  <a:t>)</a:t>
                </a:r>
                <a:endParaRPr lang="en-US" sz="20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33486311934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733841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301308109709015"/>
          <c:y val="0.936684083261844"/>
          <c:w val="0.408130440761151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3845664"/>
        <c:axId val="-2133849312"/>
      </c:barChart>
      <c:catAx>
        <c:axId val="-2133845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3849312"/>
        <c:crosses val="autoZero"/>
        <c:auto val="1"/>
        <c:lblAlgn val="ctr"/>
        <c:lblOffset val="100"/>
        <c:noMultiLvlLbl val="0"/>
      </c:catAx>
      <c:valAx>
        <c:axId val="-213384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384566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106353392"/>
        <c:axId val="-2106350800"/>
      </c:barChart>
      <c:catAx>
        <c:axId val="-2106353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6350800"/>
        <c:crosses val="autoZero"/>
        <c:auto val="1"/>
        <c:lblAlgn val="ctr"/>
        <c:lblOffset val="100"/>
        <c:noMultiLvlLbl val="0"/>
      </c:catAx>
      <c:valAx>
        <c:axId val="-2106350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635339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Actuator: soft/motor</c:v>
                </c:pt>
                <c:pt idx="2">
                  <c:v>Control: individual/per row</c:v>
                </c:pt>
                <c:pt idx="3">
                  <c:v>Best/worst case scenario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-762.0</c:v>
                </c:pt>
                <c:pt idx="1">
                  <c:v>119.1</c:v>
                </c:pt>
                <c:pt idx="2">
                  <c:v>41.4</c:v>
                </c:pt>
                <c:pt idx="3">
                  <c:v>-1115.0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Actuator: soft/motor</c:v>
                </c:pt>
                <c:pt idx="2">
                  <c:v>Control: individual/per row</c:v>
                </c:pt>
                <c:pt idx="3">
                  <c:v>Best/worst case scenario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126.8</c:v>
                </c:pt>
                <c:pt idx="1">
                  <c:v>34.0</c:v>
                </c:pt>
                <c:pt idx="2">
                  <c:v>206.1</c:v>
                </c:pt>
                <c:pt idx="3">
                  <c:v>298.0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08924576"/>
        <c:axId val="-2108921152"/>
      </c:barChart>
      <c:catAx>
        <c:axId val="-2108924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8921152"/>
        <c:crosses val="autoZero"/>
        <c:auto val="1"/>
        <c:lblAlgn val="ctr"/>
        <c:lblOffset val="100"/>
        <c:noMultiLvlLbl val="0"/>
      </c:catAx>
      <c:valAx>
        <c:axId val="-2108921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</a:t>
                </a:r>
                <a:r>
                  <a:rPr lang="en-US" sz="1800" b="0" i="0" baseline="0" dirty="0" err="1" smtClean="0">
                    <a:effectLst/>
                  </a:rPr>
                  <a:t>kWh</a:t>
                </a:r>
                <a:r>
                  <a:rPr lang="en-US" sz="1800" b="0" i="0" baseline="-25000" dirty="0" err="1" smtClean="0">
                    <a:effectLst/>
                  </a:rPr>
                  <a:t>pv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8924576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2197648"/>
        <c:axId val="2109651072"/>
      </c:barChart>
      <c:catAx>
        <c:axId val="2112197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651072"/>
        <c:crosses val="autoZero"/>
        <c:auto val="1"/>
        <c:lblAlgn val="ctr"/>
        <c:lblOffset val="100"/>
        <c:noMultiLvlLbl val="0"/>
      </c:catAx>
      <c:valAx>
        <c:axId val="2109651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19764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9088752"/>
        <c:axId val="2109092096"/>
      </c:barChart>
      <c:catAx>
        <c:axId val="2109088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92096"/>
        <c:crosses val="autoZero"/>
        <c:auto val="1"/>
        <c:lblAlgn val="ctr"/>
        <c:lblOffset val="100"/>
        <c:noMultiLvlLbl val="0"/>
      </c:catAx>
      <c:valAx>
        <c:axId val="2109092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/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8875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2132176"/>
        <c:axId val="2112135600"/>
      </c:barChart>
      <c:catAx>
        <c:axId val="2112132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135600"/>
        <c:crosses val="autoZero"/>
        <c:auto val="1"/>
        <c:lblAlgn val="ctr"/>
        <c:lblOffset val="100"/>
        <c:noMultiLvlLbl val="0"/>
      </c:catAx>
      <c:valAx>
        <c:axId val="211213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13217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3579008"/>
        <c:axId val="2133582512"/>
      </c:barChart>
      <c:catAx>
        <c:axId val="2133579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582512"/>
        <c:crosses val="autoZero"/>
        <c:auto val="1"/>
        <c:lblAlgn val="ctr"/>
        <c:lblOffset val="100"/>
        <c:noMultiLvlLbl val="0"/>
      </c:catAx>
      <c:valAx>
        <c:axId val="2133582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57900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12093312"/>
        <c:axId val="2112096672"/>
      </c:barChart>
      <c:catAx>
        <c:axId val="211209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096672"/>
        <c:crosses val="autoZero"/>
        <c:auto val="1"/>
        <c:lblAlgn val="ctr"/>
        <c:lblOffset val="100"/>
        <c:noMultiLvlLbl val="0"/>
      </c:catAx>
      <c:valAx>
        <c:axId val="2112096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09331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potential </a:t>
            </a:r>
            <a:r>
              <a:rPr lang="en-US" dirty="0" smtClean="0"/>
              <a:t>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614050290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20360285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47342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-465.3 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-9441.4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93946" y="4105479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1056.3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2630" y="4033127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78279" y="4012912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37287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305190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283900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783796885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90751912"/>
              </p:ext>
            </p:extLst>
          </p:nvPr>
        </p:nvGraphicFramePr>
        <p:xfrm>
          <a:off x="222637" y="492469"/>
          <a:ext cx="9454100" cy="539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4566" y="4246190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07484" y="4246190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20402" y="4246190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33320" y="4246190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46238" y="4246190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) CH mix incl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59156" y="4246190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72074" y="4246190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2942" y="4246190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348548957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930977133"/>
              </p:ext>
            </p:extLst>
          </p:nvPr>
        </p:nvGraphicFramePr>
        <p:xfrm>
          <a:off x="722210" y="919284"/>
          <a:ext cx="832961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657966" y="1756284"/>
            <a:ext cx="7236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5358</TotalTime>
  <Words>287</Words>
  <Application>Microsoft Macintosh PowerPoint</Application>
  <PresentationFormat>A4 Paper (210x297 mm)</PresentationFormat>
  <Paragraphs>94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Hartskamp, S.C. van (Sophie)</cp:lastModifiedBy>
  <cp:revision>169</cp:revision>
  <cp:lastPrinted>2015-10-20T13:56:38Z</cp:lastPrinted>
  <dcterms:created xsi:type="dcterms:W3CDTF">2015-08-21T13:20:56Z</dcterms:created>
  <dcterms:modified xsi:type="dcterms:W3CDTF">2015-11-18T23:23:25Z</dcterms:modified>
</cp:coreProperties>
</file>