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5.xml" ContentType="application/vnd.openxmlformats-officedocument.drawingml.chart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notesSlides/notesSlide16.xml" ContentType="application/vnd.openxmlformats-officedocument.presentationml.notesSl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charts/chart19.xml" ContentType="application/vnd.openxmlformats-officedocument.drawingml.chart+xml"/>
  <Override PartName="/ppt/notesSlides/notesSlide18.xml" ContentType="application/vnd.openxmlformats-officedocument.presentationml.notesSlide+xml"/>
  <Override PartName="/ppt/charts/chart20.xml" ContentType="application/vnd.openxmlformats-officedocument.drawingml.chart+xml"/>
  <Override PartName="/ppt/notesSlides/notesSlide19.xml" ContentType="application/vnd.openxmlformats-officedocument.presentationml.notesSlide+xml"/>
  <Override PartName="/ppt/charts/chart21.xml" ContentType="application/vnd.openxmlformats-officedocument.drawingml.chart+xml"/>
  <Override PartName="/ppt/notesSlides/notesSlide20.xml" ContentType="application/vnd.openxmlformats-officedocument.presentationml.notesSlide+xml"/>
  <Override PartName="/ppt/charts/chart22.xml" ContentType="application/vnd.openxmlformats-officedocument.drawingml.chart+xml"/>
  <Override PartName="/ppt/notesSlides/notesSlide21.xml" ContentType="application/vnd.openxmlformats-officedocument.presentationml.notesSlide+xml"/>
  <Override PartName="/ppt/charts/chart2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63" r:id="rId3"/>
    <p:sldId id="264" r:id="rId4"/>
    <p:sldId id="260" r:id="rId5"/>
    <p:sldId id="261" r:id="rId6"/>
    <p:sldId id="265" r:id="rId7"/>
    <p:sldId id="270" r:id="rId8"/>
    <p:sldId id="259" r:id="rId9"/>
    <p:sldId id="271" r:id="rId10"/>
    <p:sldId id="267" r:id="rId11"/>
    <p:sldId id="256" r:id="rId12"/>
    <p:sldId id="272" r:id="rId13"/>
    <p:sldId id="278" r:id="rId14"/>
    <p:sldId id="273" r:id="rId15"/>
    <p:sldId id="274" r:id="rId16"/>
    <p:sldId id="257" r:id="rId17"/>
    <p:sldId id="258" r:id="rId18"/>
    <p:sldId id="279" r:id="rId19"/>
    <p:sldId id="280" r:id="rId20"/>
    <p:sldId id="277" r:id="rId21"/>
    <p:sldId id="268" r:id="rId22"/>
    <p:sldId id="266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 autoAdjust="0"/>
    <p:restoredTop sz="91695"/>
  </p:normalViewPr>
  <p:slideViewPr>
    <p:cSldViewPr snapToGrid="0" snapToObjects="1">
      <p:cViewPr>
        <p:scale>
          <a:sx n="90" d="100"/>
          <a:sy n="90" d="100"/>
        </p:scale>
        <p:origin x="1288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2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3.xlsx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4" Type="http://schemas.openxmlformats.org/officeDocument/2006/relationships/chartUserShapes" Target="../drawings/drawing1.xml"/><Relationship Id="rId1" Type="http://schemas.microsoft.com/office/2011/relationships/chartStyle" Target="style16.xml"/><Relationship Id="rId2" Type="http://schemas.microsoft.com/office/2011/relationships/chartColorStyle" Target="colors16.xm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2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1779011527398"/>
          <c:y val="0.0390719988588735"/>
          <c:w val="0.828780015331573"/>
          <c:h val="0.71427432508522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23000.0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energy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12700" cap="flat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1">
                  <c:v>18000.0</c:v>
                </c:pt>
                <c:pt idx="2">
                  <c:v>13500.0</c:v>
                </c:pt>
                <c:pt idx="3">
                  <c:v>7000.0</c:v>
                </c:pt>
                <c:pt idx="4">
                  <c:v>5200.0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Self-sufficient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7"/>
            <c:spPr>
              <a:solidFill>
                <a:schemeClr val="accent3"/>
              </a:solidFill>
              <a:ln w="12700">
                <a:solidFill>
                  <a:schemeClr val="accent3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1800.0</c:v>
                </c:pt>
                <c:pt idx="1">
                  <c:v>1800.0</c:v>
                </c:pt>
                <c:pt idx="2">
                  <c:v>1800.0</c:v>
                </c:pt>
                <c:pt idx="3">
                  <c:v>2250.0</c:v>
                </c:pt>
                <c:pt idx="4">
                  <c:v>1950.0</c:v>
                </c:pt>
                <c:pt idx="5">
                  <c:v>8500.0</c:v>
                </c:pt>
              </c:numCache>
            </c:numRef>
          </c:xVal>
          <c:yVal>
            <c:numRef>
              <c:f>Sheet1!$D$2:$D$7</c:f>
              <c:numCache>
                <c:formatCode>General</c:formatCode>
                <c:ptCount val="6"/>
                <c:pt idx="5">
                  <c:v>8500.0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50862624"/>
        <c:axId val="-2144152768"/>
      </c:scatterChart>
      <c:valAx>
        <c:axId val="-2050862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Embodied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152768"/>
        <c:crosses val="autoZero"/>
        <c:crossBetween val="midCat"/>
      </c:valAx>
      <c:valAx>
        <c:axId val="-214415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Life</a:t>
                </a:r>
                <a:r>
                  <a:rPr lang="en-US" sz="1600" baseline="0" dirty="0" smtClean="0"/>
                  <a:t> cycle energy (kWh/m</a:t>
                </a:r>
                <a:r>
                  <a:rPr lang="en-US" sz="1600" baseline="30000" dirty="0" smtClean="0"/>
                  <a:t>2</a:t>
                </a:r>
                <a:r>
                  <a:rPr lang="en-US" sz="1600" baseline="0" dirty="0" smtClean="0"/>
                  <a:t>)</a:t>
                </a:r>
                <a:endParaRPr lang="en-US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862624"/>
        <c:crosses val="autoZero"/>
        <c:crossBetween val="midCat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CGIS photovoltaic thin-film [m2]</a:t>
            </a:r>
            <a:endParaRPr lang="en-US" baseline="0" dirty="0" smtClean="0"/>
          </a:p>
        </c:rich>
      </c:tx>
      <c:layout>
        <c:manualLayout>
          <c:xMode val="edge"/>
          <c:yMode val="edge"/>
          <c:x val="0.236523025500585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Solar panel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5.76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55501625109052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Electronics</a:t>
            </a:r>
            <a:r>
              <a:rPr lang="en-US" baseline="0" dirty="0" smtClean="0"/>
              <a:t> production, control units [kg]</a:t>
            </a:r>
            <a:endParaRPr lang="en-US" dirty="0"/>
          </a:p>
        </c:rich>
      </c:tx>
      <c:layout>
        <c:manualLayout>
          <c:xMode val="edge"/>
          <c:yMode val="edge"/>
          <c:x val="0.1229964770443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3"/>
              <c:layout>
                <c:manualLayout>
                  <c:x val="0.0822296241337395"/>
                  <c:y val="0.0928885581449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620265011931794"/>
                  <c:y val="0.1020935477560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2-2 way valves</c:v>
                </c:pt>
                <c:pt idx="1">
                  <c:v>c-Rio 9066</c:v>
                </c:pt>
                <c:pt idx="2">
                  <c:v>Voltage regulator</c:v>
                </c:pt>
                <c:pt idx="3">
                  <c:v>NI 9205</c:v>
                </c:pt>
                <c:pt idx="4">
                  <c:v>NI 9403</c:v>
                </c:pt>
                <c:pt idx="5">
                  <c:v>NI 9476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1.45</c:v>
                </c:pt>
                <c:pt idx="1">
                  <c:v>0.64</c:v>
                </c:pt>
                <c:pt idx="2">
                  <c:v>0.18</c:v>
                </c:pt>
                <c:pt idx="3">
                  <c:v>0.16</c:v>
                </c:pt>
                <c:pt idx="4">
                  <c:v>0.15</c:v>
                </c:pt>
                <c:pt idx="5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Steel frame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0.5024</c:v>
                </c:pt>
                <c:pt idx="1">
                  <c:v>0.1261</c:v>
                </c:pt>
                <c:pt idx="2">
                  <c:v>0.2042</c:v>
                </c:pt>
                <c:pt idx="3">
                  <c:v>0.1101</c:v>
                </c:pt>
                <c:pt idx="4">
                  <c:v>0.0437</c:v>
                </c:pt>
                <c:pt idx="5">
                  <c:v>0.0134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0629407129814724"/>
          <c:w val="0.37032874015748"/>
          <c:h val="0.82219527391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Sheet1!$B$2:$B$7</c:f>
              <c:numCache>
                <c:formatCode>0.0</c:formatCode>
                <c:ptCount val="6"/>
                <c:pt idx="0">
                  <c:v>0.0</c:v>
                </c:pt>
                <c:pt idx="1">
                  <c:v>2675.4</c:v>
                </c:pt>
                <c:pt idx="2">
                  <c:v>-6542.200000000001</c:v>
                </c:pt>
                <c:pt idx="3">
                  <c:v>-6306.6</c:v>
                </c:pt>
                <c:pt idx="4">
                  <c:v>-6229.6</c:v>
                </c:pt>
                <c:pt idx="5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00172410094923296"/>
                  <c:y val="-0.1410028631766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0.0</c:formatCode>
                <c:ptCount val="6"/>
                <c:pt idx="0">
                  <c:v>2675.4</c:v>
                </c:pt>
                <c:pt idx="1">
                  <c:v>0.0</c:v>
                </c:pt>
                <c:pt idx="2">
                  <c:v>-225.9</c:v>
                </c:pt>
                <c:pt idx="3">
                  <c:v>-235.6</c:v>
                </c:pt>
                <c:pt idx="4">
                  <c:v>-77.0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Sheet1!$D$2:$D$7</c:f>
              <c:numCache>
                <c:formatCode>0.0</c:formatCode>
                <c:ptCount val="6"/>
                <c:pt idx="0">
                  <c:v>0.0</c:v>
                </c:pt>
                <c:pt idx="1">
                  <c:v>-6768.1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00344820189846606"/>
                  <c:y val="-0.265609269989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Embodied</c:v>
                </c:pt>
                <c:pt idx="1">
                  <c:v>Heating, cooling and lighting offset</c:v>
                </c:pt>
                <c:pt idx="2">
                  <c:v>Compressor</c:v>
                </c:pt>
                <c:pt idx="3">
                  <c:v>Maintenance</c:v>
                </c:pt>
                <c:pt idx="4">
                  <c:v>Disposal</c:v>
                </c:pt>
                <c:pt idx="5">
                  <c:v>Total</c:v>
                </c:pt>
              </c:strCache>
            </c:strRef>
          </c:cat>
          <c:val>
            <c:numRef>
              <c:f>Sheet1!$E$2:$E$7</c:f>
              <c:numCache>
                <c:formatCode>0.0</c:formatCode>
                <c:ptCount val="6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-6229.6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9786000"/>
        <c:axId val="2130092896"/>
      </c:barChart>
      <c:catAx>
        <c:axId val="21297860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30092896"/>
        <c:crosses val="autoZero"/>
        <c:auto val="1"/>
        <c:lblAlgn val="ctr"/>
        <c:lblOffset val="100"/>
        <c:noMultiLvlLbl val="0"/>
      </c:catAx>
      <c:valAx>
        <c:axId val="213009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GWP (kg CO</a:t>
                </a:r>
                <a:r>
                  <a:rPr lang="en-US" sz="2000" baseline="-25000" dirty="0" smtClean="0"/>
                  <a:t>2eq</a:t>
                </a:r>
                <a:r>
                  <a:rPr lang="en-US" sz="2000" dirty="0" smtClean="0"/>
                  <a:t>)</a:t>
                </a:r>
                <a:endParaRPr lang="en-US" sz="2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78600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5">
                  <c:v>95.7</c:v>
                </c:pt>
                <c:pt idx="16">
                  <c:v>27.6</c:v>
                </c:pt>
                <c:pt idx="17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Sheet1!$A$2:$A$19</c:f>
              <c:strCache>
                <c:ptCount val="18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ASF</c:v>
                </c:pt>
                <c:pt idx="15">
                  <c:v>France</c:v>
                </c:pt>
                <c:pt idx="16">
                  <c:v>Norway</c:v>
                </c:pt>
                <c:pt idx="17">
                  <c:v>Iceland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126.8</c:v>
                </c:pt>
                <c:pt idx="15">
                  <c:v>109.0</c:v>
                </c:pt>
                <c:pt idx="16">
                  <c:v>38.5</c:v>
                </c:pt>
                <c:pt idx="17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1297776"/>
        <c:axId val="-2053938784"/>
      </c:barChart>
      <c:catAx>
        <c:axId val="-214129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938784"/>
        <c:crosses val="autoZero"/>
        <c:auto val="1"/>
        <c:lblAlgn val="ctr"/>
        <c:lblOffset val="100"/>
        <c:noMultiLvlLbl val="0"/>
      </c:catAx>
      <c:valAx>
        <c:axId val="-205393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129777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1145.8</c:v>
                </c:pt>
                <c:pt idx="1">
                  <c:v>754.8</c:v>
                </c:pt>
                <c:pt idx="2">
                  <c:v>629.5</c:v>
                </c:pt>
                <c:pt idx="3">
                  <c:v>509.3</c:v>
                </c:pt>
                <c:pt idx="4">
                  <c:v>119.6</c:v>
                </c:pt>
                <c:pt idx="6">
                  <c:v>95.7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C52A15"/>
              </a:solidFill>
              <a:ln>
                <a:noFill/>
              </a:ln>
              <a:effectLst/>
            </c:spPr>
          </c:dPt>
          <c:dPt>
            <c:idx val="1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</c:dPt>
          <c:cat>
            <c:strRef>
              <c:f>Sheet1!$A$2:$A$8</c:f>
              <c:strCache>
                <c:ptCount val="7"/>
                <c:pt idx="0">
                  <c:v>China</c:v>
                </c:pt>
                <c:pt idx="1">
                  <c:v>United States of America</c:v>
                </c:pt>
                <c:pt idx="2">
                  <c:v>Germany</c:v>
                </c:pt>
                <c:pt idx="3">
                  <c:v>UCTE region</c:v>
                </c:pt>
                <c:pt idx="4">
                  <c:v>Switzerland</c:v>
                </c:pt>
                <c:pt idx="5">
                  <c:v>ASF</c:v>
                </c:pt>
                <c:pt idx="6">
                  <c:v>France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1229.6</c:v>
                </c:pt>
                <c:pt idx="1">
                  <c:v>808.4</c:v>
                </c:pt>
                <c:pt idx="2">
                  <c:v>671.5</c:v>
                </c:pt>
                <c:pt idx="3">
                  <c:v>551.7</c:v>
                </c:pt>
                <c:pt idx="4">
                  <c:v>135.0</c:v>
                </c:pt>
                <c:pt idx="5">
                  <c:v>126.8</c:v>
                </c:pt>
                <c:pt idx="6">
                  <c:v>109.0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6107728"/>
        <c:axId val="-2046104288"/>
      </c:barChart>
      <c:catAx>
        <c:axId val="-204610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04288"/>
        <c:crosses val="autoZero"/>
        <c:auto val="1"/>
        <c:lblAlgn val="ctr"/>
        <c:lblOffset val="100"/>
        <c:noMultiLvlLbl val="0"/>
      </c:catAx>
      <c:valAx>
        <c:axId val="-204610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0772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Solar panels</c:v>
                </c:pt>
                <c:pt idx="1">
                  <c:v>Control &amp; electronic systems</c:v>
                </c:pt>
                <c:pt idx="2">
                  <c:v>Supporting Structure</c:v>
                </c:pt>
                <c:pt idx="3">
                  <c:v>Actuators</c:v>
                </c:pt>
                <c:pt idx="4">
                  <c:v>Cantilever brackets</c:v>
                </c:pt>
                <c:pt idx="5">
                  <c:v>Assembling ASF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0.152198962269307</c:v>
                </c:pt>
                <c:pt idx="1">
                  <c:v>0.668772095651029</c:v>
                </c:pt>
                <c:pt idx="2">
                  <c:v>0.182630441793715</c:v>
                </c:pt>
                <c:pt idx="3">
                  <c:v>0.0976053375164815</c:v>
                </c:pt>
                <c:pt idx="4">
                  <c:v>0.0363552114755373</c:v>
                </c:pt>
                <c:pt idx="5">
                  <c:v>0.0146369135632371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209721380981"/>
          <c:y val="0.264863774616613"/>
          <c:w val="0.340627563497193"/>
          <c:h val="0.4312068116893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of operation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EOL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23.36</c:v>
                </c:pt>
                <c:pt idx="1">
                  <c:v>20.05</c:v>
                </c:pt>
                <c:pt idx="2">
                  <c:v>16.74</c:v>
                </c:pt>
                <c:pt idx="3">
                  <c:v>13.43</c:v>
                </c:pt>
                <c:pt idx="4">
                  <c:v>10.12</c:v>
                </c:pt>
                <c:pt idx="5">
                  <c:v>6.81</c:v>
                </c:pt>
                <c:pt idx="6">
                  <c:v>3.5</c:v>
                </c:pt>
                <c:pt idx="7">
                  <c:v>0.19</c:v>
                </c:pt>
                <c:pt idx="8">
                  <c:v>-3.12</c:v>
                </c:pt>
                <c:pt idx="9">
                  <c:v>-6.43</c:v>
                </c:pt>
                <c:pt idx="10">
                  <c:v>-9.74</c:v>
                </c:pt>
                <c:pt idx="11">
                  <c:v>-13.05</c:v>
                </c:pt>
                <c:pt idx="12">
                  <c:v>-16.36</c:v>
                </c:pt>
                <c:pt idx="13">
                  <c:v>-19.67</c:v>
                </c:pt>
                <c:pt idx="14">
                  <c:v>-22.98</c:v>
                </c:pt>
                <c:pt idx="15">
                  <c:v>-26.29</c:v>
                </c:pt>
                <c:pt idx="16">
                  <c:v>-26.11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45909312"/>
        <c:axId val="-2045905808"/>
      </c:lineChart>
      <c:catAx>
        <c:axId val="-204590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05808"/>
        <c:crosses val="autoZero"/>
        <c:auto val="1"/>
        <c:lblAlgn val="ctr"/>
        <c:lblOffset val="100"/>
        <c:noMultiLvlLbl val="0"/>
      </c:catAx>
      <c:valAx>
        <c:axId val="-204590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requirement (GJ)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5909312"/>
        <c:crosses val="autoZero"/>
        <c:crossBetween val="between"/>
      </c:valAx>
      <c:spPr>
        <a:noFill/>
        <a:ln w="9525"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Embodied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1906.1</c:v>
                </c:pt>
                <c:pt idx="1">
                  <c:v>669.9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Sheet1!$C$2:$C$3</c:f>
              <c:numCache>
                <c:formatCode>0.0</c:formatCode>
                <c:ptCount val="2"/>
                <c:pt idx="0" formatCode="General">
                  <c:v>-2034.2</c:v>
                </c:pt>
                <c:pt idx="1">
                  <c:v>-713.0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Disposal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Sheet1!$D$2:$D$3</c:f>
              <c:numCache>
                <c:formatCode>0.0</c:formatCode>
                <c:ptCount val="2"/>
                <c:pt idx="0">
                  <c:v>77.03</c:v>
                </c:pt>
                <c:pt idx="1">
                  <c:v>2.79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65351794405484"/>
                  <c:y val="-0.01198351336320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1117806773799"/>
                      <c:h val="0.054891214536828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ASF (incl. PV prod.)</c:v>
                </c:pt>
                <c:pt idx="1">
                  <c:v>Louvres at 45 degrees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-51.07000000000014</c:v>
                </c:pt>
                <c:pt idx="1">
                  <c:v>-40.31000000000002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081722144"/>
        <c:axId val="-2052957168"/>
      </c:barChart>
      <c:catAx>
        <c:axId val="-208172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2957168"/>
        <c:crosses val="autoZero"/>
        <c:auto val="1"/>
        <c:lblAlgn val="ctr"/>
        <c:lblOffset val="100"/>
        <c:noMultiLvlLbl val="0"/>
      </c:catAx>
      <c:valAx>
        <c:axId val="-205295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baseline="0" dirty="0" smtClean="0">
                    <a:effectLst/>
                  </a:rPr>
                  <a:t>GWP (kg CO</a:t>
                </a:r>
                <a:r>
                  <a:rPr lang="en-US" sz="1600" b="0" i="0" baseline="-25000" dirty="0" smtClean="0">
                    <a:effectLst/>
                  </a:rPr>
                  <a:t>2eq</a:t>
                </a:r>
                <a:r>
                  <a:rPr lang="en-US" sz="1600" b="0" i="0" baseline="0" dirty="0" smtClean="0">
                    <a:effectLst/>
                  </a:rPr>
                  <a:t>)</a:t>
                </a:r>
                <a:endParaRPr lang="en-US" sz="16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72214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277.1</c:v>
                </c:pt>
                <c:pt idx="3" formatCode="General">
                  <c:v>0.0</c:v>
                </c:pt>
                <c:pt idx="4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ASF (CIGS) ENTSO-E mix excl. shading benefits</c:v>
                </c:pt>
                <c:pt idx="3">
                  <c:v>Static ASF (CIGS) ENTSO-E mix incl. shading benefits 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3431824"/>
        <c:axId val="-2053511856"/>
      </c:barChart>
      <c:catAx>
        <c:axId val="-2053431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3511856"/>
        <c:crosses val="autoZero"/>
        <c:auto val="1"/>
        <c:lblAlgn val="ctr"/>
        <c:lblOffset val="100"/>
        <c:noMultiLvlLbl val="0"/>
      </c:catAx>
      <c:valAx>
        <c:axId val="-2053511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343182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14.0</c:v>
                </c:pt>
                <c:pt idx="1">
                  <c:v>22.0</c:v>
                </c:pt>
                <c:pt idx="2">
                  <c:v>36.0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Concrete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9.0</c:v>
                </c:pt>
                <c:pt idx="1">
                  <c:v>20.0</c:v>
                </c:pt>
                <c:pt idx="2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Timber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Embodied energy</c:v>
                </c:pt>
                <c:pt idx="1">
                  <c:v>Operational energy 50 yr</c:v>
                </c:pt>
                <c:pt idx="2">
                  <c:v>Total energy 50 yr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10.0</c:v>
                </c:pt>
                <c:pt idx="1">
                  <c:v>21.0</c:v>
                </c:pt>
                <c:pt idx="2">
                  <c:v>31.0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186112"/>
        <c:axId val="-2143469280"/>
      </c:barChart>
      <c:catAx>
        <c:axId val="-21441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469280"/>
        <c:crosses val="autoZero"/>
        <c:auto val="1"/>
        <c:lblAlgn val="ctr"/>
        <c:lblOffset val="100"/>
        <c:noMultiLvlLbl val="0"/>
      </c:catAx>
      <c:valAx>
        <c:axId val="-214346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Energy (</a:t>
                </a:r>
                <a:r>
                  <a:rPr lang="en-US" sz="1600" noProof="1" smtClean="0"/>
                  <a:t>GJ/m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18611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"/>
                  <c:y val="-0.053893714804645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Sheet1!$B$2:$B$10</c:f>
              <c:numCache>
                <c:formatCode>0.0</c:formatCode>
                <c:ptCount val="9"/>
                <c:pt idx="0">
                  <c:v>462.1</c:v>
                </c:pt>
                <c:pt idx="1">
                  <c:v>113.1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2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0.00268666504479543"/>
                  <c:y val="-0.0452707204359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0.0"/>
                  <c:y val="-0.0399855688951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2" formatCode="0.0">
                  <c:v>-537.0</c:v>
                </c:pt>
                <c:pt idx="3" formatCode="0.0">
                  <c:v>63.1</c:v>
                </c:pt>
                <c:pt idx="4">
                  <c:v>277.1</c:v>
                </c:pt>
                <c:pt idx="5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Ecoinvent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</c:extLst>
            </c:dLbl>
            <c:dLbl>
              <c:idx val="7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ENTSO-E</c:v>
                </c:pt>
                <c:pt idx="1">
                  <c:v>CH</c:v>
                </c:pt>
                <c:pt idx="2">
                  <c:v>ASF (CIGS) ENTSO-E mix incl. shading benefits</c:v>
                </c:pt>
                <c:pt idx="3">
                  <c:v>ASF (CIGS) CH mix incl. shading benefits</c:v>
                </c:pt>
                <c:pt idx="4">
                  <c:v>ASF (CIGS) ENTSO-E mix excl. shading benefits</c:v>
                </c:pt>
                <c:pt idx="5">
                  <c:v>Static ASF (CIGS) ENTSO-E mix incl. shading benefits </c:v>
                </c:pt>
                <c:pt idx="6">
                  <c:v>Poly-Si</c:v>
                </c:pt>
                <c:pt idx="7">
                  <c:v>CIS</c:v>
                </c:pt>
                <c:pt idx="8">
                  <c:v>CdTe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6" formatCode="0.0">
                  <c:v>101.5</c:v>
                </c:pt>
                <c:pt idx="7" formatCode="0.0">
                  <c:v>81.9</c:v>
                </c:pt>
                <c:pt idx="8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6613264"/>
        <c:axId val="-2046612144"/>
      </c:barChart>
      <c:catAx>
        <c:axId val="-2046613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46612144"/>
        <c:crosses val="autoZero"/>
        <c:auto val="1"/>
        <c:lblAlgn val="ctr"/>
        <c:lblOffset val="100"/>
        <c:noMultiLvlLbl val="0"/>
      </c:catAx>
      <c:valAx>
        <c:axId val="-204661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613264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8061581748"/>
          <c:y val="0.0264823754257671"/>
          <c:w val="0.842327667361251"/>
          <c:h val="0.65262148364728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Electricity mix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00134333252239769"/>
                  <c:y val="-0.14582972185304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462.1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Incl. shading benefits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1"/>
              <c:layout>
                <c:manualLayout>
                  <c:x val="0.0"/>
                  <c:y val="-0.1665809661985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"/>
                  <c:y val="-0.1011399683819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Sheet1!$C$2:$C$9</c:f>
              <c:numCache>
                <c:formatCode>0.0</c:formatCode>
                <c:ptCount val="8"/>
                <c:pt idx="1">
                  <c:v>-537.0</c:v>
                </c:pt>
                <c:pt idx="2" formatCode="General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Excl. shading benefits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0.00268666504479538"/>
                  <c:y val="-0.0862299436874334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134333252239769"/>
                  <c:y val="-0.05292413717011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layout/>
                </c:ext>
              </c:extLst>
            </c:dLbl>
            <c:dLbl>
              <c:idx val="6"/>
              <c:layout>
                <c:manualLayout>
                  <c:x val="-0.00134333252239779"/>
                  <c:y val="-0.0470418457590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0.00268666504479538"/>
                  <c:y val="-0.0439044511116109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ENTSO-E</c:v>
                </c:pt>
                <c:pt idx="1">
                  <c:v>ASF (CIGS) ENTSO-E mix incl. shading benefits</c:v>
                </c:pt>
                <c:pt idx="2">
                  <c:v>Static ASF (CIGS) ENTSO-E mix incl. shading benefits </c:v>
                </c:pt>
                <c:pt idx="3">
                  <c:v>ASF (CIGS) ENTSO-E mix excl. shading benefits</c:v>
                </c:pt>
                <c:pt idx="4">
                  <c:v>Static ASF (CIGS) ENTSO-E mix excl. shading benefits </c:v>
                </c:pt>
                <c:pt idx="5">
                  <c:v>Poly-Si</c:v>
                </c:pt>
                <c:pt idx="6">
                  <c:v>CIS</c:v>
                </c:pt>
                <c:pt idx="7">
                  <c:v>CdTe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3">
                  <c:v>227.1</c:v>
                </c:pt>
                <c:pt idx="4">
                  <c:v>0.0</c:v>
                </c:pt>
                <c:pt idx="5" formatCode="0.0">
                  <c:v>101.5</c:v>
                </c:pt>
                <c:pt idx="6" formatCode="0.0">
                  <c:v>81.9</c:v>
                </c:pt>
                <c:pt idx="7" formatCode="0.0">
                  <c:v>76.2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50594896"/>
        <c:axId val="-2050864688"/>
      </c:barChart>
      <c:catAx>
        <c:axId val="-2050594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50864688"/>
        <c:crosses val="autoZero"/>
        <c:auto val="1"/>
        <c:lblAlgn val="ctr"/>
        <c:lblOffset val="100"/>
        <c:noMultiLvlLbl val="0"/>
      </c:catAx>
      <c:valAx>
        <c:axId val="-205086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0"/>
              <c:y val="0.1378139120250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59489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150854867200474"/>
          <c:y val="0.941149356666363"/>
          <c:w val="0.75202356649496"/>
          <c:h val="0.05861173216225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Cooling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1250.0</c:v>
                </c:pt>
                <c:pt idx="1">
                  <c:v>419.0</c:v>
                </c:pt>
                <c:pt idx="2">
                  <c:v>221.0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322.0</c:v>
                </c:pt>
                <c:pt idx="1">
                  <c:v>367.0</c:v>
                </c:pt>
                <c:pt idx="2">
                  <c:v>326.0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Lighting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dLbl>
              <c:idx val="5"/>
              <c:tx>
                <c:rich>
                  <a:bodyPr/>
                  <a:lstStyle/>
                  <a:p>
                    <a:fld id="{85FCA69E-2D32-464D-89D9-B98ACF98E7F1}" type="VALUE">
                      <a:rPr lang="hr-HR" smtClean="0"/>
                      <a:pPr/>
                      <a:t>[VALUE]</a:t>
                    </a:fld>
                    <a:r>
                      <a:rPr lang="hr-HR" smtClean="0"/>
                      <a:t>.0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 Shading</c:v>
                </c:pt>
                <c:pt idx="1">
                  <c:v>Louvers at 45°</c:v>
                </c:pt>
                <c:pt idx="2">
                  <c:v>ASF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118.0</c:v>
                </c:pt>
                <c:pt idx="1">
                  <c:v>124.0</c:v>
                </c:pt>
                <c:pt idx="2">
                  <c:v>121.0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-2046428320"/>
        <c:axId val="-2046146864"/>
      </c:barChart>
      <c:catAx>
        <c:axId val="-2046428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146864"/>
        <c:crosses val="autoZero"/>
        <c:auto val="1"/>
        <c:lblAlgn val="ctr"/>
        <c:lblOffset val="100"/>
        <c:noMultiLvlLbl val="0"/>
      </c:catAx>
      <c:valAx>
        <c:axId val="-204614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Office Energy Load (kWh)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42832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3"/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-792.9</c:v>
                </c:pt>
                <c:pt idx="1">
                  <c:v>-525.7</c:v>
                </c:pt>
                <c:pt idx="2">
                  <c:v>-535.6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Operation location: CH/GER</c:v>
                </c:pt>
                <c:pt idx="1">
                  <c:v>Actuator: motor/soft</c:v>
                </c:pt>
                <c:pt idx="2">
                  <c:v>Control: individual/row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63.1</c:v>
                </c:pt>
                <c:pt idx="1">
                  <c:v>-11.3</c:v>
                </c:pt>
                <c:pt idx="2">
                  <c:v>-1.4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49344912"/>
        <c:axId val="-2080874144"/>
      </c:barChart>
      <c:catAx>
        <c:axId val="-20493449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080874144"/>
        <c:crosses val="autoZero"/>
        <c:auto val="1"/>
        <c:lblAlgn val="ctr"/>
        <c:lblOffset val="100"/>
        <c:noMultiLvlLbl val="0"/>
      </c:catAx>
      <c:valAx>
        <c:axId val="-208087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b="0" i="0" baseline="0" dirty="0" smtClean="0">
                    <a:effectLst/>
                  </a:rPr>
                  <a:t>GWP (g CO</a:t>
                </a:r>
                <a:r>
                  <a:rPr lang="en-US" sz="2800" b="0" i="0" baseline="-25000" dirty="0" smtClean="0">
                    <a:effectLst/>
                  </a:rPr>
                  <a:t>2eq</a:t>
                </a:r>
                <a:r>
                  <a:rPr lang="en-US" sz="2800" b="0" i="0" baseline="0" dirty="0" smtClean="0">
                    <a:effectLst/>
                  </a:rPr>
                  <a:t>/</a:t>
                </a:r>
                <a:r>
                  <a:rPr lang="en-US" sz="2800" b="0" i="0" baseline="0" dirty="0" err="1" smtClean="0">
                    <a:effectLst/>
                  </a:rPr>
                  <a:t>kWh</a:t>
                </a:r>
                <a:r>
                  <a:rPr lang="en-US" sz="2800" b="0" i="0" baseline="-25000" dirty="0" err="1" smtClean="0">
                    <a:effectLst/>
                  </a:rPr>
                  <a:t>pv</a:t>
                </a:r>
                <a:r>
                  <a:rPr lang="en-US" sz="2800" b="0" i="0" baseline="0" dirty="0" smtClean="0">
                    <a:effectLst/>
                  </a:rPr>
                  <a:t>)</a:t>
                </a:r>
                <a:endParaRPr lang="en-US" sz="28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344912"/>
        <c:crosses val="autoZero"/>
        <c:crossBetween val="between"/>
        <c:majorUnit val="100.0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204.0</c:v>
                </c:pt>
                <c:pt idx="1">
                  <c:v>2.0</c:v>
                </c:pt>
                <c:pt idx="2">
                  <c:v>11.0</c:v>
                </c:pt>
                <c:pt idx="3">
                  <c:v>410.0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Frost resistant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Raw material</c:v>
                </c:pt>
                <c:pt idx="1">
                  <c:v>Maintenance</c:v>
                </c:pt>
                <c:pt idx="2">
                  <c:v>Demolition</c:v>
                </c:pt>
                <c:pt idx="3">
                  <c:v>Transport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316.0</c:v>
                </c:pt>
                <c:pt idx="1">
                  <c:v>2.0</c:v>
                </c:pt>
                <c:pt idx="2">
                  <c:v>9.0</c:v>
                </c:pt>
                <c:pt idx="3">
                  <c:v>503.0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9441008"/>
        <c:axId val="-2049130112"/>
      </c:barChart>
      <c:catAx>
        <c:axId val="-204944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130112"/>
        <c:crosses val="autoZero"/>
        <c:auto val="1"/>
        <c:lblAlgn val="ctr"/>
        <c:lblOffset val="100"/>
        <c:noMultiLvlLbl val="0"/>
      </c:catAx>
      <c:valAx>
        <c:axId val="-204913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Acidification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(g SO</a:t>
                </a:r>
                <a:r>
                  <a:rPr lang="en-US" sz="1600" baseline="-25000" dirty="0" smtClean="0"/>
                  <a:t>2eq</a:t>
                </a:r>
                <a:r>
                  <a:rPr lang="en-US" sz="1600" noProof="1" smtClean="0"/>
                  <a:t>/m</a:t>
                </a:r>
                <a:r>
                  <a:rPr lang="en-US" sz="1600" baseline="30000" noProof="1" smtClean="0"/>
                  <a:t>2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9441008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2.89</c:v>
                </c:pt>
                <c:pt idx="1">
                  <c:v>2.03</c:v>
                </c:pt>
                <c:pt idx="2">
                  <c:v>1.95</c:v>
                </c:pt>
                <c:pt idx="3">
                  <c:v>1.46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Bar &amp; rod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2.77</c:v>
                </c:pt>
                <c:pt idx="1">
                  <c:v>1.95</c:v>
                </c:pt>
                <c:pt idx="2">
                  <c:v>1.86</c:v>
                </c:pt>
                <c:pt idx="3">
                  <c:v>1.4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Coil (sheet)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2.74</c:v>
                </c:pt>
                <c:pt idx="1">
                  <c:v>1.92</c:v>
                </c:pt>
                <c:pt idx="2">
                  <c:v>1.85</c:v>
                </c:pt>
                <c:pt idx="3">
                  <c:v>1.38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Coil (sheet galvanized)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Virgin</c:v>
                </c:pt>
                <c:pt idx="1">
                  <c:v>35.5% recycled</c:v>
                </c:pt>
                <c:pt idx="2">
                  <c:v>39% recycled</c:v>
                </c:pt>
                <c:pt idx="3">
                  <c:v>59% recycled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3.01</c:v>
                </c:pt>
                <c:pt idx="1">
                  <c:v>2.12</c:v>
                </c:pt>
                <c:pt idx="2">
                  <c:v>2.03</c:v>
                </c:pt>
                <c:pt idx="3">
                  <c:v>1.54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50384256"/>
        <c:axId val="-2050080208"/>
      </c:barChart>
      <c:catAx>
        <c:axId val="-205038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080208"/>
        <c:crosses val="autoZero"/>
        <c:auto val="1"/>
        <c:lblAlgn val="ctr"/>
        <c:lblOffset val="100"/>
        <c:noMultiLvlLbl val="0"/>
      </c:catAx>
      <c:valAx>
        <c:axId val="-205008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Steel ECC</a:t>
                </a:r>
              </a:p>
              <a:p>
                <a:pPr>
                  <a:defRPr sz="1400"/>
                </a:pPr>
                <a:r>
                  <a:rPr lang="en-US" sz="1600" dirty="0" smtClean="0"/>
                  <a:t>(</a:t>
                </a:r>
                <a:r>
                  <a:rPr lang="en-US" sz="1600" noProof="1" smtClean="0"/>
                  <a:t>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en-US" sz="1600" baseline="-25000" noProof="1" smtClean="0"/>
                  <a:t>m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38425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 voltage at grid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1145.8</c:v>
                </c:pt>
                <c:pt idx="1">
                  <c:v>1090.5</c:v>
                </c:pt>
                <c:pt idx="2">
                  <c:v>1068.7</c:v>
                </c:pt>
                <c:pt idx="3">
                  <c:v>754.8</c:v>
                </c:pt>
                <c:pt idx="4">
                  <c:v>649.5</c:v>
                </c:pt>
                <c:pt idx="5">
                  <c:v>640.1</c:v>
                </c:pt>
                <c:pt idx="6">
                  <c:v>637.7</c:v>
                </c:pt>
                <c:pt idx="7">
                  <c:v>629.5</c:v>
                </c:pt>
                <c:pt idx="8">
                  <c:v>628.7</c:v>
                </c:pt>
                <c:pt idx="9">
                  <c:v>509.3</c:v>
                </c:pt>
                <c:pt idx="10">
                  <c:v>463.2</c:v>
                </c:pt>
                <c:pt idx="11">
                  <c:v>321.1</c:v>
                </c:pt>
                <c:pt idx="12">
                  <c:v>165.3</c:v>
                </c:pt>
                <c:pt idx="13">
                  <c:v>119.6</c:v>
                </c:pt>
                <c:pt idx="14">
                  <c:v>95.7</c:v>
                </c:pt>
                <c:pt idx="15">
                  <c:v>27.6</c:v>
                </c:pt>
                <c:pt idx="16">
                  <c:v>18.4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Low voltage at grid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Sheet1!$A$2:$A$18</c:f>
              <c:strCache>
                <c:ptCount val="17"/>
                <c:pt idx="0">
                  <c:v>China</c:v>
                </c:pt>
                <c:pt idx="1">
                  <c:v>India</c:v>
                </c:pt>
                <c:pt idx="2">
                  <c:v>Australia</c:v>
                </c:pt>
                <c:pt idx="3">
                  <c:v>United States of America</c:v>
                </c:pt>
                <c:pt idx="4">
                  <c:v>Netherlands</c:v>
                </c:pt>
                <c:pt idx="5">
                  <c:v>Russia</c:v>
                </c:pt>
                <c:pt idx="6">
                  <c:v>Japan</c:v>
                </c:pt>
                <c:pt idx="7">
                  <c:v>Germany</c:v>
                </c:pt>
                <c:pt idx="8">
                  <c:v>United Kingdom</c:v>
                </c:pt>
                <c:pt idx="9">
                  <c:v>UCTE region</c:v>
                </c:pt>
                <c:pt idx="10">
                  <c:v>Spain</c:v>
                </c:pt>
                <c:pt idx="11">
                  <c:v>Belgium</c:v>
                </c:pt>
                <c:pt idx="12">
                  <c:v>Brazil</c:v>
                </c:pt>
                <c:pt idx="13">
                  <c:v>Switzerland</c:v>
                </c:pt>
                <c:pt idx="14">
                  <c:v>France</c:v>
                </c:pt>
                <c:pt idx="15">
                  <c:v>Norway</c:v>
                </c:pt>
                <c:pt idx="16">
                  <c:v>Iceland</c:v>
                </c:pt>
              </c:strCache>
            </c:str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1229.6</c:v>
                </c:pt>
                <c:pt idx="1">
                  <c:v>1272.2</c:v>
                </c:pt>
                <c:pt idx="2">
                  <c:v>1153.6</c:v>
                </c:pt>
                <c:pt idx="3">
                  <c:v>808.4</c:v>
                </c:pt>
                <c:pt idx="4">
                  <c:v>684.2</c:v>
                </c:pt>
                <c:pt idx="5">
                  <c:v>725.2</c:v>
                </c:pt>
                <c:pt idx="6">
                  <c:v>675.9</c:v>
                </c:pt>
                <c:pt idx="7">
                  <c:v>671.5</c:v>
                </c:pt>
                <c:pt idx="8">
                  <c:v>684.7</c:v>
                </c:pt>
                <c:pt idx="9">
                  <c:v>551.7</c:v>
                </c:pt>
                <c:pt idx="10">
                  <c:v>496.3</c:v>
                </c:pt>
                <c:pt idx="11">
                  <c:v>345.0</c:v>
                </c:pt>
                <c:pt idx="12">
                  <c:v>199.7</c:v>
                </c:pt>
                <c:pt idx="13">
                  <c:v>135.0</c:v>
                </c:pt>
                <c:pt idx="14">
                  <c:v>109.0</c:v>
                </c:pt>
                <c:pt idx="15">
                  <c:v>38.5</c:v>
                </c:pt>
                <c:pt idx="16">
                  <c:v>27.5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44315232"/>
        <c:axId val="-2050366448"/>
      </c:barChart>
      <c:catAx>
        <c:axId val="-214431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50366448"/>
        <c:crosses val="autoZero"/>
        <c:auto val="1"/>
        <c:lblAlgn val="ctr"/>
        <c:lblOffset val="100"/>
        <c:noMultiLvlLbl val="0"/>
      </c:catAx>
      <c:valAx>
        <c:axId val="-205036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Electricity production at grid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/kWh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4315232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Ecoinvent</c:v>
                </c:pt>
                <c:pt idx="1">
                  <c:v>Simapro</c:v>
                </c:pt>
                <c:pt idx="2">
                  <c:v>GaBi</c:v>
                </c:pt>
                <c:pt idx="3">
                  <c:v>ICE Bath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1.99</c:v>
                </c:pt>
                <c:pt idx="1">
                  <c:v>1.79</c:v>
                </c:pt>
                <c:pt idx="2">
                  <c:v>0.9</c:v>
                </c:pt>
                <c:pt idx="3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6514160"/>
        <c:axId val="-2046510800"/>
      </c:barChart>
      <c:catAx>
        <c:axId val="-204651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510800"/>
        <c:crosses val="autoZero"/>
        <c:auto val="1"/>
        <c:lblAlgn val="ctr"/>
        <c:lblOffset val="100"/>
        <c:noMultiLvlLbl val="0"/>
      </c:catAx>
      <c:valAx>
        <c:axId val="-204651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 smtClean="0"/>
                  <a:t>ECC for steel</a:t>
                </a:r>
              </a:p>
              <a:p>
                <a:pPr>
                  <a:defRPr sz="1400"/>
                </a:pPr>
                <a:r>
                  <a:rPr lang="en-US" sz="1600" noProof="1" smtClean="0"/>
                  <a:t>(kg</a:t>
                </a:r>
                <a:r>
                  <a:rPr lang="en-US" sz="1600" baseline="-25000" noProof="1" smtClean="0"/>
                  <a:t>CO2eq</a:t>
                </a:r>
                <a:r>
                  <a:rPr lang="en-US" sz="1600" noProof="1" smtClean="0"/>
                  <a:t>/kg</a:t>
                </a:r>
                <a:r>
                  <a:rPr lang="de-DE" sz="1600" dirty="0" smtClean="0"/>
                  <a:t>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6514160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14781268172478"/>
          <c:y val="0.0735817835451819"/>
          <c:w val="0.889707678003539"/>
          <c:h val="0.774040964774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International Journal of Life Cycle Assessment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17.0</c:v>
                </c:pt>
                <c:pt idx="1">
                  <c:v>6.0</c:v>
                </c:pt>
                <c:pt idx="2">
                  <c:v>0.0</c:v>
                </c:pt>
                <c:pt idx="3">
                  <c:v>23.0</c:v>
                </c:pt>
                <c:pt idx="4">
                  <c:v>5.0</c:v>
                </c:pt>
                <c:pt idx="5">
                  <c:v>0.0</c:v>
                </c:pt>
                <c:pt idx="6">
                  <c:v>18.0</c:v>
                </c:pt>
                <c:pt idx="7">
                  <c:v>6.0</c:v>
                </c:pt>
                <c:pt idx="8">
                  <c:v>4.0</c:v>
                </c:pt>
                <c:pt idx="9">
                  <c:v>35.0</c:v>
                </c:pt>
                <c:pt idx="10">
                  <c:v>15.0</c:v>
                </c:pt>
                <c:pt idx="1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Journal of Industrial Ecology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SimaPro</c:v>
                </c:pt>
                <c:pt idx="1">
                  <c:v>GaBi</c:v>
                </c:pt>
                <c:pt idx="2">
                  <c:v>Other</c:v>
                </c:pt>
                <c:pt idx="3">
                  <c:v>SimaPro</c:v>
                </c:pt>
                <c:pt idx="4">
                  <c:v>GaBi</c:v>
                </c:pt>
                <c:pt idx="5">
                  <c:v>Other</c:v>
                </c:pt>
                <c:pt idx="6">
                  <c:v>SimaPro</c:v>
                </c:pt>
                <c:pt idx="7">
                  <c:v>GaBi</c:v>
                </c:pt>
                <c:pt idx="8">
                  <c:v>Other</c:v>
                </c:pt>
                <c:pt idx="9">
                  <c:v>SimaPro</c:v>
                </c:pt>
                <c:pt idx="10">
                  <c:v>GaBi</c:v>
                </c:pt>
                <c:pt idx="11">
                  <c:v>Other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3.0</c:v>
                </c:pt>
                <c:pt idx="1">
                  <c:v>0.0</c:v>
                </c:pt>
                <c:pt idx="2">
                  <c:v>0.0</c:v>
                </c:pt>
                <c:pt idx="3">
                  <c:v>3.0</c:v>
                </c:pt>
                <c:pt idx="4">
                  <c:v>2.0</c:v>
                </c:pt>
                <c:pt idx="5">
                  <c:v>0.0</c:v>
                </c:pt>
                <c:pt idx="6">
                  <c:v>6.0</c:v>
                </c:pt>
                <c:pt idx="7">
                  <c:v>0.0</c:v>
                </c:pt>
                <c:pt idx="8">
                  <c:v>0.0</c:v>
                </c:pt>
                <c:pt idx="9">
                  <c:v>7.0</c:v>
                </c:pt>
                <c:pt idx="10">
                  <c:v>1.0</c:v>
                </c:pt>
                <c:pt idx="1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2080799936"/>
        <c:axId val="-2080796576"/>
      </c:barChart>
      <c:catAx>
        <c:axId val="-20807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796576"/>
        <c:crosses val="autoZero"/>
        <c:auto val="1"/>
        <c:lblAlgn val="ctr"/>
        <c:lblOffset val="100"/>
        <c:noMultiLvlLbl val="0"/>
      </c:catAx>
      <c:valAx>
        <c:axId val="-208079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 smtClean="0">
                    <a:effectLst/>
                  </a:rPr>
                  <a:t>Number of articles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799936"/>
        <c:crosses val="autoZero"/>
        <c:crossBetween val="between"/>
      </c:valAx>
      <c:spPr>
        <a:noFill/>
        <a:ln>
          <a:solidFill>
            <a:schemeClr val="accent3"/>
          </a:solidFill>
        </a:ln>
        <a:effectLst/>
      </c:spPr>
    </c:plotArea>
    <c:legend>
      <c:legendPos val="b"/>
      <c:layout>
        <c:manualLayout>
          <c:xMode val="edge"/>
          <c:yMode val="edge"/>
          <c:x val="0.0937433513585706"/>
          <c:y val="0.000703466905272271"/>
          <c:w val="0.780673776100137"/>
          <c:h val="0.063863131089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steel, chromium steel 18/8, hot rolled [kg]</a:t>
            </a:r>
            <a:endParaRPr lang="en-US" dirty="0"/>
          </a:p>
        </c:rich>
      </c:tx>
      <c:layout>
        <c:manualLayout>
          <c:xMode val="edge"/>
          <c:yMode val="edge"/>
          <c:x val="0.110919184655334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Frame</c:v>
                </c:pt>
                <c:pt idx="1">
                  <c:v>Panel adapters</c:v>
                </c:pt>
                <c:pt idx="2">
                  <c:v>Cantilever brackets</c:v>
                </c:pt>
                <c:pt idx="3">
                  <c:v>Rings</c:v>
                </c:pt>
              </c:strCache>
            </c:strRef>
          </c:cat>
          <c:val>
            <c:numRef>
              <c:f>Sheet1!$B$2:$B$5</c:f>
              <c:numCache>
                <c:formatCode>0.0</c:formatCode>
                <c:ptCount val="4"/>
                <c:pt idx="0">
                  <c:v>80.0</c:v>
                </c:pt>
                <c:pt idx="1">
                  <c:v>14.4</c:v>
                </c:pt>
                <c:pt idx="2">
                  <c:v>14.4</c:v>
                </c:pt>
                <c:pt idx="3">
                  <c:v>10.8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Aluminum alloy</a:t>
            </a:r>
            <a:r>
              <a:rPr lang="en-US" baseline="0" dirty="0" smtClean="0"/>
              <a:t>, AlMg3 </a:t>
            </a:r>
            <a:r>
              <a:rPr lang="en-US" dirty="0" smtClean="0"/>
              <a:t>[kg]</a:t>
            </a:r>
            <a:endParaRPr lang="en-US" dirty="0"/>
          </a:p>
        </c:rich>
      </c:tx>
      <c:layout>
        <c:manualLayout>
          <c:xMode val="edge"/>
          <c:yMode val="edge"/>
          <c:x val="0.241353942456171"/>
          <c:y val="0.0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</c:f>
              <c:strCache>
                <c:ptCount val="1"/>
                <c:pt idx="0">
                  <c:v>Sheet for PV film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16.1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9656137896808"/>
          <c:y val="0.264863738821935"/>
          <c:w val="0.37032874015748"/>
          <c:h val="0.476041453964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0.16693</cdr:x>
      <cdr:y>0.63515</cdr:y>
    </cdr:from>
    <cdr:to>
      <cdr:x>0.24483</cdr:x>
      <cdr:y>0.6967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82107" y="3028686"/>
          <a:ext cx="598311" cy="29351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2A637-750D-AC4F-B19A-F61B319C6A55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4D0D9-A80C-8E44-A98C-B80FACCC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HONR </a:t>
            </a:r>
            <a:r>
              <a:rPr lang="en-US" baseline="0" dirty="0" smtClean="0"/>
              <a:t>pie chart – UPDATED for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kgCO2eq waterfall ASF </a:t>
            </a:r>
            <a:r>
              <a:rPr lang="en-US" baseline="0" dirty="0" smtClean="0"/>
              <a:t>in kwh at ENTSO-E mix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0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52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potential </a:t>
            </a:r>
            <a:r>
              <a:rPr lang="en-US" dirty="0" smtClean="0"/>
              <a:t>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acidification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potential</a:t>
            </a:r>
            <a:r>
              <a:rPr lang="en-US" dirty="0" err="1" smtClean="0"/>
              <a:t>in</a:t>
            </a:r>
            <a:r>
              <a:rPr lang="en-US" dirty="0" smtClean="0"/>
              <a:t>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0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kg-CO2eq.+incl. solar production at Swiss mix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8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39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59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7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Sensitivity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62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86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5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6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59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GWP in g-CO2eq/kWh</a:t>
            </a:r>
            <a:r>
              <a:rPr lang="en-US" baseline="0" dirty="0" smtClean="0"/>
              <a:t> solar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contribution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Embodied GWP in kgCO2eq ASF </a:t>
            </a:r>
            <a:r>
              <a:rPr lang="en-US" baseline="0" dirty="0" smtClean="0"/>
              <a:t>pie chart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4D0D9-A80C-8E44-A98C-B80FACCCE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5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48D4-822A-184D-A945-2BBD99FACB30}" type="datetimeFigureOut">
              <a:rPr lang="en-US" smtClean="0"/>
              <a:t>11/26/15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C4BA6-37A6-B840-AB63-E203AF758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9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301955369"/>
              </p:ext>
            </p:extLst>
          </p:nvPr>
        </p:nvGraphicFramePr>
        <p:xfrm>
          <a:off x="474561" y="1227666"/>
          <a:ext cx="828747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516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614050290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6045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28287329"/>
              </p:ext>
            </p:extLst>
          </p:nvPr>
        </p:nvGraphicFramePr>
        <p:xfrm>
          <a:off x="849086" y="1349857"/>
          <a:ext cx="7366158" cy="38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5897880" y="1115443"/>
            <a:ext cx="2154163" cy="339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-537.0 gCO</a:t>
            </a:r>
            <a:r>
              <a:rPr lang="en-US" sz="2000" baseline="-25000" dirty="0" smtClean="0"/>
              <a:t>2eq</a:t>
            </a:r>
            <a:r>
              <a:rPr lang="en-US" sz="2000" dirty="0" smtClean="0"/>
              <a:t>/kWh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88377" y="1912962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17339126">
            <a:off x="1445649" y="5729107"/>
            <a:ext cx="1563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Embodied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7339126">
            <a:off x="2497748" y="5482885"/>
            <a:ext cx="156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Heating, cooling and lighting offset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7339126">
            <a:off x="3402737" y="5828503"/>
            <a:ext cx="1762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Actuation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9126">
            <a:off x="4370254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Maintenance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7339126">
            <a:off x="5395655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Disposal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7339126">
            <a:off x="6379747" y="5828501"/>
            <a:ext cx="176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Total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95500" y="2693634"/>
            <a:ext cx="595654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907" y="4652133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-9443.5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88929" y="435146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225.9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01581" y="4277004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235.6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6829" y="4235496"/>
            <a:ext cx="96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77.0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785560" y="4683936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76087" y="461742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69829" y="4549743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754622" y="4517824"/>
            <a:ext cx="594000" cy="0"/>
          </a:xfrm>
          <a:prstGeom prst="line">
            <a:avLst/>
          </a:prstGeom>
          <a:ln w="3175" cmpd="sng">
            <a:solidFill>
              <a:srgbClr val="3B3838"/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00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58399331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3880464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524812793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1968500" y="4789000"/>
            <a:ext cx="70200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5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3796885"/>
              </p:ext>
            </p:extLst>
          </p:nvPr>
        </p:nvGraphicFramePr>
        <p:xfrm>
          <a:off x="1650999" y="1227666"/>
          <a:ext cx="6964363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955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94953036"/>
              </p:ext>
            </p:extLst>
          </p:nvPr>
        </p:nvGraphicFramePr>
        <p:xfrm>
          <a:off x="265471" y="1021189"/>
          <a:ext cx="7885471" cy="4563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672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6583290"/>
              </p:ext>
            </p:extLst>
          </p:nvPr>
        </p:nvGraphicFramePr>
        <p:xfrm>
          <a:off x="1099849" y="1046603"/>
          <a:ext cx="7680594" cy="4768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341434" y="12043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141899411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13907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08665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excl. shading benefits</a:t>
            </a:r>
          </a:p>
        </p:txBody>
      </p:sp>
    </p:spTree>
    <p:extLst>
      <p:ext uri="{BB962C8B-B14F-4D97-AF65-F5344CB8AC3E}">
        <p14:creationId xmlns:p14="http://schemas.microsoft.com/office/powerpoint/2010/main" val="709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12483560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9595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9481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incl. shading benefits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9367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mix excl. shading benefits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9310" y="4341886"/>
            <a:ext cx="115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(CIGS) ENTSO-E mix incl. shading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8925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79196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91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19424" y="4340372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CH mix incl. shading benefits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39538" y="4357249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CH</a:t>
            </a:r>
          </a:p>
        </p:txBody>
      </p:sp>
    </p:spTree>
    <p:extLst>
      <p:ext uri="{BB962C8B-B14F-4D97-AF65-F5344CB8AC3E}">
        <p14:creationId xmlns:p14="http://schemas.microsoft.com/office/powerpoint/2010/main" val="8226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232312632"/>
              </p:ext>
            </p:extLst>
          </p:nvPr>
        </p:nvGraphicFramePr>
        <p:xfrm>
          <a:off x="222637" y="340242"/>
          <a:ext cx="9454100" cy="589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63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ENTSO-E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24391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149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3423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Poly-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1600" smtClean="0">
                <a:solidFill>
                  <a:schemeClr val="bg2">
                    <a:lumMod val="25000"/>
                  </a:schemeClr>
                </a:solidFill>
              </a:rPr>
              <a:t>i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8181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CIS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92942" y="4341886"/>
            <a:ext cx="115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</a:rPr>
              <a:t>CdTe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4695" y="2406553"/>
            <a:ext cx="799201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907" y="4341886"/>
            <a:ext cx="115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ASF 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8665" y="4341886"/>
            <a:ext cx="115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Static ASF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(CIGS) ENTSO-E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</a:rPr>
              <a:t>mix</a:t>
            </a:r>
            <a:endParaRPr lang="en-US" sz="1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6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441325885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295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48548957"/>
              </p:ext>
            </p:extLst>
          </p:nvPr>
        </p:nvGraphicFramePr>
        <p:xfrm>
          <a:off x="560439" y="1327355"/>
          <a:ext cx="8775289" cy="495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83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39134882"/>
              </p:ext>
            </p:extLst>
          </p:nvPr>
        </p:nvGraphicFramePr>
        <p:xfrm>
          <a:off x="722210" y="919284"/>
          <a:ext cx="8329612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035527" y="3765841"/>
            <a:ext cx="6858439" cy="0"/>
          </a:xfrm>
          <a:prstGeom prst="line">
            <a:avLst/>
          </a:prstGeom>
          <a:ln w="3175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38723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Operation location: CH/DE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13850" y="5083718"/>
            <a:ext cx="18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Actuator: motor/soft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9776" y="5083718"/>
            <a:ext cx="180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Control: </a:t>
            </a:r>
          </a:p>
          <a:p>
            <a:pPr algn="ctr"/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Individual/row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035527" y="1811128"/>
            <a:ext cx="682243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04190" y="1202267"/>
            <a:ext cx="45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CH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27971" y="4646654"/>
            <a:ext cx="43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53852" y="3248107"/>
            <a:ext cx="71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Servo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910015" y="385770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Soft</a:t>
            </a:r>
          </a:p>
          <a:p>
            <a:pPr algn="ctr"/>
            <a:r>
              <a:rPr lang="en-GB" dirty="0" smtClean="0"/>
              <a:t>Actuator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7204387" y="3325683"/>
            <a:ext cx="11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Individual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456861" y="3871549"/>
            <a:ext cx="5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01328" y="1897811"/>
            <a:ext cx="6314536" cy="3278038"/>
          </a:xfrm>
          <a:prstGeom prst="rect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INPUT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29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6409467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51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33243874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82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513657729"/>
              </p:ext>
            </p:extLst>
          </p:nvPr>
        </p:nvGraphicFramePr>
        <p:xfrm>
          <a:off x="725842" y="1796527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71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503990684"/>
              </p:ext>
            </p:extLst>
          </p:nvPr>
        </p:nvGraphicFramePr>
        <p:xfrm>
          <a:off x="700205" y="1053043"/>
          <a:ext cx="8428916" cy="4281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153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080409318"/>
              </p:ext>
            </p:extLst>
          </p:nvPr>
        </p:nvGraphicFramePr>
        <p:xfrm>
          <a:off x="560439" y="1104901"/>
          <a:ext cx="8775289" cy="5177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746166" y="27097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2332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2525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246434" y="1483732"/>
            <a:ext cx="0" cy="4014439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701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2010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59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2011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690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bg2">
                    <a:lumMod val="25000"/>
                  </a:schemeClr>
                </a:solidFill>
              </a:rPr>
              <a:t>2012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4800" y="5877003"/>
            <a:ext cx="558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smtClean="0">
                <a:solidFill>
                  <a:schemeClr val="bg2">
                    <a:lumMod val="25000"/>
                  </a:schemeClr>
                </a:solidFill>
              </a:rPr>
              <a:t>2013</a:t>
            </a:r>
            <a:endParaRPr lang="en-US" sz="13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7036" y="2958341"/>
            <a:ext cx="5540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19" y="779967"/>
            <a:ext cx="3835522" cy="56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57669305"/>
              </p:ext>
            </p:extLst>
          </p:nvPr>
        </p:nvGraphicFramePr>
        <p:xfrm>
          <a:off x="-139701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982596459"/>
              </p:ext>
            </p:extLst>
          </p:nvPr>
        </p:nvGraphicFramePr>
        <p:xfrm>
          <a:off x="4724399" y="300567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2208660"/>
              </p:ext>
            </p:extLst>
          </p:nvPr>
        </p:nvGraphicFramePr>
        <p:xfrm>
          <a:off x="-336551" y="3454399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45702284"/>
              </p:ext>
            </p:extLst>
          </p:nvPr>
        </p:nvGraphicFramePr>
        <p:xfrm>
          <a:off x="4724399" y="3454400"/>
          <a:ext cx="5257801" cy="315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90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5917</TotalTime>
  <Words>414</Words>
  <Application>Microsoft Macintosh PowerPoint</Application>
  <PresentationFormat>A4 Paper (210x297 mm)</PresentationFormat>
  <Paragraphs>129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Hartskamp, S.C. van (Sophie)</dc:creator>
  <cp:lastModifiedBy>Hartskamp, S.C. van (Sophie)</cp:lastModifiedBy>
  <cp:revision>199</cp:revision>
  <cp:lastPrinted>2015-10-20T13:56:38Z</cp:lastPrinted>
  <dcterms:created xsi:type="dcterms:W3CDTF">2015-08-21T13:20:56Z</dcterms:created>
  <dcterms:modified xsi:type="dcterms:W3CDTF">2015-11-26T12:49:36Z</dcterms:modified>
</cp:coreProperties>
</file>