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  <Override PartName="/ppt/charts/style10.xml" ContentType="application/vnd.ms-office.chartstyle+xml"/>
  <Override PartName="/ppt/charts/colors10.xml" ContentType="application/vnd.ms-office.chartcolorstyle+xml"/>
  <Override PartName="/ppt/charts/style11.xml" ContentType="application/vnd.ms-office.chartstyle+xml"/>
  <Override PartName="/ppt/charts/colors11.xml" ContentType="application/vnd.ms-office.chartcolorstyle+xml"/>
  <Override PartName="/ppt/charts/style12.xml" ContentType="application/vnd.ms-office.chartstyle+xml"/>
  <Override PartName="/ppt/charts/colors12.xml" ContentType="application/vnd.ms-office.chartcolorstyle+xml"/>
  <Override PartName="/ppt/charts/style13.xml" ContentType="application/vnd.ms-office.chartstyle+xml"/>
  <Override PartName="/ppt/charts/colors13.xml" ContentType="application/vnd.ms-office.chartcolorstyle+xml"/>
  <Override PartName="/ppt/charts/style14.xml" ContentType="application/vnd.ms-office.chartstyle+xml"/>
  <Override PartName="/ppt/charts/colors14.xml" ContentType="application/vnd.ms-office.chartcolorstyle+xml"/>
  <Override PartName="/ppt/charts/style15.xml" ContentType="application/vnd.ms-office.chartstyle+xml"/>
  <Override PartName="/ppt/charts/colors15.xml" ContentType="application/vnd.ms-office.chartcolorstyle+xml"/>
  <Override PartName="/ppt/charts/style16.xml" ContentType="application/vnd.ms-office.chartstyle+xml"/>
  <Override PartName="/ppt/charts/colors16.xml" ContentType="application/vnd.ms-office.chartcolorstyle+xml"/>
  <Override PartName="/ppt/charts/style17.xml" ContentType="application/vnd.ms-office.chartstyle+xml"/>
  <Override PartName="/ppt/charts/colors17.xml" ContentType="application/vnd.ms-office.chartcolorstyle+xml"/>
  <Override PartName="/ppt/charts/style18.xml" ContentType="application/vnd.ms-office.chartstyle+xml"/>
  <Override PartName="/ppt/charts/colors18.xml" ContentType="application/vnd.ms-office.chartcolorstyle+xml"/>
  <Override PartName="/ppt/charts/style19.xml" ContentType="application/vnd.ms-office.chartstyle+xml"/>
  <Override PartName="/ppt/charts/colors19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7" r:id="rId19"/>
    <p:sldId id="268" r:id="rId20"/>
    <p:sldId id="275" r:id="rId21"/>
    <p:sldId id="266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0" autoAdjust="0"/>
    <p:restoredTop sz="91325"/>
  </p:normalViewPr>
  <p:slideViewPr>
    <p:cSldViewPr snapToGrid="0" snapToObjects="1">
      <p:cViewPr>
        <p:scale>
          <a:sx n="100" d="100"/>
          <a:sy n="100" d="100"/>
        </p:scale>
        <p:origin x="-1280" y="-1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Relationship Id="rId2" Type="http://schemas.microsoft.com/office/2011/relationships/chartStyle" Target="style10.xml"/><Relationship Id="rId3" Type="http://schemas.microsoft.com/office/2011/relationships/chartColorStyle" Target="colors10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Relationship Id="rId2" Type="http://schemas.microsoft.com/office/2011/relationships/chartStyle" Target="style11.xml"/><Relationship Id="rId3" Type="http://schemas.microsoft.com/office/2011/relationships/chartColorStyle" Target="colors11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Relationship Id="rId2" Type="http://schemas.microsoft.com/office/2011/relationships/chartStyle" Target="style12.xml"/><Relationship Id="rId3" Type="http://schemas.microsoft.com/office/2011/relationships/chartColorStyle" Target="colors12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Relationship Id="rId2" Type="http://schemas.microsoft.com/office/2011/relationships/chartStyle" Target="style13.xml"/><Relationship Id="rId3" Type="http://schemas.microsoft.com/office/2011/relationships/chartColorStyle" Target="colors13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Relationship Id="rId2" Type="http://schemas.microsoft.com/office/2011/relationships/chartStyle" Target="style14.xml"/><Relationship Id="rId3" Type="http://schemas.microsoft.com/office/2011/relationships/chartColorStyle" Target="colors14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6.xlsx"/><Relationship Id="rId2" Type="http://schemas.microsoft.com/office/2011/relationships/chartStyle" Target="style15.xml"/><Relationship Id="rId3" Type="http://schemas.microsoft.com/office/2011/relationships/chartColorStyle" Target="colors15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Style" Target="style16.xml"/><Relationship Id="rId4" Type="http://schemas.microsoft.com/office/2011/relationships/chartColorStyle" Target="colors16.xml"/><Relationship Id="rId1" Type="http://schemas.openxmlformats.org/officeDocument/2006/relationships/package" Target="../embeddings/Microsoft_Excel_Sheet18.xlsx"/><Relationship Id="rId2" Type="http://schemas.openxmlformats.org/officeDocument/2006/relationships/chartUserShapes" Target="../drawings/drawing1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9.xlsx"/><Relationship Id="rId2" Type="http://schemas.microsoft.com/office/2011/relationships/chartStyle" Target="style17.xml"/><Relationship Id="rId3" Type="http://schemas.microsoft.com/office/2011/relationships/chartColorStyle" Target="colors17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1.xlsx"/><Relationship Id="rId2" Type="http://schemas.microsoft.com/office/2011/relationships/chartStyle" Target="style18.xml"/><Relationship Id="rId3" Type="http://schemas.microsoft.com/office/2011/relationships/chartColorStyle" Target="colors18.xm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2.xlsx"/><Relationship Id="rId2" Type="http://schemas.microsoft.com/office/2011/relationships/chartStyle" Target="style19.xml"/><Relationship Id="rId3" Type="http://schemas.microsoft.com/office/2011/relationships/chartColorStyle" Target="colors19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Relationship Id="rId2" Type="http://schemas.microsoft.com/office/2011/relationships/chartStyle" Target="style7.xml"/><Relationship Id="rId3" Type="http://schemas.microsoft.com/office/2011/relationships/chartColorStyle" Target="colors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Relationship Id="rId2" Type="http://schemas.microsoft.com/office/2011/relationships/chartStyle" Target="style8.xml"/><Relationship Id="rId3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Relationship Id="rId2" Type="http://schemas.microsoft.com/office/2011/relationships/chartStyle" Target="style9.xml"/><Relationship Id="rId3" Type="http://schemas.microsoft.com/office/2011/relationships/chartColorStyle" Target="colors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1149816"/>
        <c:axId val="2031091768"/>
      </c:scatterChart>
      <c:valAx>
        <c:axId val="2031149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1091768"/>
        <c:crosses val="autoZero"/>
        <c:crossBetween val="midCat"/>
      </c:valAx>
      <c:valAx>
        <c:axId val="2031091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1149816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2676.5</c:v>
                </c:pt>
                <c:pt idx="2">
                  <c:v>-4324.1</c:v>
                </c:pt>
                <c:pt idx="3">
                  <c:v>-4167.02</c:v>
                </c:pt>
                <c:pt idx="4">
                  <c:v>-4090.02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72410094923293"/>
                  <c:y val="-0.15739854494133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2676.5</c:v>
                </c:pt>
                <c:pt idx="1">
                  <c:v>0.0</c:v>
                </c:pt>
                <c:pt idx="2">
                  <c:v>-80.4</c:v>
                </c:pt>
                <c:pt idx="3">
                  <c:v>-157.08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-4404.5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"/>
                  <c:y val="-0.23281868105906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-4090.02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0737224"/>
        <c:axId val="-2130734040"/>
      </c:barChart>
      <c:catAx>
        <c:axId val="-21307372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0734040"/>
        <c:crosses val="autoZero"/>
        <c:auto val="1"/>
        <c:lblAlgn val="ctr"/>
        <c:lblOffset val="100"/>
        <c:noMultiLvlLbl val="0"/>
      </c:catAx>
      <c:valAx>
        <c:axId val="-2130734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07372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1406232"/>
        <c:axId val="-2131409976"/>
      </c:barChart>
      <c:catAx>
        <c:axId val="-2131406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1409976"/>
        <c:crosses val="autoZero"/>
        <c:auto val="1"/>
        <c:lblAlgn val="ctr"/>
        <c:lblOffset val="100"/>
        <c:noMultiLvlLbl val="0"/>
      </c:catAx>
      <c:valAx>
        <c:axId val="-2131409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140623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5959400"/>
        <c:axId val="2145962952"/>
      </c:barChart>
      <c:catAx>
        <c:axId val="2145959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962952"/>
        <c:crosses val="autoZero"/>
        <c:auto val="1"/>
        <c:lblAlgn val="ctr"/>
        <c:lblOffset val="100"/>
        <c:noMultiLvlLbl val="0"/>
      </c:catAx>
      <c:valAx>
        <c:axId val="2145962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95940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3634536"/>
        <c:axId val="-2133630856"/>
      </c:lineChart>
      <c:catAx>
        <c:axId val="-2133634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630856"/>
        <c:crosses val="autoZero"/>
        <c:auto val="1"/>
        <c:lblAlgn val="ctr"/>
        <c:lblOffset val="100"/>
        <c:noMultiLvlLbl val="0"/>
      </c:catAx>
      <c:valAx>
        <c:axId val="-2133630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634536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07657768"/>
        <c:axId val="2107649368"/>
      </c:barChart>
      <c:catAx>
        <c:axId val="2107657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649368"/>
        <c:crosses val="autoZero"/>
        <c:auto val="1"/>
        <c:lblAlgn val="ctr"/>
        <c:lblOffset val="100"/>
        <c:noMultiLvlLbl val="0"/>
      </c:catAx>
      <c:valAx>
        <c:axId val="2107649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65776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Laminate/panel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1">
                  <c:v>107.9</c:v>
                </c:pt>
                <c:pt idx="2">
                  <c:v>59.2</c:v>
                </c:pt>
                <c:pt idx="3">
                  <c:v>114.9</c:v>
                </c:pt>
                <c:pt idx="4">
                  <c:v>107.7</c:v>
                </c:pt>
                <c:pt idx="5">
                  <c:v>53.4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5.69781804337156E-8"/>
                  <c:y val="-0.043568030153424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tr-TR" dirty="0" smtClean="0"/>
                      <a:t>126.8</a:t>
                    </a:r>
                    <a:endParaRPr lang="tr-TR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48164339658785"/>
                      <c:h val="0.0502571205844385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00144724578301638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65.3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0"/>
                  <c:y val="-0.0384424685755522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140.9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"/>
                  <c:y val="-0.0435681310522925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138.3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62.0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1">
                  <c:v>18.9</c:v>
                </c:pt>
                <c:pt idx="2">
                  <c:v>6.1</c:v>
                </c:pt>
                <c:pt idx="3">
                  <c:v>26.0</c:v>
                </c:pt>
                <c:pt idx="4">
                  <c:v>30.6</c:v>
                </c:pt>
                <c:pt idx="5">
                  <c:v>8.6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UCTE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0"/>
              <c:layout>
                <c:manualLayout>
                  <c:x val="-0.00289449156603275"/>
                  <c:y val="-0.3767361920404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551.7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29734920"/>
        <c:axId val="-2129731368"/>
      </c:barChart>
      <c:catAx>
        <c:axId val="-2129734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731368"/>
        <c:crosses val="autoZero"/>
        <c:auto val="1"/>
        <c:lblAlgn val="ctr"/>
        <c:lblOffset val="100"/>
        <c:noMultiLvlLbl val="0"/>
      </c:catAx>
      <c:valAx>
        <c:axId val="-2129731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73492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6081576"/>
        <c:axId val="2145875688"/>
      </c:barChart>
      <c:catAx>
        <c:axId val="2146081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875688"/>
        <c:crosses val="autoZero"/>
        <c:auto val="1"/>
        <c:lblAlgn val="ctr"/>
        <c:lblOffset val="100"/>
        <c:noMultiLvlLbl val="0"/>
      </c:catAx>
      <c:valAx>
        <c:axId val="214587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08157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29692632"/>
        <c:axId val="-2135793736"/>
      </c:barChart>
      <c:catAx>
        <c:axId val="-2129692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793736"/>
        <c:crosses val="autoZero"/>
        <c:auto val="1"/>
        <c:lblAlgn val="ctr"/>
        <c:lblOffset val="100"/>
        <c:noMultiLvlLbl val="0"/>
      </c:catAx>
      <c:valAx>
        <c:axId val="-2135793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Office Energy Load (kWh)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69263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-762.0</c:v>
                </c:pt>
                <c:pt idx="1">
                  <c:v>119.1</c:v>
                </c:pt>
                <c:pt idx="2">
                  <c:v>41.4</c:v>
                </c:pt>
                <c:pt idx="3">
                  <c:v>-1115.0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126.8</c:v>
                </c:pt>
                <c:pt idx="1">
                  <c:v>34.0</c:v>
                </c:pt>
                <c:pt idx="2">
                  <c:v>206.1</c:v>
                </c:pt>
                <c:pt idx="3">
                  <c:v>298.0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45878792"/>
        <c:axId val="2108443896"/>
      </c:barChart>
      <c:catAx>
        <c:axId val="2145878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443896"/>
        <c:crosses val="autoZero"/>
        <c:auto val="1"/>
        <c:lblAlgn val="ctr"/>
        <c:lblOffset val="100"/>
        <c:noMultiLvlLbl val="0"/>
      </c:catAx>
      <c:valAx>
        <c:axId val="2108443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878792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-27.5</c:v>
                </c:pt>
                <c:pt idx="1">
                  <c:v>-4.9</c:v>
                </c:pt>
                <c:pt idx="2">
                  <c:v>-1.3</c:v>
                </c:pt>
                <c:pt idx="3">
                  <c:v>-26.4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</c:v>
                </c:pt>
                <c:pt idx="1">
                  <c:v>4.3</c:v>
                </c:pt>
                <c:pt idx="2">
                  <c:v>4.689999999999999</c:v>
                </c:pt>
                <c:pt idx="3">
                  <c:v>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29863512"/>
        <c:axId val="2145914808"/>
      </c:barChart>
      <c:catAx>
        <c:axId val="-2129863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914808"/>
        <c:crosses val="autoZero"/>
        <c:auto val="1"/>
        <c:lblAlgn val="ctr"/>
        <c:lblOffset val="100"/>
        <c:noMultiLvlLbl val="0"/>
      </c:catAx>
      <c:valAx>
        <c:axId val="2145914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(kg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/m</a:t>
                </a:r>
                <a:r>
                  <a:rPr lang="en-US" sz="1800" b="0" i="0" baseline="-25000" dirty="0" smtClean="0">
                    <a:effectLst/>
                  </a:rPr>
                  <a:t>2</a:t>
                </a:r>
                <a:r>
                  <a:rPr lang="en-US" sz="1800" b="0" i="0" baseline="0" dirty="0" smtClean="0">
                    <a:effectLst/>
                  </a:rPr>
                  <a:t>*</a:t>
                </a:r>
                <a:r>
                  <a:rPr lang="en-US" sz="1800" b="0" i="0" baseline="0" dirty="0" err="1" smtClean="0">
                    <a:effectLst/>
                  </a:rPr>
                  <a:t>yr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86351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6480824"/>
        <c:axId val="2105918600"/>
      </c:barChart>
      <c:catAx>
        <c:axId val="2106480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5918600"/>
        <c:crosses val="autoZero"/>
        <c:auto val="1"/>
        <c:lblAlgn val="ctr"/>
        <c:lblOffset val="100"/>
        <c:noMultiLvlLbl val="0"/>
      </c:catAx>
      <c:valAx>
        <c:axId val="21059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4808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3492904"/>
        <c:axId val="-2133489128"/>
      </c:barChart>
      <c:catAx>
        <c:axId val="-2133492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489128"/>
        <c:crosses val="autoZero"/>
        <c:auto val="1"/>
        <c:lblAlgn val="ctr"/>
        <c:lblOffset val="100"/>
        <c:noMultiLvlLbl val="0"/>
      </c:catAx>
      <c:valAx>
        <c:axId val="-2133489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4929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7751528"/>
        <c:axId val="2108663464"/>
      </c:barChart>
      <c:catAx>
        <c:axId val="2107751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663464"/>
        <c:crosses val="autoZero"/>
        <c:auto val="1"/>
        <c:lblAlgn val="ctr"/>
        <c:lblOffset val="100"/>
        <c:noMultiLvlLbl val="0"/>
      </c:catAx>
      <c:valAx>
        <c:axId val="2108663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7515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7679688"/>
        <c:axId val="2145926744"/>
      </c:barChart>
      <c:catAx>
        <c:axId val="2107679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926744"/>
        <c:crosses val="autoZero"/>
        <c:auto val="1"/>
        <c:lblAlgn val="ctr"/>
        <c:lblOffset val="100"/>
        <c:noMultiLvlLbl val="0"/>
      </c:catAx>
      <c:valAx>
        <c:axId val="2145926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6796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34197160"/>
        <c:axId val="-2134280712"/>
      </c:barChart>
      <c:catAx>
        <c:axId val="-2134197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280712"/>
        <c:crosses val="autoZero"/>
        <c:auto val="1"/>
        <c:lblAlgn val="ctr"/>
        <c:lblOffset val="100"/>
        <c:noMultiLvlLbl val="0"/>
      </c:catAx>
      <c:valAx>
        <c:axId val="-2134280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1971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28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507938078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726831166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235505" y="1513618"/>
            <a:ext cx="2816538" cy="721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-470.1 gCO</a:t>
            </a:r>
            <a:r>
              <a:rPr lang="en-US" sz="2400" baseline="-25000" dirty="0" smtClean="0"/>
              <a:t>2eq</a:t>
            </a:r>
            <a:r>
              <a:rPr lang="en-US" sz="2400" dirty="0" smtClean="0"/>
              <a:t>/kWh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99907" y="2040978"/>
            <a:ext cx="612000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381641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333156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31129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3085633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08268" y="4733740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-7081.0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96862" y="4501825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80.4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32237" y="445155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157.1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44995" y="4414230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95939" y="4818859"/>
            <a:ext cx="612000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63814" y="4787387"/>
            <a:ext cx="612000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74578" y="4730450"/>
            <a:ext cx="612000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67817" y="4693109"/>
            <a:ext cx="612000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88483793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966236091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11872437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3046084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657966" y="1756284"/>
            <a:ext cx="7236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7030460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589141" y="2110247"/>
            <a:ext cx="7272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6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5021</TotalTime>
  <Words>314</Words>
  <Application>Microsoft Macintosh PowerPoint</Application>
  <PresentationFormat>A4 Paper (210x297 mm)</PresentationFormat>
  <Paragraphs>88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Prageeth Jayathissa</cp:lastModifiedBy>
  <cp:revision>146</cp:revision>
  <cp:lastPrinted>2015-10-20T13:56:38Z</cp:lastPrinted>
  <dcterms:created xsi:type="dcterms:W3CDTF">2015-08-21T13:20:56Z</dcterms:created>
  <dcterms:modified xsi:type="dcterms:W3CDTF">2015-11-16T23:11:42Z</dcterms:modified>
</cp:coreProperties>
</file>