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7" r:id="rId19"/>
    <p:sldId id="268" r:id="rId20"/>
    <p:sldId id="275" r:id="rId21"/>
    <p:sldId id="266" r:id="rId2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0" autoAdjust="0"/>
    <p:restoredTop sz="91478"/>
  </p:normalViewPr>
  <p:slideViewPr>
    <p:cSldViewPr snapToGrid="0" snapToObjects="1">
      <p:cViewPr>
        <p:scale>
          <a:sx n="160" d="100"/>
          <a:sy n="160" d="100"/>
        </p:scale>
        <p:origin x="1064" y="-26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package" Target="../embeddings/Microsoft_Excel_Worksheet2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3851504"/>
        <c:axId val="-2100828768"/>
      </c:scatterChart>
      <c:valAx>
        <c:axId val="-2103851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828768"/>
        <c:crosses val="autoZero"/>
        <c:crossBetween val="midCat"/>
      </c:valAx>
      <c:valAx>
        <c:axId val="-2100828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3851504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2676.5</c:v>
                </c:pt>
                <c:pt idx="2">
                  <c:v>-5708.6</c:v>
                </c:pt>
                <c:pt idx="3">
                  <c:v>-5473.0</c:v>
                </c:pt>
                <c:pt idx="4">
                  <c:v>-5396.0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2676.5</c:v>
                </c:pt>
                <c:pt idx="1">
                  <c:v>0.0</c:v>
                </c:pt>
                <c:pt idx="2">
                  <c:v>-1056.3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-6764.9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0"/>
                  <c:y val="-0.2328186810590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-5396.0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83543408"/>
        <c:axId val="-2083540160"/>
      </c:barChart>
      <c:catAx>
        <c:axId val="-20835434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3540160"/>
        <c:crosses val="autoZero"/>
        <c:auto val="1"/>
        <c:lblAlgn val="ctr"/>
        <c:lblOffset val="100"/>
        <c:noMultiLvlLbl val="0"/>
      </c:catAx>
      <c:valAx>
        <c:axId val="-208354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35434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6665824"/>
        <c:axId val="2071297728"/>
      </c:barChart>
      <c:catAx>
        <c:axId val="-2086665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297728"/>
        <c:crosses val="autoZero"/>
        <c:auto val="1"/>
        <c:lblAlgn val="ctr"/>
        <c:lblOffset val="100"/>
        <c:noMultiLvlLbl val="0"/>
      </c:catAx>
      <c:valAx>
        <c:axId val="207129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666582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1957696"/>
        <c:axId val="2071763472"/>
      </c:barChart>
      <c:catAx>
        <c:axId val="2071957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763472"/>
        <c:crosses val="autoZero"/>
        <c:auto val="1"/>
        <c:lblAlgn val="ctr"/>
        <c:lblOffset val="100"/>
        <c:noMultiLvlLbl val="0"/>
      </c:catAx>
      <c:valAx>
        <c:axId val="207176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95769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-9.74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95145904"/>
        <c:axId val="-2095142544"/>
      </c:lineChart>
      <c:catAx>
        <c:axId val="-209514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5142544"/>
        <c:crosses val="autoZero"/>
        <c:auto val="1"/>
        <c:lblAlgn val="ctr"/>
        <c:lblOffset val="100"/>
        <c:noMultiLvlLbl val="0"/>
      </c:catAx>
      <c:valAx>
        <c:axId val="-209514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5145904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44902576"/>
        <c:axId val="-2095722144"/>
      </c:barChart>
      <c:catAx>
        <c:axId val="204490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5722144"/>
        <c:crosses val="autoZero"/>
        <c:auto val="1"/>
        <c:lblAlgn val="ctr"/>
        <c:lblOffset val="100"/>
        <c:noMultiLvlLbl val="0"/>
      </c:catAx>
      <c:valAx>
        <c:axId val="-209572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490257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Laminate/panel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Switzerland</c:v>
                </c:pt>
                <c:pt idx="2">
                  <c:v>ASF (CIGS) ENTSO-E mix incl. shading benefits</c:v>
                </c:pt>
                <c:pt idx="3">
                  <c:v>ASF (CIGS) ENTSO-E mix excl. shading benefits</c:v>
                </c:pt>
                <c:pt idx="4">
                  <c:v>ASF (CIGS) Swiss mix incl. shading benefits</c:v>
                </c:pt>
                <c:pt idx="5">
                  <c:v>CIGS (thin)</c:v>
                </c:pt>
                <c:pt idx="6">
                  <c:v>mono-Si</c:v>
                </c:pt>
                <c:pt idx="7">
                  <c:v>poly-Si</c:v>
                </c:pt>
                <c:pt idx="8">
                  <c:v>CdTe (thin)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2">
                  <c:v>107.9</c:v>
                </c:pt>
                <c:pt idx="3">
                  <c:v>107.9</c:v>
                </c:pt>
                <c:pt idx="4">
                  <c:v>107.9</c:v>
                </c:pt>
                <c:pt idx="5">
                  <c:v>59.2</c:v>
                </c:pt>
                <c:pt idx="6">
                  <c:v>114.9</c:v>
                </c:pt>
                <c:pt idx="7">
                  <c:v>107.7</c:v>
                </c:pt>
                <c:pt idx="8">
                  <c:v>53.4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5.69781804337156E-8"/>
                  <c:y val="-0.043568030153424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tr-TR" dirty="0" smtClean="0"/>
                      <a:t>126.8</a:t>
                    </a:r>
                    <a:endParaRPr lang="tr-TR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48164339658785"/>
                      <c:h val="0.0502571205844385"/>
                    </c:manualLayout>
                  </c15:layout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144724578301638"/>
                  <c:y val="-0.0281911436220716"/>
                </c:manualLayout>
              </c:layout>
              <c:tx>
                <c:rich>
                  <a:bodyPr/>
                  <a:lstStyle/>
                  <a:p>
                    <a:r>
                      <a:rPr lang="nb-NO" dirty="0" smtClean="0"/>
                      <a:t>65.3</a:t>
                    </a:r>
                    <a:endParaRPr lang="nb-NO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0"/>
                  <c:y val="-0.0384424685755522"/>
                </c:manualLayout>
              </c:layout>
              <c:tx>
                <c:rich>
                  <a:bodyPr/>
                  <a:lstStyle/>
                  <a:p>
                    <a:r>
                      <a:rPr lang="nb-NO" dirty="0" smtClean="0"/>
                      <a:t>140.9</a:t>
                    </a:r>
                    <a:endParaRPr lang="nb-NO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0.0"/>
                  <c:y val="-0.0435681310522925"/>
                </c:manualLayout>
              </c:layout>
              <c:tx>
                <c:rich>
                  <a:bodyPr/>
                  <a:lstStyle/>
                  <a:p>
                    <a:r>
                      <a:rPr lang="hr-HR" dirty="0" smtClean="0"/>
                      <a:t>138.3</a:t>
                    </a:r>
                    <a:endParaRPr lang="hr-H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0.0"/>
                  <c:y val="-0.0281911436220716"/>
                </c:manualLayout>
              </c:layout>
              <c:tx>
                <c:rich>
                  <a:bodyPr/>
                  <a:lstStyle/>
                  <a:p>
                    <a:r>
                      <a:rPr lang="hr-HR" dirty="0" smtClean="0"/>
                      <a:t>62.0</a:t>
                    </a:r>
                    <a:endParaRPr lang="hr-H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Switzerland</c:v>
                </c:pt>
                <c:pt idx="2">
                  <c:v>ASF (CIGS) ENTSO-E mix incl. shading benefits</c:v>
                </c:pt>
                <c:pt idx="3">
                  <c:v>ASF (CIGS) ENTSO-E mix excl. shading benefits</c:v>
                </c:pt>
                <c:pt idx="4">
                  <c:v>ASF (CIGS) Swiss mix incl. shading benefits</c:v>
                </c:pt>
                <c:pt idx="5">
                  <c:v>CIGS (thin)</c:v>
                </c:pt>
                <c:pt idx="6">
                  <c:v>mono-Si</c:v>
                </c:pt>
                <c:pt idx="7">
                  <c:v>poly-Si</c:v>
                </c:pt>
                <c:pt idx="8">
                  <c:v>CdTe (thin)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2" formatCode="0.0">
                  <c:v>18.9</c:v>
                </c:pt>
                <c:pt idx="3" formatCode="0.0">
                  <c:v>18.9</c:v>
                </c:pt>
                <c:pt idx="4" formatCode="0.0">
                  <c:v>18.9</c:v>
                </c:pt>
                <c:pt idx="5" formatCode="0.0">
                  <c:v>6.1</c:v>
                </c:pt>
                <c:pt idx="6" formatCode="0.0">
                  <c:v>26.0</c:v>
                </c:pt>
                <c:pt idx="7" formatCode="0.0">
                  <c:v>30.6</c:v>
                </c:pt>
                <c:pt idx="8" formatCode="0.0">
                  <c:v>8.6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0"/>
              <c:layout>
                <c:manualLayout>
                  <c:x val="0.0"/>
                  <c:y val="-0.3767361920404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"/>
                  <c:y val="-0.10251324953480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Switzerland</c:v>
                </c:pt>
                <c:pt idx="2">
                  <c:v>ASF (CIGS) ENTSO-E mix incl. shading benefits</c:v>
                </c:pt>
                <c:pt idx="3">
                  <c:v>ASF (CIGS) ENTSO-E mix excl. shading benefits</c:v>
                </c:pt>
                <c:pt idx="4">
                  <c:v>ASF (CIGS) Swiss mix incl. shading benefits</c:v>
                </c:pt>
                <c:pt idx="5">
                  <c:v>CIGS (thin)</c:v>
                </c:pt>
                <c:pt idx="6">
                  <c:v>mono-Si</c:v>
                </c:pt>
                <c:pt idx="7">
                  <c:v>poly-Si</c:v>
                </c:pt>
                <c:pt idx="8">
                  <c:v>CdTe (thin)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 formatCode="0.0">
                  <c:v>462.1</c:v>
                </c:pt>
                <c:pt idx="1">
                  <c:v>113.1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095217248"/>
        <c:axId val="-2123442512"/>
      </c:barChart>
      <c:catAx>
        <c:axId val="-209521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3442512"/>
        <c:crosses val="autoZero"/>
        <c:auto val="1"/>
        <c:lblAlgn val="ctr"/>
        <c:lblOffset val="100"/>
        <c:noMultiLvlLbl val="0"/>
      </c:catAx>
      <c:valAx>
        <c:axId val="-212344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52172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5662288"/>
        <c:axId val="-2129402688"/>
      </c:barChart>
      <c:catAx>
        <c:axId val="-2095662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9402688"/>
        <c:crosses val="autoZero"/>
        <c:auto val="1"/>
        <c:lblAlgn val="ctr"/>
        <c:lblOffset val="100"/>
        <c:noMultiLvlLbl val="0"/>
      </c:catAx>
      <c:valAx>
        <c:axId val="-212940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566228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084209648"/>
        <c:axId val="-2100715824"/>
      </c:barChart>
      <c:catAx>
        <c:axId val="-208420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715824"/>
        <c:crosses val="autoZero"/>
        <c:auto val="1"/>
        <c:lblAlgn val="ctr"/>
        <c:lblOffset val="100"/>
        <c:noMultiLvlLbl val="0"/>
      </c:catAx>
      <c:valAx>
        <c:axId val="-210071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20964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-762.0</c:v>
                </c:pt>
                <c:pt idx="1">
                  <c:v>119.1</c:v>
                </c:pt>
                <c:pt idx="2">
                  <c:v>41.4</c:v>
                </c:pt>
                <c:pt idx="3">
                  <c:v>-1115.0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126.8</c:v>
                </c:pt>
                <c:pt idx="1">
                  <c:v>34.0</c:v>
                </c:pt>
                <c:pt idx="2">
                  <c:v>206.1</c:v>
                </c:pt>
                <c:pt idx="3">
                  <c:v>298.0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44097616"/>
        <c:axId val="2144079232"/>
      </c:barChart>
      <c:catAx>
        <c:axId val="2144097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079232"/>
        <c:crosses val="autoZero"/>
        <c:auto val="1"/>
        <c:lblAlgn val="ctr"/>
        <c:lblOffset val="100"/>
        <c:noMultiLvlLbl val="0"/>
      </c:catAx>
      <c:valAx>
        <c:axId val="214407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</a:t>
                </a:r>
                <a:r>
                  <a:rPr lang="en-US" sz="1800" b="0" i="0" baseline="0" dirty="0" err="1" smtClean="0">
                    <a:effectLst/>
                  </a:rPr>
                  <a:t>kWh</a:t>
                </a:r>
                <a:r>
                  <a:rPr lang="en-US" sz="1800" b="0" i="0" baseline="-25000" dirty="0" err="1" smtClean="0">
                    <a:effectLst/>
                  </a:rPr>
                  <a:t>pv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097616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-27.5</c:v>
                </c:pt>
                <c:pt idx="1">
                  <c:v>-4.9</c:v>
                </c:pt>
                <c:pt idx="2">
                  <c:v>-1.3</c:v>
                </c:pt>
                <c:pt idx="3">
                  <c:v>-26.4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Operation location: GER/CH</c:v>
                </c:pt>
                <c:pt idx="1">
                  <c:v>Energy efficieny: efficient/inefficient</c:v>
                </c:pt>
                <c:pt idx="2">
                  <c:v>Room size: 30sqm/10sqm</c:v>
                </c:pt>
                <c:pt idx="3">
                  <c:v>Best/worst case scenario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</c:v>
                </c:pt>
                <c:pt idx="1">
                  <c:v>4.3</c:v>
                </c:pt>
                <c:pt idx="2">
                  <c:v>4.689999999999999</c:v>
                </c:pt>
                <c:pt idx="3">
                  <c:v>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95298592"/>
        <c:axId val="-2095292208"/>
      </c:barChart>
      <c:catAx>
        <c:axId val="-209529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5292208"/>
        <c:crosses val="autoZero"/>
        <c:auto val="1"/>
        <c:lblAlgn val="ctr"/>
        <c:lblOffset val="100"/>
        <c:noMultiLvlLbl val="0"/>
      </c:catAx>
      <c:valAx>
        <c:axId val="-2095292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GWP (kg CO</a:t>
                </a:r>
                <a:r>
                  <a:rPr lang="en-US" sz="1800" b="0" i="0" baseline="-25000" dirty="0" smtClean="0">
                    <a:effectLst/>
                  </a:rPr>
                  <a:t>2eq</a:t>
                </a:r>
                <a:r>
                  <a:rPr lang="en-US" sz="1800" b="0" i="0" baseline="0" dirty="0" smtClean="0">
                    <a:effectLst/>
                  </a:rPr>
                  <a:t>/m</a:t>
                </a:r>
                <a:r>
                  <a:rPr lang="en-US" sz="1800" b="0" i="0" baseline="-25000" dirty="0" smtClean="0">
                    <a:effectLst/>
                  </a:rPr>
                  <a:t>2</a:t>
                </a:r>
                <a:r>
                  <a:rPr lang="en-US" sz="1800" b="0" i="0" baseline="0" dirty="0" smtClean="0">
                    <a:effectLst/>
                  </a:rPr>
                  <a:t>*</a:t>
                </a:r>
                <a:r>
                  <a:rPr lang="en-US" sz="1800" b="0" i="0" baseline="0" dirty="0" err="1" smtClean="0">
                    <a:effectLst/>
                  </a:rPr>
                  <a:t>yr</a:t>
                </a:r>
                <a:r>
                  <a:rPr lang="en-US" sz="1800" b="0" i="0" baseline="0" dirty="0" smtClean="0">
                    <a:effectLst/>
                  </a:rPr>
                  <a:t>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529859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5643600"/>
        <c:axId val="-2129107552"/>
      </c:barChart>
      <c:catAx>
        <c:axId val="-2095643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9107552"/>
        <c:crosses val="autoZero"/>
        <c:auto val="1"/>
        <c:lblAlgn val="ctr"/>
        <c:lblOffset val="100"/>
        <c:noMultiLvlLbl val="0"/>
      </c:catAx>
      <c:valAx>
        <c:axId val="-212910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564360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03102240"/>
        <c:axId val="-2100245904"/>
      </c:barChart>
      <c:catAx>
        <c:axId val="-210310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0245904"/>
        <c:crosses val="autoZero"/>
        <c:auto val="1"/>
        <c:lblAlgn val="ctr"/>
        <c:lblOffset val="100"/>
        <c:noMultiLvlLbl val="0"/>
      </c:catAx>
      <c:valAx>
        <c:axId val="-210024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310224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8492800"/>
        <c:axId val="-2125977040"/>
      </c:barChart>
      <c:catAx>
        <c:axId val="210849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5977040"/>
        <c:crosses val="autoZero"/>
        <c:auto val="1"/>
        <c:lblAlgn val="ctr"/>
        <c:lblOffset val="100"/>
        <c:noMultiLvlLbl val="0"/>
      </c:catAx>
      <c:valAx>
        <c:axId val="-212597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49280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6837360"/>
        <c:axId val="2070112432"/>
      </c:barChart>
      <c:catAx>
        <c:axId val="-209683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112432"/>
        <c:crosses val="autoZero"/>
        <c:auto val="1"/>
        <c:lblAlgn val="ctr"/>
        <c:lblOffset val="100"/>
        <c:noMultiLvlLbl val="0"/>
      </c:catAx>
      <c:valAx>
        <c:axId val="207011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683736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5955216"/>
        <c:axId val="-2085948272"/>
      </c:barChart>
      <c:catAx>
        <c:axId val="-208595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5948272"/>
        <c:crosses val="autoZero"/>
        <c:auto val="1"/>
        <c:lblAlgn val="ctr"/>
        <c:lblOffset val="100"/>
        <c:noMultiLvlLbl val="0"/>
      </c:catAx>
      <c:valAx>
        <c:axId val="-208594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595521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28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1405029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42773882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47342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-465.2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-9441.4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93946" y="4105479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1056.3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2630" y="4033127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78279" y="4012912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37287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305190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283900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7523327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48548957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3046084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657966" y="1756284"/>
            <a:ext cx="7236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70304605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589141" y="2110247"/>
            <a:ext cx="7272000" cy="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6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5201</TotalTime>
  <Words>253</Words>
  <Application>Microsoft Macintosh PowerPoint</Application>
  <PresentationFormat>A4 Paper (210x297 mm)</PresentationFormat>
  <Paragraphs>84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157</cp:revision>
  <cp:lastPrinted>2015-10-20T13:56:38Z</cp:lastPrinted>
  <dcterms:created xsi:type="dcterms:W3CDTF">2015-08-21T13:20:56Z</dcterms:created>
  <dcterms:modified xsi:type="dcterms:W3CDTF">2015-11-18T16:08:45Z</dcterms:modified>
</cp:coreProperties>
</file>