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1208"/>
  </p:normalViewPr>
  <p:slideViewPr>
    <p:cSldViewPr snapToGrid="0" snapToObjects="1">
      <p:cViewPr>
        <p:scale>
          <a:sx n="128" d="100"/>
          <a:sy n="128" d="100"/>
        </p:scale>
        <p:origin x="-104" y="3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8617984"/>
        <c:axId val="2128906064"/>
      </c:scatterChart>
      <c:valAx>
        <c:axId val="21286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906064"/>
        <c:crosses val="autoZero"/>
        <c:crossBetween val="midCat"/>
      </c:valAx>
      <c:valAx>
        <c:axId val="21289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1798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0.0</c:v>
                </c:pt>
                <c:pt idx="1">
                  <c:v>2676.5</c:v>
                </c:pt>
                <c:pt idx="2">
                  <c:v>-4270.67</c:v>
                </c:pt>
                <c:pt idx="3">
                  <c:v>-4193.67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0.0</c:formatCode>
                <c:ptCount val="5"/>
                <c:pt idx="0">
                  <c:v>2676.5</c:v>
                </c:pt>
                <c:pt idx="1">
                  <c:v>0.0</c:v>
                </c:pt>
                <c:pt idx="2">
                  <c:v>-157.08</c:v>
                </c:pt>
                <c:pt idx="3">
                  <c:v>-77.0</c:v>
                </c:pt>
                <c:pt idx="4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>
                  <c:v>0.0</c:v>
                </c:pt>
                <c:pt idx="1">
                  <c:v>-4427.75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Embodied</c:v>
                </c:pt>
                <c:pt idx="1">
                  <c:v>Heating, cooling and lighting offset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</c:strCache>
            </c:strRef>
          </c:cat>
          <c:val>
            <c:numRef>
              <c:f>Sheet1!$E$2:$E$6</c:f>
              <c:numCache>
                <c:formatCode>0.0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-4193.67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3250464"/>
        <c:axId val="-2053256928"/>
      </c:barChart>
      <c:catAx>
        <c:axId val="-2053250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3256928"/>
        <c:crosses val="autoZero"/>
        <c:auto val="1"/>
        <c:lblAlgn val="ctr"/>
        <c:lblOffset val="100"/>
        <c:noMultiLvlLbl val="0"/>
      </c:catAx>
      <c:valAx>
        <c:axId val="-20532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GWP (kg CO</a:t>
                </a:r>
                <a:r>
                  <a:rPr lang="en-US" baseline="-25000" dirty="0" smtClean="0"/>
                  <a:t>2eq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250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6378304"/>
        <c:axId val="-2090514736"/>
      </c:barChart>
      <c:catAx>
        <c:axId val="-214637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14736"/>
        <c:crosses val="autoZero"/>
        <c:auto val="1"/>
        <c:lblAlgn val="ctr"/>
        <c:lblOffset val="100"/>
        <c:noMultiLvlLbl val="0"/>
      </c:catAx>
      <c:valAx>
        <c:axId val="-209051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378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8582352"/>
        <c:axId val="-2108578912"/>
      </c:barChart>
      <c:catAx>
        <c:axId val="-210858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78912"/>
        <c:crosses val="autoZero"/>
        <c:auto val="1"/>
        <c:lblAlgn val="ctr"/>
        <c:lblOffset val="100"/>
        <c:noMultiLvlLbl val="0"/>
      </c:catAx>
      <c:valAx>
        <c:axId val="-21085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582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9979152"/>
        <c:axId val="-2145635024"/>
      </c:lineChart>
      <c:catAx>
        <c:axId val="-208997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635024"/>
        <c:crosses val="autoZero"/>
        <c:auto val="1"/>
        <c:lblAlgn val="ctr"/>
        <c:lblOffset val="100"/>
        <c:noMultiLvlLbl val="0"/>
      </c:catAx>
      <c:valAx>
        <c:axId val="-214563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97915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53479808"/>
        <c:axId val="-2053464368"/>
      </c:barChart>
      <c:catAx>
        <c:axId val="-20534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64368"/>
        <c:crosses val="autoZero"/>
        <c:auto val="1"/>
        <c:lblAlgn val="ctr"/>
        <c:lblOffset val="100"/>
        <c:noMultiLvlLbl val="0"/>
      </c:catAx>
      <c:valAx>
        <c:axId val="-205346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79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1">
                  <c:v>107.9</c:v>
                </c:pt>
                <c:pt idx="2">
                  <c:v>59.2</c:v>
                </c:pt>
                <c:pt idx="3">
                  <c:v>114.9</c:v>
                </c:pt>
                <c:pt idx="4">
                  <c:v>107.7</c:v>
                </c:pt>
                <c:pt idx="5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1">
                  <c:v>18.9</c:v>
                </c:pt>
                <c:pt idx="2">
                  <c:v>6.1</c:v>
                </c:pt>
                <c:pt idx="3">
                  <c:v>26.0</c:v>
                </c:pt>
                <c:pt idx="4">
                  <c:v>30.6</c:v>
                </c:pt>
                <c:pt idx="5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UCTE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-0.00289449156603275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UCTE</c:v>
                </c:pt>
                <c:pt idx="1">
                  <c:v>ASF (CIGS) incl. shading benefits</c:v>
                </c:pt>
                <c:pt idx="2">
                  <c:v>CIGS (thin)</c:v>
                </c:pt>
                <c:pt idx="3">
                  <c:v>mono-Si</c:v>
                </c:pt>
                <c:pt idx="4">
                  <c:v>poly-Si</c:v>
                </c:pt>
                <c:pt idx="5">
                  <c:v>CdTe (thin)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551.7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826880"/>
        <c:axId val="-2049949392"/>
      </c:barChart>
      <c:catAx>
        <c:axId val="-205382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949392"/>
        <c:crosses val="autoZero"/>
        <c:auto val="1"/>
        <c:lblAlgn val="ctr"/>
        <c:lblOffset val="100"/>
        <c:noMultiLvlLbl val="0"/>
      </c:catAx>
      <c:valAx>
        <c:axId val="-204994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826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8305696"/>
        <c:axId val="-2048302224"/>
      </c:barChart>
      <c:catAx>
        <c:axId val="-20483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2224"/>
        <c:crosses val="autoZero"/>
        <c:auto val="1"/>
        <c:lblAlgn val="ctr"/>
        <c:lblOffset val="100"/>
        <c:noMultiLvlLbl val="0"/>
      </c:catAx>
      <c:valAx>
        <c:axId val="-20483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305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3771840"/>
        <c:axId val="-2053773664"/>
      </c:barChart>
      <c:catAx>
        <c:axId val="-2053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3664"/>
        <c:crosses val="autoZero"/>
        <c:auto val="1"/>
        <c:lblAlgn val="ctr"/>
        <c:lblOffset val="100"/>
        <c:noMultiLvlLbl val="0"/>
      </c:catAx>
      <c:valAx>
        <c:axId val="-205377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Office Energy Load (kWh)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771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3106112"/>
        <c:axId val="-2094198752"/>
      </c:barChart>
      <c:catAx>
        <c:axId val="-209310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198752"/>
        <c:crosses val="autoZero"/>
        <c:auto val="1"/>
        <c:lblAlgn val="ctr"/>
        <c:lblOffset val="100"/>
        <c:noMultiLvlLbl val="0"/>
      </c:catAx>
      <c:valAx>
        <c:axId val="-209419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1061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8344448"/>
        <c:axId val="-2108360000"/>
      </c:barChart>
      <c:catAx>
        <c:axId val="-210834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60000"/>
        <c:crosses val="autoZero"/>
        <c:auto val="1"/>
        <c:lblAlgn val="ctr"/>
        <c:lblOffset val="100"/>
        <c:noMultiLvlLbl val="0"/>
      </c:catAx>
      <c:valAx>
        <c:axId val="-210836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344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133024"/>
        <c:axId val="-2051695472"/>
      </c:barChart>
      <c:catAx>
        <c:axId val="-205113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695472"/>
        <c:crosses val="autoZero"/>
        <c:auto val="1"/>
        <c:lblAlgn val="ctr"/>
        <c:lblOffset val="100"/>
        <c:noMultiLvlLbl val="0"/>
      </c:catAx>
      <c:valAx>
        <c:axId val="-205169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133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447904"/>
        <c:axId val="-2051439408"/>
      </c:barChart>
      <c:catAx>
        <c:axId val="-205144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39408"/>
        <c:crosses val="autoZero"/>
        <c:auto val="1"/>
        <c:lblAlgn val="ctr"/>
        <c:lblOffset val="100"/>
        <c:noMultiLvlLbl val="0"/>
      </c:catAx>
      <c:valAx>
        <c:axId val="-20514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479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1542064"/>
        <c:axId val="-2051404576"/>
      </c:barChart>
      <c:catAx>
        <c:axId val="-20515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04576"/>
        <c:crosses val="autoZero"/>
        <c:auto val="1"/>
        <c:lblAlgn val="ctr"/>
        <c:lblOffset val="100"/>
        <c:noMultiLvlLbl val="0"/>
      </c:catAx>
      <c:valAx>
        <c:axId val="-205140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54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701088"/>
        <c:axId val="-2048237920"/>
      </c:barChart>
      <c:catAx>
        <c:axId val="-209370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37920"/>
        <c:crosses val="autoZero"/>
        <c:auto val="1"/>
        <c:lblAlgn val="ctr"/>
        <c:lblOffset val="100"/>
        <c:noMultiLvlLbl val="0"/>
      </c:catAx>
      <c:valAx>
        <c:axId val="-20482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701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8228288"/>
        <c:axId val="-2048217104"/>
      </c:barChart>
      <c:catAx>
        <c:axId val="-20482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17104"/>
        <c:crosses val="autoZero"/>
        <c:auto val="1"/>
        <c:lblAlgn val="ctr"/>
        <c:lblOffset val="100"/>
        <c:noMultiLvlLbl val="0"/>
      </c:catAx>
      <c:valAx>
        <c:axId val="-20482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228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</a:t>
            </a:r>
            <a:r>
              <a:rPr lang="en-US" dirty="0" smtClean="0"/>
              <a:t>HONR </a:t>
            </a:r>
            <a:r>
              <a:rPr lang="en-US" baseline="0" dirty="0" smtClean="0"/>
              <a:t>pie chart – UPDATED for paper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</a:t>
            </a:r>
            <a:r>
              <a:rPr lang="en-US" baseline="0" dirty="0" smtClean="0"/>
              <a:t>at ENTSO-E mix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smtClean="0"/>
              <a:t>potential </a:t>
            </a:r>
            <a:r>
              <a:rPr lang="en-US" dirty="0" smtClean="0"/>
              <a:t>in </a:t>
            </a:r>
            <a:r>
              <a:rPr lang="en-US" dirty="0" smtClean="0"/>
              <a:t>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3799189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22635453"/>
              </p:ext>
            </p:extLst>
          </p:nvPr>
        </p:nvGraphicFramePr>
        <p:xfrm>
          <a:off x="1611244" y="1349857"/>
          <a:ext cx="6604000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6512257" y="1638586"/>
            <a:ext cx="1369670" cy="31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38" dirty="0" smtClean="0"/>
              <a:t>-482.0 gCO</a:t>
            </a:r>
            <a:r>
              <a:rPr lang="en-US" sz="1138" baseline="-25000" dirty="0" smtClean="0"/>
              <a:t>2eq</a:t>
            </a:r>
            <a:r>
              <a:rPr lang="en-US" sz="1138" dirty="0" smtClean="0"/>
              <a:t>/kWh</a:t>
            </a:r>
            <a:endParaRPr lang="en-US" sz="1138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44491" y="4728905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54500" y="4762036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01022" y="2042028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7761" y="4818359"/>
            <a:ext cx="648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483793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66236091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1187243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</TotalTime>
  <Words>235</Words>
  <Application>Microsoft Macintosh PowerPoint</Application>
  <PresentationFormat>A4 Paper (210x297 mm)</PresentationFormat>
  <Paragraphs>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140</cp:revision>
  <cp:lastPrinted>2015-10-20T13:56:38Z</cp:lastPrinted>
  <dcterms:created xsi:type="dcterms:W3CDTF">2015-08-21T13:20:56Z</dcterms:created>
  <dcterms:modified xsi:type="dcterms:W3CDTF">2015-11-13T22:50:13Z</dcterms:modified>
</cp:coreProperties>
</file>