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5.xml" ContentType="application/vnd.openxmlformats-officedocument.presentationml.notesSlide+xml"/>
  <Override PartName="/ppt/charts/chart17.xml" ContentType="application/vnd.openxmlformats-officedocument.drawingml.chart+xml"/>
  <Override PartName="/ppt/notesSlides/notesSlide16.xml" ContentType="application/vnd.openxmlformats-officedocument.presentationml.notesSlide+xml"/>
  <Override PartName="/ppt/charts/chart1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19.xml" ContentType="application/vnd.openxmlformats-officedocument.drawingml.chart+xml"/>
  <Override PartName="/ppt/notesSlides/notesSlide18.xml" ContentType="application/vnd.openxmlformats-officedocument.presentationml.notesSlide+xml"/>
  <Override PartName="/ppt/charts/chart20.xml" ContentType="application/vnd.openxmlformats-officedocument.drawingml.chart+xml"/>
  <Override PartName="/ppt/notesSlides/notesSlide19.xml" ContentType="application/vnd.openxmlformats-officedocument.presentationml.notesSlide+xml"/>
  <Override PartName="/ppt/charts/chart21.xml" ContentType="application/vnd.openxmlformats-officedocument.drawingml.chart+xml"/>
  <Override PartName="/ppt/notesSlides/notesSlide20.xml" ContentType="application/vnd.openxmlformats-officedocument.presentationml.notesSlide+xml"/>
  <Override PartName="/ppt/charts/chart22.xml" ContentType="application/vnd.openxmlformats-officedocument.drawingml.chart+xml"/>
  <Override PartName="/ppt/notesSlides/notesSlide21.xml" ContentType="application/vnd.openxmlformats-officedocument.presentationml.notesSlide+xml"/>
  <Override PartName="/ppt/charts/chart23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62" r:id="rId2"/>
    <p:sldId id="263" r:id="rId3"/>
    <p:sldId id="264" r:id="rId4"/>
    <p:sldId id="260" r:id="rId5"/>
    <p:sldId id="261" r:id="rId6"/>
    <p:sldId id="265" r:id="rId7"/>
    <p:sldId id="270" r:id="rId8"/>
    <p:sldId id="259" r:id="rId9"/>
    <p:sldId id="271" r:id="rId10"/>
    <p:sldId id="267" r:id="rId11"/>
    <p:sldId id="256" r:id="rId12"/>
    <p:sldId id="272" r:id="rId13"/>
    <p:sldId id="278" r:id="rId14"/>
    <p:sldId id="273" r:id="rId15"/>
    <p:sldId id="274" r:id="rId16"/>
    <p:sldId id="257" r:id="rId17"/>
    <p:sldId id="258" r:id="rId18"/>
    <p:sldId id="279" r:id="rId19"/>
    <p:sldId id="280" r:id="rId20"/>
    <p:sldId id="277" r:id="rId21"/>
    <p:sldId id="268" r:id="rId22"/>
    <p:sldId id="266" r:id="rId2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2" autoAdjust="0"/>
    <p:restoredTop sz="91695"/>
  </p:normalViewPr>
  <p:slideViewPr>
    <p:cSldViewPr snapToGrid="0" snapToObjects="1">
      <p:cViewPr>
        <p:scale>
          <a:sx n="90" d="100"/>
          <a:sy n="90" d="100"/>
        </p:scale>
        <p:origin x="136" y="20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4" Type="http://schemas.openxmlformats.org/officeDocument/2006/relationships/chartUserShapes" Target="../drawings/drawing1.xml"/><Relationship Id="rId1" Type="http://schemas.microsoft.com/office/2011/relationships/chartStyle" Target="style16.xml"/><Relationship Id="rId2" Type="http://schemas.microsoft.com/office/2011/relationships/chartColorStyle" Target="colors16.xm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3.xml.rels><?xml version="1.0" encoding="UTF-8" standalone="yes"?>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Worksheet23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79011527398"/>
          <c:y val="0.0390719988588735"/>
          <c:w val="0.828780015331573"/>
          <c:h val="0.714274325085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23000.0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12700" cap="flat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1">
                  <c:v>18000.0</c:v>
                </c:pt>
                <c:pt idx="2">
                  <c:v>13500.0</c:v>
                </c:pt>
                <c:pt idx="3">
                  <c:v>7000.0</c:v>
                </c:pt>
                <c:pt idx="4">
                  <c:v>5200.0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Self-sufficient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5">
                  <c:v>8500.0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7431392"/>
        <c:axId val="2118830768"/>
      </c:scatterChart>
      <c:valAx>
        <c:axId val="-2087431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Embodied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8830768"/>
        <c:crosses val="autoZero"/>
        <c:crossBetween val="midCat"/>
      </c:valAx>
      <c:valAx>
        <c:axId val="211883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Life</a:t>
                </a:r>
                <a:r>
                  <a:rPr lang="en-US" sz="1600" baseline="0" dirty="0" smtClean="0"/>
                  <a:t> cycle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baseline="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7431392"/>
        <c:crosses val="autoZero"/>
        <c:crossBetween val="midCat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CGIS photovoltaic thin-film [m2]</a:t>
            </a:r>
            <a:endParaRPr lang="en-US" baseline="0" dirty="0" smtClean="0"/>
          </a:p>
        </c:rich>
      </c:tx>
      <c:layout>
        <c:manualLayout>
          <c:xMode val="edge"/>
          <c:yMode val="edge"/>
          <c:x val="0.236523025500585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</c:f>
              <c:strCache>
                <c:ptCount val="1"/>
                <c:pt idx="0">
                  <c:v>Solar panel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5.76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5501625109052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Electronics</a:t>
            </a:r>
            <a:r>
              <a:rPr lang="en-US" baseline="0" dirty="0" smtClean="0"/>
              <a:t> production, control units [kg]</a:t>
            </a:r>
            <a:endParaRPr lang="en-US" dirty="0"/>
          </a:p>
        </c:rich>
      </c:tx>
      <c:layout>
        <c:manualLayout>
          <c:xMode val="edge"/>
          <c:yMode val="edge"/>
          <c:x val="0.1229964770443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822296241337395"/>
                  <c:y val="0.092888558144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620265011931794"/>
                  <c:y val="0.102093547756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2-2 way valves</c:v>
                </c:pt>
                <c:pt idx="1">
                  <c:v>c-Rio 9066</c:v>
                </c:pt>
                <c:pt idx="2">
                  <c:v>Voltage regulator</c:v>
                </c:pt>
                <c:pt idx="3">
                  <c:v>NI 9205</c:v>
                </c:pt>
                <c:pt idx="4">
                  <c:v>NI 9403</c:v>
                </c:pt>
                <c:pt idx="5">
                  <c:v>NI 9476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1.45</c:v>
                </c:pt>
                <c:pt idx="1">
                  <c:v>0.64</c:v>
                </c:pt>
                <c:pt idx="2">
                  <c:v>0.18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2675.4</c:v>
                </c:pt>
                <c:pt idx="2">
                  <c:v>-6542.200000000001</c:v>
                </c:pt>
                <c:pt idx="3">
                  <c:v>-6306.6</c:v>
                </c:pt>
                <c:pt idx="4">
                  <c:v>-6229.6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2675.4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-6768.1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606"/>
                  <c:y val="-0.265609269989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-6229.6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17471328"/>
        <c:axId val="2117464096"/>
      </c:barChart>
      <c:catAx>
        <c:axId val="21174713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17464096"/>
        <c:crosses val="autoZero"/>
        <c:auto val="1"/>
        <c:lblAlgn val="ctr"/>
        <c:lblOffset val="100"/>
        <c:noMultiLvlLbl val="0"/>
      </c:catAx>
      <c:valAx>
        <c:axId val="2117464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47132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5">
                  <c:v>95.7</c:v>
                </c:pt>
                <c:pt idx="16">
                  <c:v>27.6</c:v>
                </c:pt>
                <c:pt idx="17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126.8</c:v>
                </c:pt>
                <c:pt idx="15">
                  <c:v>109.0</c:v>
                </c:pt>
                <c:pt idx="16">
                  <c:v>38.5</c:v>
                </c:pt>
                <c:pt idx="17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3695536"/>
        <c:axId val="-2113692112"/>
      </c:barChart>
      <c:catAx>
        <c:axId val="-2113695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3692112"/>
        <c:crosses val="autoZero"/>
        <c:auto val="1"/>
        <c:lblAlgn val="ctr"/>
        <c:lblOffset val="100"/>
        <c:noMultiLvlLbl val="0"/>
      </c:catAx>
      <c:valAx>
        <c:axId val="-211369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369553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1145.8</c:v>
                </c:pt>
                <c:pt idx="1">
                  <c:v>754.8</c:v>
                </c:pt>
                <c:pt idx="2">
                  <c:v>629.5</c:v>
                </c:pt>
                <c:pt idx="3">
                  <c:v>509.3</c:v>
                </c:pt>
                <c:pt idx="4">
                  <c:v>119.6</c:v>
                </c:pt>
                <c:pt idx="6">
                  <c:v>95.7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52A15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1229.6</c:v>
                </c:pt>
                <c:pt idx="1">
                  <c:v>808.4</c:v>
                </c:pt>
                <c:pt idx="2">
                  <c:v>671.5</c:v>
                </c:pt>
                <c:pt idx="3">
                  <c:v>551.7</c:v>
                </c:pt>
                <c:pt idx="4">
                  <c:v>135.0</c:v>
                </c:pt>
                <c:pt idx="5">
                  <c:v>126.8</c:v>
                </c:pt>
                <c:pt idx="6">
                  <c:v>109.0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7748992"/>
        <c:axId val="2117548272"/>
      </c:barChart>
      <c:catAx>
        <c:axId val="2117748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548272"/>
        <c:crosses val="autoZero"/>
        <c:auto val="1"/>
        <c:lblAlgn val="ctr"/>
        <c:lblOffset val="100"/>
        <c:noMultiLvlLbl val="0"/>
      </c:catAx>
      <c:valAx>
        <c:axId val="2117548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74899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Supporting Structure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0.152198962269307</c:v>
                </c:pt>
                <c:pt idx="1">
                  <c:v>0.668772095651029</c:v>
                </c:pt>
                <c:pt idx="2">
                  <c:v>0.182630441793715</c:v>
                </c:pt>
                <c:pt idx="3">
                  <c:v>0.0976053375164815</c:v>
                </c:pt>
                <c:pt idx="4">
                  <c:v>0.0363552114755373</c:v>
                </c:pt>
                <c:pt idx="5">
                  <c:v>0.0146369135632371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40627563497193"/>
          <c:h val="0.431206811689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of operation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EOL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23.36</c:v>
                </c:pt>
                <c:pt idx="1">
                  <c:v>20.05</c:v>
                </c:pt>
                <c:pt idx="2">
                  <c:v>16.74</c:v>
                </c:pt>
                <c:pt idx="3">
                  <c:v>13.43</c:v>
                </c:pt>
                <c:pt idx="4">
                  <c:v>10.12</c:v>
                </c:pt>
                <c:pt idx="5">
                  <c:v>6.81</c:v>
                </c:pt>
                <c:pt idx="6">
                  <c:v>3.5</c:v>
                </c:pt>
                <c:pt idx="7">
                  <c:v>0.19</c:v>
                </c:pt>
                <c:pt idx="8">
                  <c:v>-3.12</c:v>
                </c:pt>
                <c:pt idx="9">
                  <c:v>-6.43</c:v>
                </c:pt>
                <c:pt idx="10">
                  <c:v>-9.739999999999998</c:v>
                </c:pt>
                <c:pt idx="11">
                  <c:v>-13.05</c:v>
                </c:pt>
                <c:pt idx="12">
                  <c:v>-16.36</c:v>
                </c:pt>
                <c:pt idx="13">
                  <c:v>-19.67</c:v>
                </c:pt>
                <c:pt idx="14">
                  <c:v>-22.98</c:v>
                </c:pt>
                <c:pt idx="15">
                  <c:v>-26.29</c:v>
                </c:pt>
                <c:pt idx="16">
                  <c:v>-26.11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13398368"/>
        <c:axId val="-2113046032"/>
      </c:lineChart>
      <c:catAx>
        <c:axId val="-2113398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3046032"/>
        <c:crosses val="autoZero"/>
        <c:auto val="1"/>
        <c:lblAlgn val="ctr"/>
        <c:lblOffset val="100"/>
        <c:noMultiLvlLbl val="0"/>
      </c:catAx>
      <c:valAx>
        <c:axId val="-211304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requirement (GJ)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3398368"/>
        <c:crosses val="autoZero"/>
        <c:crossBetween val="between"/>
      </c:valAx>
      <c:spPr>
        <a:noFill/>
        <a:ln w="9525"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Embodied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1906.1</c:v>
                </c:pt>
                <c:pt idx="1">
                  <c:v>669.9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 formatCode="General">
                  <c:v>-2034.2</c:v>
                </c:pt>
                <c:pt idx="1">
                  <c:v>-713.0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Disposal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77.03</c:v>
                </c:pt>
                <c:pt idx="1">
                  <c:v>2.79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65351794405484"/>
                  <c:y val="-0.0119835133632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1117806773799"/>
                      <c:h val="0.054891214536828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-51.07000000000014</c:v>
                </c:pt>
                <c:pt idx="1">
                  <c:v>-40.31000000000002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083665760"/>
        <c:axId val="2088723984"/>
      </c:barChart>
      <c:catAx>
        <c:axId val="-2083665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8723984"/>
        <c:crosses val="autoZero"/>
        <c:auto val="1"/>
        <c:lblAlgn val="ctr"/>
        <c:lblOffset val="100"/>
        <c:noMultiLvlLbl val="0"/>
      </c:catAx>
      <c:valAx>
        <c:axId val="2088723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baseline="0" dirty="0" smtClean="0">
                    <a:effectLst/>
                  </a:rPr>
                  <a:t>GWP (kg CO</a:t>
                </a:r>
                <a:r>
                  <a:rPr lang="en-US" sz="1600" b="0" i="0" baseline="-25000" dirty="0" smtClean="0">
                    <a:effectLst/>
                  </a:rPr>
                  <a:t>2eq</a:t>
                </a:r>
                <a:r>
                  <a:rPr lang="en-US" sz="1600" b="0" i="0" baseline="0" dirty="0" smtClean="0">
                    <a:effectLst/>
                  </a:rPr>
                  <a:t>)</a:t>
                </a:r>
                <a:endParaRPr lang="en-US" sz="16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366576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134333252239769"/>
                  <c:y val="-0.1458297218530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268666504479548"/>
                  <c:y val="-0.13914983725795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0268666504479538"/>
                  <c:y val="-0.07976269791087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Sheet1!$C$2:$C$9</c:f>
              <c:numCache>
                <c:formatCode>0.0</c:formatCode>
                <c:ptCount val="8"/>
                <c:pt idx="1">
                  <c:v>-601.1</c:v>
                </c:pt>
                <c:pt idx="2" formatCode="General">
                  <c:v>310.1</c:v>
                </c:pt>
                <c:pt idx="3" formatCode="General">
                  <c:v>-507.6</c:v>
                </c:pt>
                <c:pt idx="4" formatCode="General">
                  <c:v>257.5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-0.00268666504479538"/>
                  <c:y val="-0.1262195893044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6"/>
              <c:layout>
                <c:manualLayout>
                  <c:x val="-0.00268666504479538"/>
                  <c:y val="-0.06859931508302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268666504479538"/>
                  <c:y val="-0.05899469125691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5" formatCode="0.0">
                  <c:v>457.1</c:v>
                </c:pt>
                <c:pt idx="6" formatCode="0.0">
                  <c:v>184.5</c:v>
                </c:pt>
                <c:pt idx="7" formatCode="0.0">
                  <c:v>154.4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13107568"/>
        <c:axId val="-2113098448"/>
      </c:barChart>
      <c:catAx>
        <c:axId val="-21131075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13098448"/>
        <c:crosses val="autoZero"/>
        <c:auto val="1"/>
        <c:lblAlgn val="ctr"/>
        <c:lblOffset val="100"/>
        <c:noMultiLvlLbl val="0"/>
      </c:catAx>
      <c:valAx>
        <c:axId val="-211309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310756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22.0</c:v>
                </c:pt>
                <c:pt idx="2">
                  <c:v>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9.0</c:v>
                </c:pt>
                <c:pt idx="1">
                  <c:v>20.0</c:v>
                </c:pt>
                <c:pt idx="2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4211728"/>
        <c:axId val="-2084215360"/>
      </c:barChart>
      <c:catAx>
        <c:axId val="-2084211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215360"/>
        <c:crosses val="autoZero"/>
        <c:auto val="1"/>
        <c:lblAlgn val="ctr"/>
        <c:lblOffset val="100"/>
        <c:noMultiLvlLbl val="0"/>
      </c:catAx>
      <c:valAx>
        <c:axId val="-208421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(</a:t>
                </a:r>
                <a:r>
                  <a:rPr lang="en-US" sz="1600" noProof="1" smtClean="0"/>
                  <a:t>GJ/m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21172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"/>
                  <c:y val="-0.12858378350852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"/>
                  <c:y val="-0.05389371480464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Sheet1!$B$2:$B$10</c:f>
              <c:numCache>
                <c:formatCode>0.0</c:formatCode>
                <c:ptCount val="9"/>
                <c:pt idx="0">
                  <c:v>462.1</c:v>
                </c:pt>
                <c:pt idx="1">
                  <c:v>113.1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2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268666504479543"/>
                  <c:y val="-0.045270720435902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0134333252239769"/>
                  <c:y val="-0.1369940886657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Sheet1!$C$2:$C$10</c:f>
              <c:numCache>
                <c:formatCode>0.0</c:formatCode>
                <c:ptCount val="9"/>
                <c:pt idx="2">
                  <c:v>-601.1</c:v>
                </c:pt>
                <c:pt idx="3">
                  <c:v>70.6</c:v>
                </c:pt>
                <c:pt idx="4" formatCode="General">
                  <c:v>310.1</c:v>
                </c:pt>
                <c:pt idx="5" formatCode="General">
                  <c:v>-507.6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6"/>
              <c:layout>
                <c:manualLayout>
                  <c:x val="-0.00134333252239769"/>
                  <c:y val="-0.1262195893044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7"/>
              <c:layout>
                <c:manualLayout>
                  <c:x val="-0.00134333252239769"/>
                  <c:y val="-0.066443566490840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0.00134333252239769"/>
                  <c:y val="-0.05899469125691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6" formatCode="0.0">
                  <c:v>457.1</c:v>
                </c:pt>
                <c:pt idx="7" formatCode="0.0">
                  <c:v>184.5</c:v>
                </c:pt>
                <c:pt idx="8" formatCode="0.0">
                  <c:v>154.4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81492880"/>
        <c:axId val="-2082051440"/>
      </c:barChart>
      <c:catAx>
        <c:axId val="-20814928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82051440"/>
        <c:crosses val="autoZero"/>
        <c:auto val="1"/>
        <c:lblAlgn val="ctr"/>
        <c:lblOffset val="100"/>
        <c:noMultiLvlLbl val="0"/>
      </c:catAx>
      <c:valAx>
        <c:axId val="-2082051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149288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6866650447954"/>
                  <c:y val="-0.13936252646945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Static ASF (CIGS) ENTSO-E mix incl. shading benefits </c:v>
                </c:pt>
                <c:pt idx="3">
                  <c:v>ASF (CIGS) ENTSO-E mix excl. shading benefits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Incl. shading benefits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0268666504479543"/>
                  <c:y val="-0.14874631337285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Static ASF (CIGS) ENTSO-E mix incl. shading benefits </c:v>
                </c:pt>
                <c:pt idx="3">
                  <c:v>ASF (CIGS) ENTSO-E mix excl. shading benefits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Sheet1!$C$2:$C$9</c:f>
              <c:numCache>
                <c:formatCode>0.0</c:formatCode>
                <c:ptCount val="8"/>
                <c:pt idx="1">
                  <c:v>-601.1</c:v>
                </c:pt>
                <c:pt idx="2" formatCode="General">
                  <c:v>-507.6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Excl. shading benefits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-0.00268666504479538"/>
                  <c:y val="-0.079762697910875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0268666504479538"/>
                  <c:y val="-0.084074195095247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0268666504479538"/>
                  <c:y val="-0.13053108648880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6"/>
              <c:layout>
                <c:manualLayout>
                  <c:x val="-0.00268666504479538"/>
                  <c:y val="-0.070755063675211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268666504479538"/>
                  <c:y val="-0.05899469125691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Static ASF (CIGS) ENTSO-E mix incl. shading benefits </c:v>
                </c:pt>
                <c:pt idx="3">
                  <c:v>ASF (CIGS) ENTSO-E mix excl. shading benefits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3">
                  <c:v>227.1</c:v>
                </c:pt>
                <c:pt idx="4">
                  <c:v>257.5</c:v>
                </c:pt>
                <c:pt idx="5" formatCode="0.0">
                  <c:v>457.1</c:v>
                </c:pt>
                <c:pt idx="6" formatCode="0.0">
                  <c:v>184.5</c:v>
                </c:pt>
                <c:pt idx="7" formatCode="0.0">
                  <c:v>154.4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82800896"/>
        <c:axId val="-2082805424"/>
      </c:barChart>
      <c:catAx>
        <c:axId val="-20828008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82805424"/>
        <c:crosses val="autoZero"/>
        <c:auto val="1"/>
        <c:lblAlgn val="ctr"/>
        <c:lblOffset val="100"/>
        <c:noMultiLvlLbl val="0"/>
      </c:catAx>
      <c:valAx>
        <c:axId val="-2082805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280089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112143440"/>
        <c:axId val="2117494832"/>
      </c:barChart>
      <c:catAx>
        <c:axId val="-2112143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494832"/>
        <c:crosses val="autoZero"/>
        <c:auto val="1"/>
        <c:lblAlgn val="ctr"/>
        <c:lblOffset val="100"/>
        <c:noMultiLvlLbl val="0"/>
      </c:catAx>
      <c:valAx>
        <c:axId val="2117494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214344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-792.9</c:v>
                </c:pt>
                <c:pt idx="1">
                  <c:v>-525.7</c:v>
                </c:pt>
                <c:pt idx="2">
                  <c:v>-535.6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63.1</c:v>
                </c:pt>
                <c:pt idx="1">
                  <c:v>-11.3</c:v>
                </c:pt>
                <c:pt idx="2">
                  <c:v>-1.4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82207264"/>
        <c:axId val="-2082210208"/>
      </c:barChart>
      <c:catAx>
        <c:axId val="-20822072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82210208"/>
        <c:crosses val="autoZero"/>
        <c:auto val="1"/>
        <c:lblAlgn val="ctr"/>
        <c:lblOffset val="100"/>
        <c:noMultiLvlLbl val="0"/>
      </c:catAx>
      <c:valAx>
        <c:axId val="-208221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2207264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204.0</c:v>
                </c:pt>
                <c:pt idx="1">
                  <c:v>2.0</c:v>
                </c:pt>
                <c:pt idx="2">
                  <c:v>11.0</c:v>
                </c:pt>
                <c:pt idx="3">
                  <c:v>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Frost resistant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316.0</c:v>
                </c:pt>
                <c:pt idx="1">
                  <c:v>2.0</c:v>
                </c:pt>
                <c:pt idx="2">
                  <c:v>9.0</c:v>
                </c:pt>
                <c:pt idx="3">
                  <c:v>503.0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7655744"/>
        <c:axId val="-2087652336"/>
      </c:barChart>
      <c:catAx>
        <c:axId val="-208765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7652336"/>
        <c:crosses val="autoZero"/>
        <c:auto val="1"/>
        <c:lblAlgn val="ctr"/>
        <c:lblOffset val="100"/>
        <c:noMultiLvlLbl val="0"/>
      </c:catAx>
      <c:valAx>
        <c:axId val="-208765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Acidification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(g SO</a:t>
                </a:r>
                <a:r>
                  <a:rPr lang="en-US" sz="1600" baseline="-25000" dirty="0" smtClean="0"/>
                  <a:t>2eq</a:t>
                </a:r>
                <a:r>
                  <a:rPr lang="en-US" sz="1600" noProof="1" smtClean="0"/>
                  <a:t>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765574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2.89</c:v>
                </c:pt>
                <c:pt idx="1">
                  <c:v>2.03</c:v>
                </c:pt>
                <c:pt idx="2">
                  <c:v>1.95</c:v>
                </c:pt>
                <c:pt idx="3">
                  <c:v>1.46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 &amp; 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2.77</c:v>
                </c:pt>
                <c:pt idx="1">
                  <c:v>1.95</c:v>
                </c:pt>
                <c:pt idx="2">
                  <c:v>1.86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Coil (sheet)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2.74</c:v>
                </c:pt>
                <c:pt idx="1">
                  <c:v>1.92</c:v>
                </c:pt>
                <c:pt idx="2">
                  <c:v>1.85</c:v>
                </c:pt>
                <c:pt idx="3">
                  <c:v>1.38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Coil (sheet galvanized)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3.01</c:v>
                </c:pt>
                <c:pt idx="1">
                  <c:v>2.12</c:v>
                </c:pt>
                <c:pt idx="2">
                  <c:v>2.03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5369888"/>
        <c:axId val="2115304912"/>
      </c:barChart>
      <c:catAx>
        <c:axId val="2115369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304912"/>
        <c:crosses val="autoZero"/>
        <c:auto val="1"/>
        <c:lblAlgn val="ctr"/>
        <c:lblOffset val="100"/>
        <c:noMultiLvlLbl val="0"/>
      </c:catAx>
      <c:valAx>
        <c:axId val="211530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Steel ECC</a:t>
                </a:r>
              </a:p>
              <a:p>
                <a:pPr>
                  <a:defRPr sz="1400"/>
                </a:pPr>
                <a:r>
                  <a:rPr lang="en-US" sz="1600" dirty="0" smtClean="0"/>
                  <a:t>(</a:t>
                </a:r>
                <a:r>
                  <a:rPr lang="en-US" sz="1600" noProof="1" smtClean="0"/>
                  <a:t>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en-US" sz="1600" baseline="-25000" noProof="1" smtClean="0"/>
                  <a:t>m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36988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4">
                  <c:v>95.7</c:v>
                </c:pt>
                <c:pt idx="15">
                  <c:v>27.6</c:v>
                </c:pt>
                <c:pt idx="16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109.0</c:v>
                </c:pt>
                <c:pt idx="15">
                  <c:v>38.5</c:v>
                </c:pt>
                <c:pt idx="16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3626144"/>
        <c:axId val="-2084305712"/>
      </c:barChart>
      <c:catAx>
        <c:axId val="-2083626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305712"/>
        <c:crosses val="autoZero"/>
        <c:auto val="1"/>
        <c:lblAlgn val="ctr"/>
        <c:lblOffset val="100"/>
        <c:noMultiLvlLbl val="0"/>
      </c:catAx>
      <c:valAx>
        <c:axId val="-2084305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362614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Ecoinvent</c:v>
                </c:pt>
                <c:pt idx="1">
                  <c:v>Simapro</c:v>
                </c:pt>
                <c:pt idx="2">
                  <c:v>GaBi</c:v>
                </c:pt>
                <c:pt idx="3">
                  <c:v>ICE Bath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</c:v>
                </c:pt>
                <c:pt idx="1">
                  <c:v>1.79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4358272"/>
        <c:axId val="-2084361792"/>
      </c:barChart>
      <c:catAx>
        <c:axId val="-2084358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361792"/>
        <c:crosses val="autoZero"/>
        <c:auto val="1"/>
        <c:lblAlgn val="ctr"/>
        <c:lblOffset val="100"/>
        <c:noMultiLvlLbl val="0"/>
      </c:catAx>
      <c:valAx>
        <c:axId val="-208436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ECC for steel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35827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4781268172478"/>
          <c:y val="0.0735817835451819"/>
          <c:w val="0.889707678003539"/>
          <c:h val="0.7740409647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 Journal of Life Cycle Assessment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17.0</c:v>
                </c:pt>
                <c:pt idx="1">
                  <c:v>6.0</c:v>
                </c:pt>
                <c:pt idx="2">
                  <c:v>0.0</c:v>
                </c:pt>
                <c:pt idx="3">
                  <c:v>23.0</c:v>
                </c:pt>
                <c:pt idx="4">
                  <c:v>5.0</c:v>
                </c:pt>
                <c:pt idx="5">
                  <c:v>0.0</c:v>
                </c:pt>
                <c:pt idx="6">
                  <c:v>18.0</c:v>
                </c:pt>
                <c:pt idx="7">
                  <c:v>6.0</c:v>
                </c:pt>
                <c:pt idx="8">
                  <c:v>4.0</c:v>
                </c:pt>
                <c:pt idx="9">
                  <c:v>35.0</c:v>
                </c:pt>
                <c:pt idx="10">
                  <c:v>15.0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Journal of Industrial Ecology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3.0</c:v>
                </c:pt>
                <c:pt idx="4">
                  <c:v>2.0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8">
                  <c:v>0.0</c:v>
                </c:pt>
                <c:pt idx="9">
                  <c:v>7.0</c:v>
                </c:pt>
                <c:pt idx="10">
                  <c:v>1.0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84386416"/>
        <c:axId val="-2084390096"/>
      </c:barChart>
      <c:catAx>
        <c:axId val="-2084386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390096"/>
        <c:crosses val="autoZero"/>
        <c:auto val="1"/>
        <c:lblAlgn val="ctr"/>
        <c:lblOffset val="100"/>
        <c:noMultiLvlLbl val="0"/>
      </c:catAx>
      <c:valAx>
        <c:axId val="-2084390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articles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38641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0937433513585706"/>
          <c:y val="0.000703466905272271"/>
          <c:w val="0.780673776100137"/>
          <c:h val="0.06386313108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steel, chromium steel 18/8, hot rolled [kg]</a:t>
            </a:r>
            <a:endParaRPr lang="en-US" dirty="0"/>
          </a:p>
        </c:rich>
      </c:tx>
      <c:layout>
        <c:manualLayout>
          <c:xMode val="edge"/>
          <c:yMode val="edge"/>
          <c:x val="0.110919184655334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Frame</c:v>
                </c:pt>
                <c:pt idx="1">
                  <c:v>Panel adapters</c:v>
                </c:pt>
                <c:pt idx="2">
                  <c:v>Cantilever brackets</c:v>
                </c:pt>
                <c:pt idx="3">
                  <c:v>Rings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80.0</c:v>
                </c:pt>
                <c:pt idx="1">
                  <c:v>14.4</c:v>
                </c:pt>
                <c:pt idx="2">
                  <c:v>14.4</c:v>
                </c:pt>
                <c:pt idx="3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Aluminum alloy</a:t>
            </a:r>
            <a:r>
              <a:rPr lang="en-US" baseline="0" dirty="0" smtClean="0"/>
              <a:t>, AlMg3 </a:t>
            </a:r>
            <a:r>
              <a:rPr lang="en-US" dirty="0" smtClean="0"/>
              <a:t>[kg]</a:t>
            </a:r>
            <a:endParaRPr lang="en-US" dirty="0"/>
          </a:p>
        </c:rich>
      </c:tx>
      <c:layout>
        <c:manualLayout>
          <c:xMode val="edge"/>
          <c:yMode val="edge"/>
          <c:x val="0.241353942456171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</c:f>
              <c:strCache>
                <c:ptCount val="1"/>
                <c:pt idx="0">
                  <c:v>Sheet for PV film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0.16693</cdr:x>
      <cdr:y>0.63515</cdr:y>
    </cdr:from>
    <cdr:to>
      <cdr:x>0.24483</cdr:x>
      <cdr:y>0.6967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2107" y="3028686"/>
          <a:ext cx="598311" cy="2935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0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potential </a:t>
            </a:r>
            <a:r>
              <a:rPr lang="en-US" dirty="0" smtClean="0"/>
              <a:t>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kg-CO2eq.+incl. solar production at Swiss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8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39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32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29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contribution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11/28/15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chart" Target="../charts/char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1955369"/>
              </p:ext>
            </p:extLst>
          </p:nvPr>
        </p:nvGraphicFramePr>
        <p:xfrm>
          <a:off x="474561" y="1227666"/>
          <a:ext cx="828747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1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614050290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4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28287329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15443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-601.1 </a:t>
            </a:r>
            <a:r>
              <a:rPr lang="en-US" sz="2000" dirty="0" smtClean="0"/>
              <a:t>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-9443.5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225.9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6174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5497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178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8399331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3880464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12793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4789000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783796885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5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4953036"/>
              </p:ext>
            </p:extLst>
          </p:nvPr>
        </p:nvGraphicFramePr>
        <p:xfrm>
          <a:off x="265471" y="1021189"/>
          <a:ext cx="7885471" cy="456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6583290"/>
              </p:ext>
            </p:extLst>
          </p:nvPr>
        </p:nvGraphicFramePr>
        <p:xfrm>
          <a:off x="1099849" y="1046603"/>
          <a:ext cx="7680594" cy="476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41434" y="12043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17280057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439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incl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9149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excl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3907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façade (CIGS)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342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818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2942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3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08665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façade (CIGS)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excl. shading benefits</a:t>
            </a:r>
          </a:p>
        </p:txBody>
      </p:sp>
    </p:spTree>
    <p:extLst>
      <p:ext uri="{BB962C8B-B14F-4D97-AF65-F5344CB8AC3E}">
        <p14:creationId xmlns:p14="http://schemas.microsoft.com/office/powerpoint/2010/main" val="709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738866537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9595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948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9367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9310" y="4341886"/>
            <a:ext cx="115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facade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(CIGS) ENTSO-E mix 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8925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79196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9142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69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19424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CH mix incl. shading benefits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39538" y="4357249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CH</a:t>
            </a:r>
          </a:p>
        </p:txBody>
      </p:sp>
    </p:spTree>
    <p:extLst>
      <p:ext uri="{BB962C8B-B14F-4D97-AF65-F5344CB8AC3E}">
        <p14:creationId xmlns:p14="http://schemas.microsoft.com/office/powerpoint/2010/main" val="82263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05413543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439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9149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facade (CIGS)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342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818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2942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7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13907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08665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facade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CIGS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6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1325885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9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61193516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83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39134882"/>
              </p:ext>
            </p:extLst>
          </p:nvPr>
        </p:nvGraphicFramePr>
        <p:xfrm>
          <a:off x="722210" y="919284"/>
          <a:ext cx="8329612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035527" y="3965873"/>
            <a:ext cx="6858439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38723" y="5083718"/>
            <a:ext cx="1800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13850" y="5083718"/>
            <a:ext cx="180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9776" y="5083718"/>
            <a:ext cx="1800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035527" y="1811128"/>
            <a:ext cx="682243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04190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927971" y="46466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053852" y="3248107"/>
            <a:ext cx="71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910015" y="3857708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204387" y="3325683"/>
            <a:ext cx="1101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456861" y="3871549"/>
            <a:ext cx="596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1328" y="1897811"/>
            <a:ext cx="6314536" cy="327803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9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409467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3243874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82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365772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1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03990684"/>
              </p:ext>
            </p:extLst>
          </p:nvPr>
        </p:nvGraphicFramePr>
        <p:xfrm>
          <a:off x="700205" y="1053043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0409318"/>
              </p:ext>
            </p:extLst>
          </p:nvPr>
        </p:nvGraphicFramePr>
        <p:xfrm>
          <a:off x="560439" y="1104901"/>
          <a:ext cx="8775289" cy="517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332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525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64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01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9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2011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2012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>
                <a:solidFill>
                  <a:schemeClr val="bg2">
                    <a:lumMod val="25000"/>
                  </a:schemeClr>
                </a:solidFill>
              </a:rPr>
              <a:t>2013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6" y="2958341"/>
            <a:ext cx="55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9" y="779967"/>
            <a:ext cx="3835522" cy="5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7669305"/>
              </p:ext>
            </p:extLst>
          </p:nvPr>
        </p:nvGraphicFramePr>
        <p:xfrm>
          <a:off x="-139701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2596459"/>
              </p:ext>
            </p:extLst>
          </p:nvPr>
        </p:nvGraphicFramePr>
        <p:xfrm>
          <a:off x="4724399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8660"/>
              </p:ext>
            </p:extLst>
          </p:nvPr>
        </p:nvGraphicFramePr>
        <p:xfrm>
          <a:off x="-336551" y="3454399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5702284"/>
              </p:ext>
            </p:extLst>
          </p:nvPr>
        </p:nvGraphicFramePr>
        <p:xfrm>
          <a:off x="4724399" y="3454400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90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5990</TotalTime>
  <Words>419</Words>
  <Application>Microsoft Macintosh PowerPoint</Application>
  <PresentationFormat>A4 Paper (210x297 mm)</PresentationFormat>
  <Paragraphs>145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Hartskamp, S.C. van (Sophie)</cp:lastModifiedBy>
  <cp:revision>209</cp:revision>
  <cp:lastPrinted>2015-10-20T13:56:38Z</cp:lastPrinted>
  <dcterms:created xsi:type="dcterms:W3CDTF">2015-08-21T13:20:56Z</dcterms:created>
  <dcterms:modified xsi:type="dcterms:W3CDTF">2015-11-28T13:20:25Z</dcterms:modified>
</cp:coreProperties>
</file>