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  <p:sldMasterId id="2147483678" r:id="rId2"/>
    <p:sldMasterId id="2147483680" r:id="rId3"/>
    <p:sldMasterId id="2147483683" r:id="rId4"/>
    <p:sldMasterId id="2147483691" r:id="rId5"/>
    <p:sldMasterId id="2147483693" r:id="rId6"/>
  </p:sldMasterIdLst>
  <p:notesMasterIdLst>
    <p:notesMasterId r:id="rId25"/>
  </p:notesMasterIdLst>
  <p:handoutMasterIdLst>
    <p:handoutMasterId r:id="rId26"/>
  </p:handoutMasterIdLst>
  <p:sldIdLst>
    <p:sldId id="256" r:id="rId7"/>
    <p:sldId id="268" r:id="rId8"/>
    <p:sldId id="266" r:id="rId9"/>
    <p:sldId id="609" r:id="rId10"/>
    <p:sldId id="267" r:id="rId11"/>
    <p:sldId id="610" r:id="rId12"/>
    <p:sldId id="612" r:id="rId13"/>
    <p:sldId id="611" r:id="rId14"/>
    <p:sldId id="613" r:id="rId15"/>
    <p:sldId id="614" r:id="rId16"/>
    <p:sldId id="261" r:id="rId17"/>
    <p:sldId id="615" r:id="rId18"/>
    <p:sldId id="616" r:id="rId19"/>
    <p:sldId id="617" r:id="rId20"/>
    <p:sldId id="618" r:id="rId21"/>
    <p:sldId id="619" r:id="rId22"/>
    <p:sldId id="620" r:id="rId23"/>
    <p:sldId id="264" r:id="rId24"/>
  </p:sldIdLst>
  <p:sldSz cx="12192000" cy="6858000"/>
  <p:notesSz cx="12192000" cy="6858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E3D"/>
    <a:srgbClr val="D5312C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/>
    <p:restoredTop sz="94663"/>
  </p:normalViewPr>
  <p:slideViewPr>
    <p:cSldViewPr>
      <p:cViewPr varScale="1">
        <p:scale>
          <a:sx n="108" d="100"/>
          <a:sy n="108" d="100"/>
        </p:scale>
        <p:origin x="11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7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EDB3F99-DE67-8D45-87CC-55DC13E50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EF41A0-23FD-224B-BE29-E1F9BEA837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55420-37AD-324A-9A11-222B3897DE36}" type="datetimeFigureOut">
              <a:rPr lang="es-AR" smtClean="0"/>
              <a:t>11/11/2019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3D6C3D-1726-834F-A983-3F7BC6A42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754280-68C0-984C-B43D-D60629BA98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71AF0-FE75-EB45-B338-E499596691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38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C14BF-2432-834C-BE02-F38949A58F44}" type="datetimeFigureOut">
              <a:rPr lang="es-AR" smtClean="0"/>
              <a:t>11/11/2019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51498-4AB4-924D-862D-3B10468319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302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átula 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5894A1F-0FA4-6943-AC3C-CA5837A0C8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0" y="2209800"/>
            <a:ext cx="6248400" cy="685800"/>
          </a:xfrm>
          <a:prstGeom prst="rect">
            <a:avLst/>
          </a:prstGeom>
        </p:spPr>
        <p:txBody>
          <a:bodyPr/>
          <a:lstStyle>
            <a:lvl1pPr>
              <a:defRPr lang="es-AR" sz="3600" dirty="0">
                <a:solidFill>
                  <a:srgbClr val="5CAE3D"/>
                </a:solidFill>
                <a:latin typeface="UniSansBook" pitchFamily="2" charset="77"/>
              </a:defRPr>
            </a:lvl1pPr>
          </a:lstStyle>
          <a:p>
            <a:pPr lvl="0"/>
            <a:r>
              <a:rPr lang="es-ES" dirty="0"/>
              <a:t>&gt; Nombre Apellido</a:t>
            </a:r>
            <a:endParaRPr lang="es-AR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B054502-AA01-8D4C-937D-0FB1E0DF07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7800" y="2895600"/>
            <a:ext cx="6324600" cy="1600200"/>
          </a:xfrm>
          <a:prstGeom prst="rect">
            <a:avLst/>
          </a:prstGeom>
        </p:spPr>
        <p:txBody>
          <a:bodyPr/>
          <a:lstStyle>
            <a:lvl1pPr>
              <a:defRPr lang="es-AR" sz="3600" dirty="0">
                <a:solidFill>
                  <a:srgbClr val="5CAE3D"/>
                </a:solidFill>
                <a:latin typeface="UniSansBook" pitchFamily="2" charset="77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s-ES" dirty="0"/>
              <a:t>&gt; Nombre Charla</a:t>
            </a:r>
            <a:endParaRPr lang="es-AR" dirty="0"/>
          </a:p>
        </p:txBody>
      </p:sp>
      <p:sp>
        <p:nvSpPr>
          <p:cNvPr id="5" name="Marcador de posición de imagen 12">
            <a:extLst>
              <a:ext uri="{FF2B5EF4-FFF2-40B4-BE49-F238E27FC236}">
                <a16:creationId xmlns:a16="http://schemas.microsoft.com/office/drawing/2014/main" id="{81DDC642-F530-574E-B9A7-7DDB0386BF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6403" y="1279712"/>
            <a:ext cx="3215641" cy="3215641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890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har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B26BB-A563-CE41-AAC8-22A06022D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1600200"/>
            <a:ext cx="9677400" cy="1676400"/>
          </a:xfrm>
          <a:prstGeom prst="rect">
            <a:avLst/>
          </a:prstGeom>
        </p:spPr>
        <p:txBody>
          <a:bodyPr/>
          <a:lstStyle>
            <a:lvl1pPr>
              <a:defRPr>
                <a:latin typeface="UniSansBook" pitchFamily="2" charset="77"/>
              </a:defRPr>
            </a:lvl1pPr>
          </a:lstStyle>
          <a:p>
            <a:r>
              <a:rPr lang="es-ES" dirty="0"/>
              <a:t>&gt; Título de la charla</a:t>
            </a:r>
            <a:br>
              <a:rPr lang="es-ES" dirty="0"/>
            </a:br>
            <a:r>
              <a:rPr lang="es-ES" dirty="0"/>
              <a:t>en dos líneas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049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D3BB222-784C-3144-8FB6-49E2BB372B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81200" y="1828800"/>
            <a:ext cx="5638800" cy="3429000"/>
          </a:xfrm>
          <a:prstGeom prst="rect">
            <a:avLst/>
          </a:prstGeom>
        </p:spPr>
        <p:txBody>
          <a:bodyPr/>
          <a:lstStyle>
            <a:lvl1pPr marL="142875" indent="-142875">
              <a:tabLst/>
              <a:defRPr sz="2000">
                <a:solidFill>
                  <a:srgbClr val="797979"/>
                </a:solidFill>
                <a:latin typeface="UniSansBook" pitchFamily="2" charset="77"/>
              </a:defRPr>
            </a:lvl1pPr>
            <a:lvl2pPr>
              <a:defRPr sz="1800">
                <a:latin typeface="UniSansRegular" pitchFamily="2" charset="77"/>
              </a:defRPr>
            </a:lvl2pPr>
            <a:lvl3pPr>
              <a:defRPr sz="1600">
                <a:latin typeface="UniSansRegular" pitchFamily="2" charset="77"/>
              </a:defRPr>
            </a:lvl3pPr>
            <a:lvl4pPr>
              <a:defRPr sz="1400">
                <a:latin typeface="UniSansRegular" pitchFamily="2" charset="77"/>
              </a:defRPr>
            </a:lvl4pPr>
            <a:lvl5pPr>
              <a:defRPr sz="1400">
                <a:latin typeface="UniSansRegular" pitchFamily="2" charset="77"/>
              </a:defRPr>
            </a:lvl5pPr>
          </a:lstStyle>
          <a:p>
            <a:pPr lvl="0"/>
            <a:r>
              <a:rPr lang="es-ES" dirty="0" err="1"/>
              <a:t>Bullet</a:t>
            </a:r>
            <a:endParaRPr lang="es-ES" dirty="0"/>
          </a:p>
          <a:p>
            <a:pPr lvl="0"/>
            <a:r>
              <a:rPr lang="es-ES" dirty="0" err="1"/>
              <a:t>Bullet</a:t>
            </a:r>
            <a:endParaRPr lang="es-ES" dirty="0"/>
          </a:p>
          <a:p>
            <a:pPr lvl="0"/>
            <a:r>
              <a:rPr lang="es-ES" dirty="0" err="1"/>
              <a:t>Bullet</a:t>
            </a:r>
            <a:endParaRPr lang="es-AR" dirty="0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E71F69AF-5B10-A242-96B2-A96A076A15B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1600200"/>
            <a:ext cx="3657600" cy="36576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AR" dirty="0"/>
              <a:t>Hacé click para buscar y colocar imagen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F74D1D7-BAD7-E646-86DF-74775C111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81200" y="762000"/>
            <a:ext cx="5638800" cy="100488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D5312C"/>
                </a:solidFill>
                <a:latin typeface="UniSansBook" pitchFamily="2" charset="77"/>
              </a:defRPr>
            </a:lvl1pPr>
          </a:lstStyle>
          <a:p>
            <a:r>
              <a:rPr lang="es-ES" dirty="0"/>
              <a:t>&gt;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26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C2ED695-4E97-074A-8656-8124F163AB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09800" y="762000"/>
            <a:ext cx="8763000" cy="4953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s-AR" dirty="0"/>
              <a:t>Hacé click para buscar y colocar imagen</a:t>
            </a:r>
          </a:p>
        </p:txBody>
      </p:sp>
    </p:spTree>
    <p:extLst>
      <p:ext uri="{BB962C8B-B14F-4D97-AF65-F5344CB8AC3E}">
        <p14:creationId xmlns:p14="http://schemas.microsoft.com/office/powerpoint/2010/main" val="25879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C2ED695-4E97-074A-8656-8124F163AB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09800" y="762000"/>
            <a:ext cx="8763000" cy="4953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s-AR" dirty="0"/>
              <a:t>Hacé click para buscar y colocar imagen</a:t>
            </a:r>
          </a:p>
        </p:txBody>
      </p:sp>
    </p:spTree>
    <p:extLst>
      <p:ext uri="{BB962C8B-B14F-4D97-AF65-F5344CB8AC3E}">
        <p14:creationId xmlns:p14="http://schemas.microsoft.com/office/powerpoint/2010/main" val="343822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649E4-E4E1-6645-9CCF-9D72A9B6D9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00" y="2300204"/>
            <a:ext cx="9144000" cy="1052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s-AR" sz="3800" b="0" i="0">
                <a:solidFill>
                  <a:srgbClr val="D5312C"/>
                </a:solidFill>
                <a:latin typeface="UniSansBook" pitchFamily="2" charset="77"/>
                <a:cs typeface="UniSansBook" pitchFamily="2" charset="77"/>
              </a:defRPr>
            </a:lvl1pPr>
          </a:lstStyle>
          <a:p>
            <a:pPr marL="0" lvl="0"/>
            <a:r>
              <a:rPr lang="es-ES" dirty="0"/>
              <a:t>&gt; Carátula con título</a:t>
            </a:r>
            <a:br>
              <a:rPr lang="es-ES" dirty="0"/>
            </a:br>
            <a:r>
              <a:rPr lang="es-ES" dirty="0"/>
              <a:t>en dos líneas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15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F33208-D049-A949-AFCE-613E00036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0" y="3048000"/>
            <a:ext cx="66294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UniSansBook" pitchFamily="2" charset="77"/>
              </a:defRPr>
            </a:lvl1pPr>
          </a:lstStyle>
          <a:p>
            <a:r>
              <a:rPr lang="es-ES" dirty="0"/>
              <a:t>&gt; Carátula Cierre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65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38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58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lang="es-AR" sz="4400" kern="1200" spc="45" dirty="0" smtClean="0">
          <a:solidFill>
            <a:srgbClr val="D82730"/>
          </a:solidFill>
          <a:latin typeface="UniSansRegular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5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20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0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7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D5312C"/>
          </a:solidFill>
          <a:latin typeface="UniSansRegular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B8BB-5FEE-4D44-8710-7EC3A8FC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Joaquín Santini</a:t>
            </a:r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CDFEAF-6195-DA4B-B63D-EAC6837E0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Data Analytics en la Vida Real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30094D30-651E-4EC4-897D-C837E44270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" b="8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28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81200" y="1828800"/>
            <a:ext cx="5638800" cy="3900759"/>
          </a:xfrm>
        </p:spPr>
        <p:txBody>
          <a:bodyPr/>
          <a:lstStyle/>
          <a:p>
            <a:r>
              <a:rPr lang="es-MX" sz="2500" dirty="0"/>
              <a:t>P</a:t>
            </a:r>
            <a:r>
              <a:rPr lang="es-AR" sz="2500" dirty="0" err="1"/>
              <a:t>ower</a:t>
            </a:r>
            <a:r>
              <a:rPr lang="es-AR" sz="2500" dirty="0"/>
              <a:t> BI</a:t>
            </a:r>
          </a:p>
          <a:p>
            <a:endParaRPr lang="es-AR" sz="2500" dirty="0"/>
          </a:p>
          <a:p>
            <a:r>
              <a:rPr lang="es-AR" sz="2500" dirty="0" err="1"/>
              <a:t>Tableau</a:t>
            </a:r>
            <a:endParaRPr lang="es-AR" sz="2500" dirty="0"/>
          </a:p>
          <a:p>
            <a:endParaRPr lang="es-AR" sz="2500" dirty="0"/>
          </a:p>
          <a:p>
            <a:r>
              <a:rPr lang="es-AR" sz="2500" dirty="0"/>
              <a:t>Google Charts (Open </a:t>
            </a:r>
            <a:r>
              <a:rPr lang="es-AR" sz="2500" dirty="0" err="1"/>
              <a:t>Source</a:t>
            </a:r>
            <a:r>
              <a:rPr lang="es-AR" sz="2500" dirty="0"/>
              <a:t>) </a:t>
            </a:r>
            <a:r>
              <a:rPr lang="es-AR" sz="2500" dirty="0">
                <a:sym typeface="Wingdings" panose="05000000000000000000" pitchFamily="2" charset="2"/>
              </a:rPr>
              <a:t> HTML</a:t>
            </a:r>
            <a:endParaRPr lang="es-AR" sz="2500" dirty="0"/>
          </a:p>
          <a:p>
            <a:endParaRPr lang="es-AR" sz="2500" dirty="0"/>
          </a:p>
          <a:p>
            <a:r>
              <a:rPr lang="es-AR" sz="2500" dirty="0"/>
              <a:t>D3 (Open </a:t>
            </a:r>
            <a:r>
              <a:rPr lang="es-AR" sz="2500" dirty="0" err="1"/>
              <a:t>Source</a:t>
            </a:r>
            <a:r>
              <a:rPr lang="es-AR" sz="2500" dirty="0"/>
              <a:t>) </a:t>
            </a:r>
            <a:r>
              <a:rPr lang="es-AR" sz="2500" dirty="0">
                <a:sym typeface="Wingdings" panose="05000000000000000000" pitchFamily="2" charset="2"/>
              </a:rPr>
              <a:t> HTML + </a:t>
            </a:r>
            <a:r>
              <a:rPr lang="es-AR" sz="2500" dirty="0" err="1">
                <a:sym typeface="Wingdings" panose="05000000000000000000" pitchFamily="2" charset="2"/>
              </a:rPr>
              <a:t>Javascript</a:t>
            </a:r>
            <a:endParaRPr lang="es-AR" sz="2500" dirty="0">
              <a:sym typeface="Wingdings" panose="05000000000000000000" pitchFamily="2" charset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6172200" cy="1004888"/>
          </a:xfrm>
        </p:spPr>
        <p:txBody>
          <a:bodyPr/>
          <a:lstStyle/>
          <a:p>
            <a:r>
              <a:rPr lang="es-MX" sz="3000" dirty="0"/>
              <a:t>Herramientas + utilizadas por un Business </a:t>
            </a:r>
            <a:r>
              <a:rPr lang="es-MX" sz="3000" dirty="0" err="1"/>
              <a:t>Analyst</a:t>
            </a:r>
            <a:endParaRPr lang="es-AR" sz="3000" dirty="0"/>
          </a:p>
        </p:txBody>
      </p:sp>
      <p:pic>
        <p:nvPicPr>
          <p:cNvPr id="14" name="Picture 4" descr="Imagen relacionada">
            <a:extLst>
              <a:ext uri="{FF2B5EF4-FFF2-40B4-BE49-F238E27FC236}">
                <a16:creationId xmlns:a16="http://schemas.microsoft.com/office/drawing/2014/main" id="{5E2A13DA-B79E-44C0-8B99-A4EAE6D4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31" y="2023931"/>
            <a:ext cx="1405069" cy="14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n para tableau logo">
            <a:extLst>
              <a:ext uri="{FF2B5EF4-FFF2-40B4-BE49-F238E27FC236}">
                <a16:creationId xmlns:a16="http://schemas.microsoft.com/office/drawing/2014/main" id="{05F20475-6C65-41F6-9C08-F2D4F262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192" y="1910963"/>
            <a:ext cx="2433808" cy="16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Imagen relacionada">
            <a:extLst>
              <a:ext uri="{FF2B5EF4-FFF2-40B4-BE49-F238E27FC236}">
                <a16:creationId xmlns:a16="http://schemas.microsoft.com/office/drawing/2014/main" id="{C735BDBF-5D5F-487F-82AB-2C77C2FDE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530" y="4174650"/>
            <a:ext cx="1405070" cy="108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Imagen relacionada">
            <a:extLst>
              <a:ext uri="{FF2B5EF4-FFF2-40B4-BE49-F238E27FC236}">
                <a16:creationId xmlns:a16="http://schemas.microsoft.com/office/drawing/2014/main" id="{D0355D96-C574-47F8-AA1E-6527747A6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45" y="4191000"/>
            <a:ext cx="112690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6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1: Visualización de Datos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45B52D1F-A74A-4613-90C7-3B14FAEA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00"/>
            <a:ext cx="2460318" cy="9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C6F5FA-8497-4689-8254-F3BD6449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463375"/>
            <a:ext cx="9448800" cy="48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2: DP en Python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6" name="Picture 2" descr="Resultado de imagen para jupyter notebook logo">
            <a:extLst>
              <a:ext uri="{FF2B5EF4-FFF2-40B4-BE49-F238E27FC236}">
                <a16:creationId xmlns:a16="http://schemas.microsoft.com/office/drawing/2014/main" id="{83FF1BEE-71DD-4963-8C15-EE087CF4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2286000" cy="10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F08659-F112-4B93-BE86-8FB28F87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200"/>
            <a:ext cx="9733758" cy="50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2: DP en Python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6" name="Picture 2" descr="Resultado de imagen para jupyter notebook logo">
            <a:extLst>
              <a:ext uri="{FF2B5EF4-FFF2-40B4-BE49-F238E27FC236}">
                <a16:creationId xmlns:a16="http://schemas.microsoft.com/office/drawing/2014/main" id="{83FF1BEE-71DD-4963-8C15-EE087CF4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2286000" cy="10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98C761-F3AA-4A1B-B5AD-ECD65EEF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64444"/>
            <a:ext cx="10127216" cy="48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2: DP en Python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6" name="Picture 2" descr="Resultado de imagen para jupyter notebook logo">
            <a:extLst>
              <a:ext uri="{FF2B5EF4-FFF2-40B4-BE49-F238E27FC236}">
                <a16:creationId xmlns:a16="http://schemas.microsoft.com/office/drawing/2014/main" id="{83FF1BEE-71DD-4963-8C15-EE087CF4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2286000" cy="10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2D0DBB-A617-4136-BD47-34C378DC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08598"/>
            <a:ext cx="9525000" cy="50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3: ML en Python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5" name="Picture 2" descr="Resultado de imagen para scikit learn">
            <a:extLst>
              <a:ext uri="{FF2B5EF4-FFF2-40B4-BE49-F238E27FC236}">
                <a16:creationId xmlns:a16="http://schemas.microsoft.com/office/drawing/2014/main" id="{530A6C71-28D0-4B0B-AAE4-0EA2E31F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28601"/>
            <a:ext cx="2133600" cy="102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42016C-E891-413F-987A-0C1E1A1F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49305"/>
            <a:ext cx="9144000" cy="50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0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3: ML en Python</a:t>
            </a:r>
            <a:endParaRPr lang="es-AR" sz="3000" dirty="0">
              <a:solidFill>
                <a:srgbClr val="D5312C"/>
              </a:solidFill>
              <a:latin typeface="UniSansBook" pitchFamily="2" charset="77"/>
            </a:endParaRPr>
          </a:p>
        </p:txBody>
      </p:sp>
      <p:pic>
        <p:nvPicPr>
          <p:cNvPr id="5" name="Picture 2" descr="Resultado de imagen para scikit learn">
            <a:extLst>
              <a:ext uri="{FF2B5EF4-FFF2-40B4-BE49-F238E27FC236}">
                <a16:creationId xmlns:a16="http://schemas.microsoft.com/office/drawing/2014/main" id="{530A6C71-28D0-4B0B-AAE4-0EA2E31F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28601"/>
            <a:ext cx="2133600" cy="102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DDE767-1176-4498-AB13-23D8868E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249305"/>
            <a:ext cx="9143999" cy="49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174DB8C9-54DB-440C-8C88-F9F10083E404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61722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000" dirty="0">
                <a:solidFill>
                  <a:srgbClr val="D5312C"/>
                </a:solidFill>
                <a:latin typeface="UniSansBook" pitchFamily="2" charset="77"/>
              </a:rPr>
              <a:t>Ejemplo 3: Evaluación del Modelo</a:t>
            </a:r>
          </a:p>
        </p:txBody>
      </p:sp>
      <p:pic>
        <p:nvPicPr>
          <p:cNvPr id="5" name="Picture 2" descr="Resultado de imagen para scikit learn">
            <a:extLst>
              <a:ext uri="{FF2B5EF4-FFF2-40B4-BE49-F238E27FC236}">
                <a16:creationId xmlns:a16="http://schemas.microsoft.com/office/drawing/2014/main" id="{530A6C71-28D0-4B0B-AAE4-0EA2E31F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228601"/>
            <a:ext cx="2133600" cy="102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04AD58-34B4-4A8A-93DA-33321ED9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67229"/>
            <a:ext cx="5334000" cy="5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7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FD9A-C03E-9840-B9E5-C7925871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048000"/>
            <a:ext cx="7696200" cy="1325563"/>
          </a:xfrm>
        </p:spPr>
        <p:txBody>
          <a:bodyPr/>
          <a:lstStyle/>
          <a:p>
            <a:r>
              <a:rPr lang="es-MX" dirty="0"/>
              <a:t>¡Muchas Gracias!</a:t>
            </a:r>
            <a:br>
              <a:rPr lang="es-MX" dirty="0"/>
            </a:br>
            <a:br>
              <a:rPr lang="es-MX" dirty="0"/>
            </a:br>
            <a:r>
              <a:rPr lang="es-MX" sz="3200" dirty="0"/>
              <a:t>https://github.com/eandreani/code4ndreani</a:t>
            </a:r>
            <a:br>
              <a:rPr lang="es-MX" dirty="0"/>
            </a:br>
            <a:br>
              <a:rPr lang="es-MX" dirty="0"/>
            </a:br>
            <a:br>
              <a:rPr lang="es-MX" sz="1800" dirty="0"/>
            </a:br>
            <a:r>
              <a:rPr lang="es-MX" sz="1800" dirty="0"/>
              <a:t>				         Contacto: jsantini@andreani.com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00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5397E99D-6AF9-4F6D-A17B-6779FD4C9D65}"/>
              </a:ext>
            </a:extLst>
          </p:cNvPr>
          <p:cNvSpPr txBox="1">
            <a:spLocks/>
          </p:cNvSpPr>
          <p:nvPr/>
        </p:nvSpPr>
        <p:spPr>
          <a:xfrm>
            <a:off x="1981200" y="762000"/>
            <a:ext cx="5638800" cy="10048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>
                <a:solidFill>
                  <a:srgbClr val="D5312C"/>
                </a:solidFill>
                <a:latin typeface="UniSansBook" pitchFamily="2" charset="77"/>
              </a:rPr>
              <a:t>Preguntas de Apertura</a:t>
            </a:r>
            <a:endParaRPr lang="es-AR" sz="3600" dirty="0">
              <a:solidFill>
                <a:srgbClr val="D5312C"/>
              </a:solidFill>
              <a:latin typeface="UniSansBook" pitchFamily="2" charset="77"/>
            </a:endParaRPr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846B0EF6-FCB8-4786-B19A-7A734BDC26B8}"/>
              </a:ext>
            </a:extLst>
          </p:cNvPr>
          <p:cNvSpPr txBox="1">
            <a:spLocks/>
          </p:cNvSpPr>
          <p:nvPr/>
        </p:nvSpPr>
        <p:spPr>
          <a:xfrm>
            <a:off x="1981200" y="1828800"/>
            <a:ext cx="9296400" cy="3429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42875"/>
            <a:endParaRPr lang="es-MX" sz="2000" dirty="0">
              <a:solidFill>
                <a:srgbClr val="797979"/>
              </a:solidFill>
              <a:latin typeface="UniSansBook" pitchFamily="2" charset="77"/>
            </a:endParaRPr>
          </a:p>
          <a:p>
            <a:pPr marL="142875" indent="-142875"/>
            <a:r>
              <a:rPr lang="es-MX" sz="2500" dirty="0">
                <a:solidFill>
                  <a:srgbClr val="797979"/>
                </a:solidFill>
                <a:latin typeface="UniSansBook" pitchFamily="2" charset="77"/>
              </a:rPr>
              <a:t>¿Cómo hace Google para saber el estado del tránsito?</a:t>
            </a:r>
          </a:p>
          <a:p>
            <a:pPr marL="142875" indent="-142875"/>
            <a:endParaRPr lang="es-MX" sz="2500" dirty="0">
              <a:solidFill>
                <a:srgbClr val="797979"/>
              </a:solidFill>
              <a:latin typeface="UniSansBook" pitchFamily="2" charset="77"/>
            </a:endParaRPr>
          </a:p>
          <a:p>
            <a:pPr marL="142875" indent="-142875"/>
            <a:r>
              <a:rPr lang="es-MX" sz="2500" dirty="0">
                <a:solidFill>
                  <a:srgbClr val="797979"/>
                </a:solidFill>
                <a:latin typeface="UniSansBook" pitchFamily="2" charset="77"/>
              </a:rPr>
              <a:t>¿Cómo hace Netflix para saber qué película o serie recomendarme?</a:t>
            </a:r>
          </a:p>
          <a:p>
            <a:pPr marL="142875" indent="-142875"/>
            <a:endParaRPr lang="es-MX" sz="2500" dirty="0">
              <a:solidFill>
                <a:srgbClr val="797979"/>
              </a:solidFill>
              <a:latin typeface="UniSansBook" pitchFamily="2" charset="77"/>
            </a:endParaRPr>
          </a:p>
          <a:p>
            <a:pPr marL="142875" indent="-142875"/>
            <a:r>
              <a:rPr lang="es-MX" sz="2500" dirty="0">
                <a:solidFill>
                  <a:srgbClr val="797979"/>
                </a:solidFill>
                <a:latin typeface="UniSansBook" pitchFamily="2" charset="77"/>
              </a:rPr>
              <a:t>¿Cómo puede saber Burger King dónde abrir estratégicamente una nueva sucursal?</a:t>
            </a:r>
            <a:endParaRPr lang="es-AR" sz="2500" dirty="0">
              <a:solidFill>
                <a:srgbClr val="797979"/>
              </a:solidFill>
              <a:latin typeface="UniSans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z="2500" dirty="0"/>
              <a:t>Data </a:t>
            </a:r>
            <a:r>
              <a:rPr lang="es-AR" sz="2500" dirty="0" err="1"/>
              <a:t>Engineer</a:t>
            </a:r>
            <a:r>
              <a:rPr lang="es-AR" sz="2500" dirty="0"/>
              <a:t> (Ingeniero en Datos)</a:t>
            </a:r>
          </a:p>
          <a:p>
            <a:endParaRPr lang="es-AR" sz="2500" dirty="0"/>
          </a:p>
          <a:p>
            <a:r>
              <a:rPr lang="es-AR" sz="2500" dirty="0"/>
              <a:t>Data </a:t>
            </a:r>
            <a:r>
              <a:rPr lang="es-AR" sz="2500" dirty="0" err="1"/>
              <a:t>Scientist</a:t>
            </a:r>
            <a:r>
              <a:rPr lang="es-AR" sz="2500" dirty="0"/>
              <a:t> (Científico de Datos)</a:t>
            </a:r>
          </a:p>
          <a:p>
            <a:endParaRPr lang="es-AR" sz="2500" dirty="0"/>
          </a:p>
          <a:p>
            <a:r>
              <a:rPr lang="es-AR" sz="2500" dirty="0"/>
              <a:t>Business </a:t>
            </a:r>
            <a:r>
              <a:rPr lang="es-AR" sz="2500" dirty="0" err="1"/>
              <a:t>Analyst</a:t>
            </a:r>
            <a:r>
              <a:rPr lang="es-AR" sz="2500" dirty="0"/>
              <a:t> (Analista de Negocio)</a:t>
            </a:r>
          </a:p>
          <a:p>
            <a:pPr marL="0" indent="0">
              <a:buNone/>
            </a:pPr>
            <a:r>
              <a:rPr lang="es-AR" sz="2500" dirty="0"/>
              <a:t>  </a:t>
            </a:r>
            <a:r>
              <a:rPr lang="es-AR" sz="2500" dirty="0" err="1"/>
              <a:t>ó</a:t>
            </a:r>
            <a:endParaRPr lang="es-AR" sz="2500" dirty="0"/>
          </a:p>
          <a:p>
            <a:pPr marL="0" indent="0">
              <a:buNone/>
            </a:pPr>
            <a:r>
              <a:rPr lang="es-AR" sz="2500" dirty="0"/>
              <a:t>  Business </a:t>
            </a:r>
            <a:r>
              <a:rPr lang="es-AR" sz="2500" dirty="0" err="1"/>
              <a:t>Intelligence</a:t>
            </a:r>
            <a:r>
              <a:rPr lang="es-AR" sz="2500" dirty="0"/>
              <a:t> </a:t>
            </a:r>
            <a:r>
              <a:rPr lang="es-AR" sz="2500" dirty="0" err="1"/>
              <a:t>Analyst</a:t>
            </a:r>
            <a:endParaRPr lang="es-AR" sz="25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638800" cy="1004888"/>
          </a:xfrm>
        </p:spPr>
        <p:txBody>
          <a:bodyPr/>
          <a:lstStyle/>
          <a:p>
            <a:r>
              <a:rPr lang="es-MX" sz="3000" dirty="0"/>
              <a:t>Roles de Equipo</a:t>
            </a:r>
            <a:endParaRPr lang="es-AR" sz="3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E18FE2-BE14-455B-AA25-510F20DD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97" y="1456063"/>
            <a:ext cx="1604098" cy="1515737"/>
          </a:xfrm>
          <a:prstGeom prst="rect">
            <a:avLst/>
          </a:prstGeom>
        </p:spPr>
      </p:pic>
      <p:pic>
        <p:nvPicPr>
          <p:cNvPr id="6" name="Picture 2" descr="Resultado de imagen para data scientist">
            <a:extLst>
              <a:ext uri="{FF2B5EF4-FFF2-40B4-BE49-F238E27FC236}">
                <a16:creationId xmlns:a16="http://schemas.microsoft.com/office/drawing/2014/main" id="{0FD7DFBC-D25E-464F-8149-EAC93ED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967" y="2971800"/>
            <a:ext cx="179402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business intelligence analyst">
            <a:extLst>
              <a:ext uri="{FF2B5EF4-FFF2-40B4-BE49-F238E27FC236}">
                <a16:creationId xmlns:a16="http://schemas.microsoft.com/office/drawing/2014/main" id="{5BBF4965-A321-4151-93E3-F969E46D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36" y="4226154"/>
            <a:ext cx="1789490" cy="118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data lake">
            <a:extLst>
              <a:ext uri="{FF2B5EF4-FFF2-40B4-BE49-F238E27FC236}">
                <a16:creationId xmlns:a16="http://schemas.microsoft.com/office/drawing/2014/main" id="{7B11F755-F88B-4FF1-88E2-F03A6803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94" y="797260"/>
            <a:ext cx="5756213" cy="52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E2A094-9ED6-4C06-BEA0-B7180B90EFCF}"/>
              </a:ext>
            </a:extLst>
          </p:cNvPr>
          <p:cNvSpPr txBox="1"/>
          <p:nvPr/>
        </p:nvSpPr>
        <p:spPr>
          <a:xfrm>
            <a:off x="9059248" y="2585408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Data </a:t>
            </a:r>
            <a:r>
              <a:rPr lang="es-MX" dirty="0" err="1"/>
              <a:t>Engineer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62FAC4-8124-49C9-A8B4-9DA315A8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302" y="2894293"/>
            <a:ext cx="1604098" cy="1515737"/>
          </a:xfrm>
          <a:prstGeom prst="rect">
            <a:avLst/>
          </a:prstGeom>
        </p:spPr>
      </p:pic>
      <p:pic>
        <p:nvPicPr>
          <p:cNvPr id="8" name="Picture 2" descr="Resultado de imagen para data scientist">
            <a:extLst>
              <a:ext uri="{FF2B5EF4-FFF2-40B4-BE49-F238E27FC236}">
                <a16:creationId xmlns:a16="http://schemas.microsoft.com/office/drawing/2014/main" id="{E461FC39-371A-494A-B5DA-FC1AC468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47" y="947911"/>
            <a:ext cx="1269656" cy="7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7140DB2-7A89-4204-AFC7-00623CBF6976}"/>
              </a:ext>
            </a:extLst>
          </p:cNvPr>
          <p:cNvSpPr txBox="1"/>
          <p:nvPr/>
        </p:nvSpPr>
        <p:spPr>
          <a:xfrm>
            <a:off x="1447648" y="57857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Data </a:t>
            </a:r>
            <a:r>
              <a:rPr lang="es-MX" dirty="0" err="1"/>
              <a:t>Scientist</a:t>
            </a:r>
            <a:endParaRPr lang="es-AR" dirty="0"/>
          </a:p>
        </p:txBody>
      </p:sp>
      <p:pic>
        <p:nvPicPr>
          <p:cNvPr id="10" name="Picture 4" descr="Resultado de imagen para business intelligence analyst">
            <a:extLst>
              <a:ext uri="{FF2B5EF4-FFF2-40B4-BE49-F238E27FC236}">
                <a16:creationId xmlns:a16="http://schemas.microsoft.com/office/drawing/2014/main" id="{A6408486-09F4-4E24-8A61-0CAC5F60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67" y="1027762"/>
            <a:ext cx="1304557" cy="8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BAB2A3-D0A6-429D-81CF-D6E3F50AD9A6}"/>
              </a:ext>
            </a:extLst>
          </p:cNvPr>
          <p:cNvSpPr txBox="1"/>
          <p:nvPr/>
        </p:nvSpPr>
        <p:spPr>
          <a:xfrm>
            <a:off x="9008303" y="658430"/>
            <a:ext cx="17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Business </a:t>
            </a:r>
            <a:r>
              <a:rPr lang="es-MX" dirty="0" err="1"/>
              <a:t>Analyst</a:t>
            </a:r>
            <a:endParaRPr lang="es-AR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6F16E83F-4DBA-4193-AA4E-8D7E077D3900}"/>
              </a:ext>
            </a:extLst>
          </p:cNvPr>
          <p:cNvCxnSpPr>
            <a:cxnSpLocks/>
          </p:cNvCxnSpPr>
          <p:nvPr/>
        </p:nvCxnSpPr>
        <p:spPr>
          <a:xfrm>
            <a:off x="2145877" y="1730895"/>
            <a:ext cx="2129462" cy="497401"/>
          </a:xfrm>
          <a:prstGeom prst="bentConnector3">
            <a:avLst>
              <a:gd name="adj1" fmla="val 3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E35F1D6-34C3-414B-94B6-612A812706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10130" y="1948397"/>
            <a:ext cx="2062414" cy="279898"/>
          </a:xfrm>
          <a:prstGeom prst="bentConnector3">
            <a:avLst>
              <a:gd name="adj1" fmla="val 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95144ED-0AE4-41F3-A313-632C74D73B62}"/>
              </a:ext>
            </a:extLst>
          </p:cNvPr>
          <p:cNvCxnSpPr/>
          <p:nvPr/>
        </p:nvCxnSpPr>
        <p:spPr>
          <a:xfrm flipH="1">
            <a:off x="8111972" y="3568823"/>
            <a:ext cx="1108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Resultado de imagen para aws 2019">
            <a:extLst>
              <a:ext uri="{FF2B5EF4-FFF2-40B4-BE49-F238E27FC236}">
                <a16:creationId xmlns:a16="http://schemas.microsoft.com/office/drawing/2014/main" id="{FAF996E2-D154-4CBE-8DD5-A92E112F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48" y="5616950"/>
            <a:ext cx="1361856" cy="71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AR" sz="2500" dirty="0"/>
              <a:t>Big Data </a:t>
            </a:r>
            <a:r>
              <a:rPr lang="es-AR" sz="2500" dirty="0">
                <a:sym typeface="Wingdings" panose="05000000000000000000" pitchFamily="2" charset="2"/>
              </a:rPr>
              <a:t> Data Lake, Normalización de Datos</a:t>
            </a:r>
          </a:p>
          <a:p>
            <a:endParaRPr lang="es-AR" sz="2500" dirty="0">
              <a:sym typeface="Wingdings" panose="05000000000000000000" pitchFamily="2" charset="2"/>
            </a:endParaRPr>
          </a:p>
          <a:p>
            <a:r>
              <a:rPr lang="es-AR" sz="2500" dirty="0">
                <a:sym typeface="Wingdings" panose="05000000000000000000" pitchFamily="2" charset="2"/>
              </a:rPr>
              <a:t>ETL  Automatización de Procesos, Pipelines</a:t>
            </a:r>
          </a:p>
          <a:p>
            <a:endParaRPr lang="es-AR" sz="2500" dirty="0">
              <a:sym typeface="Wingdings" panose="05000000000000000000" pitchFamily="2" charset="2"/>
            </a:endParaRPr>
          </a:p>
          <a:p>
            <a:r>
              <a:rPr lang="es-AR" sz="2500" dirty="0">
                <a:sym typeface="Wingdings" panose="05000000000000000000" pitchFamily="2" charset="2"/>
              </a:rPr>
              <a:t>Data </a:t>
            </a:r>
            <a:r>
              <a:rPr lang="es-AR" sz="2500" dirty="0" err="1">
                <a:sym typeface="Wingdings" panose="05000000000000000000" pitchFamily="2" charset="2"/>
              </a:rPr>
              <a:t>Warehouse</a:t>
            </a:r>
            <a:r>
              <a:rPr lang="es-AR" sz="2500" dirty="0">
                <a:sym typeface="Wingdings" panose="05000000000000000000" pitchFamily="2" charset="2"/>
              </a:rPr>
              <a:t> y BD  SQL, NoSQL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638800" cy="1004888"/>
          </a:xfrm>
        </p:spPr>
        <p:txBody>
          <a:bodyPr/>
          <a:lstStyle/>
          <a:p>
            <a:r>
              <a:rPr lang="es-MX" sz="3000" dirty="0"/>
              <a:t>¿Qué hace un Data </a:t>
            </a:r>
            <a:r>
              <a:rPr lang="es-MX" sz="3000" dirty="0" err="1"/>
              <a:t>Engineer</a:t>
            </a:r>
            <a:r>
              <a:rPr lang="es-MX" sz="3000" dirty="0"/>
              <a:t>?</a:t>
            </a:r>
            <a:endParaRPr lang="es-AR" sz="3000" dirty="0"/>
          </a:p>
        </p:txBody>
      </p:sp>
      <p:pic>
        <p:nvPicPr>
          <p:cNvPr id="1026" name="Picture 2" descr="Resultado de imagen para big data">
            <a:extLst>
              <a:ext uri="{FF2B5EF4-FFF2-40B4-BE49-F238E27FC236}">
                <a16:creationId xmlns:a16="http://schemas.microsoft.com/office/drawing/2014/main" id="{88B3DF48-C151-4A0C-B27B-B26A7D32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500" y="2378869"/>
            <a:ext cx="3495399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3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81200" y="1828800"/>
            <a:ext cx="5638800" cy="4191000"/>
          </a:xfrm>
        </p:spPr>
        <p:txBody>
          <a:bodyPr/>
          <a:lstStyle/>
          <a:p>
            <a:r>
              <a:rPr lang="es-AR" sz="1800" dirty="0"/>
              <a:t>Hadoop – </a:t>
            </a:r>
            <a:r>
              <a:rPr lang="es-AR" sz="1800" dirty="0" err="1"/>
              <a:t>Spark</a:t>
            </a:r>
            <a:r>
              <a:rPr lang="es-AR" sz="1800" dirty="0"/>
              <a:t> – </a:t>
            </a:r>
            <a:r>
              <a:rPr lang="es-AR" sz="1800" dirty="0" err="1"/>
              <a:t>Nifi</a:t>
            </a:r>
            <a:r>
              <a:rPr lang="es-AR" sz="1800" dirty="0"/>
              <a:t> – Kafka (Open </a:t>
            </a:r>
            <a:r>
              <a:rPr lang="es-AR" sz="1800" dirty="0" err="1"/>
              <a:t>Source</a:t>
            </a:r>
            <a:r>
              <a:rPr lang="es-AR" sz="1800" dirty="0"/>
              <a:t>)</a:t>
            </a:r>
          </a:p>
          <a:p>
            <a:endParaRPr lang="es-AR" sz="1800" dirty="0"/>
          </a:p>
          <a:p>
            <a:r>
              <a:rPr lang="es-AR" sz="1800" dirty="0">
                <a:sym typeface="Wingdings" panose="05000000000000000000" pitchFamily="2" charset="2"/>
              </a:rPr>
              <a:t>Azure Data Lake Analytics – AWS EMR/EC2 + S3 con </a:t>
            </a:r>
            <a:r>
              <a:rPr lang="es-AR" sz="1800" dirty="0" err="1">
                <a:sym typeface="Wingdings" panose="05000000000000000000" pitchFamily="2" charset="2"/>
              </a:rPr>
              <a:t>Glue</a:t>
            </a:r>
            <a:endParaRPr lang="es-AR" sz="1800" dirty="0">
              <a:sym typeface="Wingdings" panose="05000000000000000000" pitchFamily="2" charset="2"/>
            </a:endParaRPr>
          </a:p>
          <a:p>
            <a:endParaRPr lang="es-AR" sz="1800" dirty="0">
              <a:sym typeface="Wingdings" panose="05000000000000000000" pitchFamily="2" charset="2"/>
            </a:endParaRPr>
          </a:p>
          <a:p>
            <a:r>
              <a:rPr lang="es-AR" sz="1800" dirty="0">
                <a:sym typeface="Wingdings" panose="05000000000000000000" pitchFamily="2" charset="2"/>
              </a:rPr>
              <a:t>Azure Data Factory – Azure </a:t>
            </a:r>
            <a:r>
              <a:rPr lang="es-AR" sz="1800" dirty="0" err="1">
                <a:sym typeface="Wingdings" panose="05000000000000000000" pitchFamily="2" charset="2"/>
              </a:rPr>
              <a:t>Databricks</a:t>
            </a:r>
            <a:endParaRPr lang="es-AR" sz="1800" dirty="0">
              <a:sym typeface="Wingdings" panose="05000000000000000000" pitchFamily="2" charset="2"/>
            </a:endParaRPr>
          </a:p>
          <a:p>
            <a:endParaRPr lang="es-AR" sz="1800" dirty="0">
              <a:sym typeface="Wingdings" panose="05000000000000000000" pitchFamily="2" charset="2"/>
            </a:endParaRPr>
          </a:p>
          <a:p>
            <a:r>
              <a:rPr lang="es-AR" sz="1800" dirty="0">
                <a:sym typeface="Wingdings" panose="05000000000000000000" pitchFamily="2" charset="2"/>
              </a:rPr>
              <a:t>Google </a:t>
            </a:r>
            <a:r>
              <a:rPr lang="es-AR" sz="1800" dirty="0" err="1">
                <a:sym typeface="Wingdings" panose="05000000000000000000" pitchFamily="2" charset="2"/>
              </a:rPr>
              <a:t>BigQuery</a:t>
            </a:r>
            <a:r>
              <a:rPr lang="es-AR" sz="1800" dirty="0">
                <a:sym typeface="Wingdings" panose="05000000000000000000" pitchFamily="2" charset="2"/>
              </a:rPr>
              <a:t> – AWS </a:t>
            </a:r>
            <a:r>
              <a:rPr lang="es-AR" sz="1800" dirty="0" err="1">
                <a:sym typeface="Wingdings" panose="05000000000000000000" pitchFamily="2" charset="2"/>
              </a:rPr>
              <a:t>Redshift</a:t>
            </a:r>
            <a:r>
              <a:rPr lang="es-AR" sz="1800" dirty="0">
                <a:sym typeface="Wingdings" panose="05000000000000000000" pitchFamily="2" charset="2"/>
              </a:rPr>
              <a:t> – Azure </a:t>
            </a:r>
            <a:r>
              <a:rPr lang="es-AR" sz="1800" dirty="0" err="1">
                <a:sym typeface="Wingdings" panose="05000000000000000000" pitchFamily="2" charset="2"/>
              </a:rPr>
              <a:t>Datawarehouse</a:t>
            </a:r>
            <a:r>
              <a:rPr lang="es-AR" sz="1800" dirty="0">
                <a:sym typeface="Wingdings" panose="05000000000000000000" pitchFamily="2" charset="2"/>
              </a:rPr>
              <a:t> / SQL Server</a:t>
            </a:r>
          </a:p>
          <a:p>
            <a:endParaRPr lang="es-AR" sz="1800" dirty="0">
              <a:sym typeface="Wingdings" panose="05000000000000000000" pitchFamily="2" charset="2"/>
            </a:endParaRPr>
          </a:p>
          <a:p>
            <a:r>
              <a:rPr lang="es-AR" sz="1800" dirty="0">
                <a:sym typeface="Wingdings" panose="05000000000000000000" pitchFamily="2" charset="2"/>
              </a:rPr>
              <a:t>MongoDB – </a:t>
            </a:r>
            <a:r>
              <a:rPr lang="es-AR" sz="1800" dirty="0" err="1">
                <a:sym typeface="Wingdings" panose="05000000000000000000" pitchFamily="2" charset="2"/>
              </a:rPr>
              <a:t>Cassandra</a:t>
            </a:r>
            <a:r>
              <a:rPr lang="es-AR" sz="1800" dirty="0">
                <a:sym typeface="Wingdings" panose="05000000000000000000" pitchFamily="2" charset="2"/>
              </a:rPr>
              <a:t> (Open </a:t>
            </a:r>
            <a:r>
              <a:rPr lang="es-AR" sz="1800" dirty="0" err="1">
                <a:sym typeface="Wingdings" panose="05000000000000000000" pitchFamily="2" charset="2"/>
              </a:rPr>
              <a:t>Source</a:t>
            </a:r>
            <a:r>
              <a:rPr lang="es-AR" sz="18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715000" cy="1004888"/>
          </a:xfrm>
        </p:spPr>
        <p:txBody>
          <a:bodyPr/>
          <a:lstStyle/>
          <a:p>
            <a:r>
              <a:rPr lang="es-MX" sz="3000" dirty="0"/>
              <a:t>Herramientas + utilizadas por un Data </a:t>
            </a:r>
            <a:r>
              <a:rPr lang="es-MX" sz="3000" dirty="0" err="1"/>
              <a:t>Engineer</a:t>
            </a:r>
            <a:endParaRPr lang="es-AR" sz="3000" dirty="0"/>
          </a:p>
        </p:txBody>
      </p:sp>
      <p:pic>
        <p:nvPicPr>
          <p:cNvPr id="5" name="Picture 2" descr="Resultado de imagen para aws 2019">
            <a:extLst>
              <a:ext uri="{FF2B5EF4-FFF2-40B4-BE49-F238E27FC236}">
                <a16:creationId xmlns:a16="http://schemas.microsoft.com/office/drawing/2014/main" id="{630ADC3B-4B12-4C26-8A64-68C4C576D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29" y="1914729"/>
            <a:ext cx="1846556" cy="9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azure 2019">
            <a:extLst>
              <a:ext uri="{FF2B5EF4-FFF2-40B4-BE49-F238E27FC236}">
                <a16:creationId xmlns:a16="http://schemas.microsoft.com/office/drawing/2014/main" id="{0428F991-6FCF-4376-8169-74FF5814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76" y="2903738"/>
            <a:ext cx="1287262" cy="12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ultado de imagen para google cloud 2019">
            <a:extLst>
              <a:ext uri="{FF2B5EF4-FFF2-40B4-BE49-F238E27FC236}">
                <a16:creationId xmlns:a16="http://schemas.microsoft.com/office/drawing/2014/main" id="{6A669C4E-CE2D-498A-8D0C-20EA74BA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108" y="3011195"/>
            <a:ext cx="1473370" cy="11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mongodb 2019">
            <a:extLst>
              <a:ext uri="{FF2B5EF4-FFF2-40B4-BE49-F238E27FC236}">
                <a16:creationId xmlns:a16="http://schemas.microsoft.com/office/drawing/2014/main" id="{79B48FFB-323C-4929-B720-E13A9730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54" y="4419600"/>
            <a:ext cx="1330078" cy="13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relacionada">
            <a:extLst>
              <a:ext uri="{FF2B5EF4-FFF2-40B4-BE49-F238E27FC236}">
                <a16:creationId xmlns:a16="http://schemas.microsoft.com/office/drawing/2014/main" id="{497B7409-188E-4A28-B968-1D76D9E0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98" y="1766888"/>
            <a:ext cx="2286000" cy="11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apache cassandra">
            <a:extLst>
              <a:ext uri="{FF2B5EF4-FFF2-40B4-BE49-F238E27FC236}">
                <a16:creationId xmlns:a16="http://schemas.microsoft.com/office/drawing/2014/main" id="{F60559F7-F223-435B-ACB8-D42D9FFD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29" y="4495800"/>
            <a:ext cx="1841500" cy="123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9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81200" y="1828800"/>
            <a:ext cx="5638800" cy="3810000"/>
          </a:xfrm>
        </p:spPr>
        <p:txBody>
          <a:bodyPr/>
          <a:lstStyle/>
          <a:p>
            <a:r>
              <a:rPr lang="es-AR" sz="2400" dirty="0" err="1">
                <a:sym typeface="Wingdings" panose="05000000000000000000" pitchFamily="2" charset="2"/>
              </a:rPr>
              <a:t>Storytelling</a:t>
            </a:r>
            <a:r>
              <a:rPr lang="es-AR" sz="2400" dirty="0">
                <a:sym typeface="Wingdings" panose="05000000000000000000" pitchFamily="2" charset="2"/>
              </a:rPr>
              <a:t>  Análisis Descriptivos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dirty="0">
                <a:sym typeface="Wingdings" panose="05000000000000000000" pitchFamily="2" charset="2"/>
              </a:rPr>
              <a:t>Estadística + Programación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dirty="0">
                <a:sym typeface="Wingdings" panose="05000000000000000000" pitchFamily="2" charset="2"/>
              </a:rPr>
              <a:t>Data </a:t>
            </a:r>
            <a:r>
              <a:rPr lang="es-AR" sz="2400" dirty="0" err="1">
                <a:sym typeface="Wingdings" panose="05000000000000000000" pitchFamily="2" charset="2"/>
              </a:rPr>
              <a:t>Munging</a:t>
            </a:r>
            <a:r>
              <a:rPr lang="es-AR" sz="2400" dirty="0">
                <a:sym typeface="Wingdings" panose="05000000000000000000" pitchFamily="2" charset="2"/>
              </a:rPr>
              <a:t> / Data </a:t>
            </a:r>
            <a:r>
              <a:rPr lang="es-AR" sz="2400" dirty="0" err="1">
                <a:sym typeface="Wingdings" panose="05000000000000000000" pitchFamily="2" charset="2"/>
              </a:rPr>
              <a:t>Wrangling</a:t>
            </a:r>
            <a:r>
              <a:rPr lang="es-AR" sz="2400" dirty="0">
                <a:sym typeface="Wingdings" panose="05000000000000000000" pitchFamily="2" charset="2"/>
              </a:rPr>
              <a:t> (</a:t>
            </a:r>
            <a:r>
              <a:rPr lang="es-AR" sz="2400" dirty="0" err="1">
                <a:sym typeface="Wingdings" panose="05000000000000000000" pitchFamily="2" charset="2"/>
              </a:rPr>
              <a:t>pre-procesamiento</a:t>
            </a:r>
            <a:r>
              <a:rPr lang="es-AR" sz="2400" dirty="0">
                <a:sym typeface="Wingdings" panose="05000000000000000000" pitchFamily="2" charset="2"/>
              </a:rPr>
              <a:t> de Datos)</a:t>
            </a:r>
          </a:p>
          <a:p>
            <a:endParaRPr lang="es-AR" sz="2400" dirty="0">
              <a:sym typeface="Wingdings" panose="05000000000000000000" pitchFamily="2" charset="2"/>
            </a:endParaRPr>
          </a:p>
          <a:p>
            <a:r>
              <a:rPr lang="es-AR" sz="2400" dirty="0">
                <a:sym typeface="Wingdings" panose="05000000000000000000" pitchFamily="2" charset="2"/>
              </a:rPr>
              <a:t>Artificial </a:t>
            </a:r>
            <a:r>
              <a:rPr lang="es-AR" sz="2400" dirty="0" err="1">
                <a:sym typeface="Wingdings" panose="05000000000000000000" pitchFamily="2" charset="2"/>
              </a:rPr>
              <a:t>Intelligence</a:t>
            </a:r>
            <a:r>
              <a:rPr lang="es-AR" sz="2400" dirty="0">
                <a:sym typeface="Wingdings" panose="05000000000000000000" pitchFamily="2" charset="2"/>
              </a:rPr>
              <a:t> (Inteligencia Artificial)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715000" cy="1004888"/>
          </a:xfrm>
        </p:spPr>
        <p:txBody>
          <a:bodyPr/>
          <a:lstStyle/>
          <a:p>
            <a:r>
              <a:rPr lang="es-MX" sz="3000" dirty="0"/>
              <a:t>¿Qué hace un Data </a:t>
            </a:r>
            <a:r>
              <a:rPr lang="es-MX" sz="3000" dirty="0" err="1"/>
              <a:t>Scientist</a:t>
            </a:r>
            <a:r>
              <a:rPr lang="es-MX" sz="3000" dirty="0"/>
              <a:t>?</a:t>
            </a:r>
            <a:endParaRPr lang="es-AR" sz="3000" dirty="0"/>
          </a:p>
        </p:txBody>
      </p:sp>
      <p:pic>
        <p:nvPicPr>
          <p:cNvPr id="3074" name="Picture 2" descr="Resultado de imagen para data science">
            <a:extLst>
              <a:ext uri="{FF2B5EF4-FFF2-40B4-BE49-F238E27FC236}">
                <a16:creationId xmlns:a16="http://schemas.microsoft.com/office/drawing/2014/main" id="{6F700ABA-AE6B-441E-A0E7-0F678184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81200"/>
            <a:ext cx="396330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5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81200" y="1828800"/>
            <a:ext cx="5638800" cy="3900759"/>
          </a:xfrm>
        </p:spPr>
        <p:txBody>
          <a:bodyPr/>
          <a:lstStyle/>
          <a:p>
            <a:r>
              <a:rPr lang="es-AR" sz="2200" dirty="0" err="1"/>
              <a:t>Rstudio</a:t>
            </a:r>
            <a:r>
              <a:rPr lang="es-AR" sz="2200" dirty="0"/>
              <a:t> (R) – Visual Studio </a:t>
            </a:r>
            <a:r>
              <a:rPr lang="es-AR" sz="2200" dirty="0" err="1"/>
              <a:t>Code</a:t>
            </a:r>
            <a:r>
              <a:rPr lang="es-AR" sz="2200" dirty="0"/>
              <a:t> (Python) – </a:t>
            </a:r>
            <a:r>
              <a:rPr lang="es-AR" sz="2200" dirty="0" err="1"/>
              <a:t>Jupyter</a:t>
            </a:r>
            <a:r>
              <a:rPr lang="es-AR" sz="2200" dirty="0"/>
              <a:t> Notebook</a:t>
            </a:r>
          </a:p>
          <a:p>
            <a:endParaRPr lang="es-AR" sz="2200" dirty="0"/>
          </a:p>
          <a:p>
            <a:r>
              <a:rPr lang="es-AR" sz="2200" dirty="0">
                <a:sym typeface="Wingdings" panose="05000000000000000000" pitchFamily="2" charset="2"/>
              </a:rPr>
              <a:t>Librerías Open </a:t>
            </a:r>
            <a:r>
              <a:rPr lang="es-AR" sz="2200" dirty="0" err="1">
                <a:sym typeface="Wingdings" panose="05000000000000000000" pitchFamily="2" charset="2"/>
              </a:rPr>
              <a:t>Source</a:t>
            </a:r>
            <a:r>
              <a:rPr lang="es-AR" sz="2200" dirty="0">
                <a:sym typeface="Wingdings" panose="05000000000000000000" pitchFamily="2" charset="2"/>
              </a:rPr>
              <a:t>: pandas, </a:t>
            </a:r>
            <a:r>
              <a:rPr lang="es-AR" sz="2200" dirty="0" err="1">
                <a:sym typeface="Wingdings" panose="05000000000000000000" pitchFamily="2" charset="2"/>
              </a:rPr>
              <a:t>numpy</a:t>
            </a:r>
            <a:r>
              <a:rPr lang="es-AR" sz="2200" dirty="0">
                <a:sym typeface="Wingdings" panose="05000000000000000000" pitchFamily="2" charset="2"/>
              </a:rPr>
              <a:t>, </a:t>
            </a:r>
            <a:r>
              <a:rPr lang="es-AR" sz="2200" dirty="0" err="1">
                <a:sym typeface="Wingdings" panose="05000000000000000000" pitchFamily="2" charset="2"/>
              </a:rPr>
              <a:t>matplotlib</a:t>
            </a:r>
            <a:r>
              <a:rPr lang="es-AR" sz="2200" dirty="0">
                <a:sym typeface="Wingdings" panose="05000000000000000000" pitchFamily="2" charset="2"/>
              </a:rPr>
              <a:t>, </a:t>
            </a:r>
            <a:r>
              <a:rPr lang="es-AR" sz="2200" dirty="0" err="1">
                <a:sym typeface="Wingdings" panose="05000000000000000000" pitchFamily="2" charset="2"/>
              </a:rPr>
              <a:t>scikit</a:t>
            </a:r>
            <a:r>
              <a:rPr lang="es-AR" sz="2200" dirty="0">
                <a:sym typeface="Wingdings" panose="05000000000000000000" pitchFamily="2" charset="2"/>
              </a:rPr>
              <a:t> </a:t>
            </a:r>
            <a:r>
              <a:rPr lang="es-AR" sz="2200" dirty="0" err="1">
                <a:sym typeface="Wingdings" panose="05000000000000000000" pitchFamily="2" charset="2"/>
              </a:rPr>
              <a:t>learn</a:t>
            </a:r>
            <a:r>
              <a:rPr lang="es-AR" sz="2200" dirty="0">
                <a:sym typeface="Wingdings" panose="05000000000000000000" pitchFamily="2" charset="2"/>
              </a:rPr>
              <a:t>, </a:t>
            </a:r>
            <a:r>
              <a:rPr lang="es-AR" sz="2200" dirty="0" err="1">
                <a:sym typeface="Wingdings" panose="05000000000000000000" pitchFamily="2" charset="2"/>
              </a:rPr>
              <a:t>tensorflow</a:t>
            </a:r>
            <a:endParaRPr lang="es-AR" sz="2200" dirty="0">
              <a:sym typeface="Wingdings" panose="05000000000000000000" pitchFamily="2" charset="2"/>
            </a:endParaRPr>
          </a:p>
          <a:p>
            <a:endParaRPr lang="es-AR" sz="2200" dirty="0">
              <a:sym typeface="Wingdings" panose="05000000000000000000" pitchFamily="2" charset="2"/>
            </a:endParaRPr>
          </a:p>
          <a:p>
            <a:r>
              <a:rPr lang="es-AR" sz="2200" dirty="0">
                <a:sym typeface="Wingdings" panose="05000000000000000000" pitchFamily="2" charset="2"/>
              </a:rPr>
              <a:t>KNIME – Azure ML Studio – SAS</a:t>
            </a:r>
          </a:p>
          <a:p>
            <a:endParaRPr lang="es-AR" sz="2200" dirty="0">
              <a:sym typeface="Wingdings" panose="05000000000000000000" pitchFamily="2" charset="2"/>
            </a:endParaRPr>
          </a:p>
          <a:p>
            <a:r>
              <a:rPr lang="es-AR" sz="2200" dirty="0">
                <a:sym typeface="Wingdings" panose="05000000000000000000" pitchFamily="2" charset="2"/>
              </a:rPr>
              <a:t>Anaconda (Framework)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715000" cy="1004888"/>
          </a:xfrm>
        </p:spPr>
        <p:txBody>
          <a:bodyPr/>
          <a:lstStyle/>
          <a:p>
            <a:r>
              <a:rPr lang="es-MX" sz="3000" dirty="0"/>
              <a:t>Herramientas + utilizadas por un Data </a:t>
            </a:r>
            <a:r>
              <a:rPr lang="es-MX" sz="3000" dirty="0" err="1"/>
              <a:t>Scientist</a:t>
            </a:r>
            <a:endParaRPr lang="es-AR" sz="3000" dirty="0"/>
          </a:p>
        </p:txBody>
      </p:sp>
      <p:pic>
        <p:nvPicPr>
          <p:cNvPr id="10" name="Picture 2" descr="Resultado de imagen para rstudio">
            <a:extLst>
              <a:ext uri="{FF2B5EF4-FFF2-40B4-BE49-F238E27FC236}">
                <a16:creationId xmlns:a16="http://schemas.microsoft.com/office/drawing/2014/main" id="{F9D45DB9-D676-41DE-9390-E8A19838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857" y="1676400"/>
            <a:ext cx="989421" cy="98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para python">
            <a:extLst>
              <a:ext uri="{FF2B5EF4-FFF2-40B4-BE49-F238E27FC236}">
                <a16:creationId xmlns:a16="http://schemas.microsoft.com/office/drawing/2014/main" id="{B5538933-DDB4-4B7E-AF7B-88124062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829" y="1712650"/>
            <a:ext cx="911510" cy="9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 para knime 2019">
            <a:extLst>
              <a:ext uri="{FF2B5EF4-FFF2-40B4-BE49-F238E27FC236}">
                <a16:creationId xmlns:a16="http://schemas.microsoft.com/office/drawing/2014/main" id="{74CBBF01-92E2-4304-B9B7-FBDA2FEB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24400"/>
            <a:ext cx="1122222" cy="11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n para anaconda framework">
            <a:extLst>
              <a:ext uri="{FF2B5EF4-FFF2-40B4-BE49-F238E27FC236}">
                <a16:creationId xmlns:a16="http://schemas.microsoft.com/office/drawing/2014/main" id="{5559A8DD-1E99-4593-8E59-4DF72362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67" y="4648200"/>
            <a:ext cx="962811" cy="96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para jupyter notebook logo">
            <a:extLst>
              <a:ext uri="{FF2B5EF4-FFF2-40B4-BE49-F238E27FC236}">
                <a16:creationId xmlns:a16="http://schemas.microsoft.com/office/drawing/2014/main" id="{740CC6E3-DD5D-4D54-9F72-C3E021FE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3014888"/>
            <a:ext cx="1170736" cy="135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visual studio code logo">
            <a:extLst>
              <a:ext uri="{FF2B5EF4-FFF2-40B4-BE49-F238E27FC236}">
                <a16:creationId xmlns:a16="http://schemas.microsoft.com/office/drawing/2014/main" id="{AA756BF4-9CC4-451B-ADEE-96321D75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67" y="3190949"/>
            <a:ext cx="1004888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5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3756DB-0A3B-8548-BA85-E532F8A803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81200" y="1828800"/>
            <a:ext cx="5638800" cy="3810000"/>
          </a:xfrm>
        </p:spPr>
        <p:txBody>
          <a:bodyPr/>
          <a:lstStyle/>
          <a:p>
            <a:r>
              <a:rPr lang="es-MX" sz="2600" dirty="0">
                <a:sym typeface="Wingdings" panose="05000000000000000000" pitchFamily="2" charset="2"/>
              </a:rPr>
              <a:t>R</a:t>
            </a:r>
            <a:r>
              <a:rPr lang="es-AR" sz="2600" dirty="0" err="1">
                <a:sym typeface="Wingdings" panose="05000000000000000000" pitchFamily="2" charset="2"/>
              </a:rPr>
              <a:t>eportes</a:t>
            </a:r>
            <a:r>
              <a:rPr lang="es-AR" sz="2600" dirty="0">
                <a:sym typeface="Wingdings" panose="05000000000000000000" pitchFamily="2" charset="2"/>
              </a:rPr>
              <a:t> – </a:t>
            </a:r>
            <a:r>
              <a:rPr lang="es-AR" sz="2600" dirty="0" err="1">
                <a:sym typeface="Wingdings" panose="05000000000000000000" pitchFamily="2" charset="2"/>
              </a:rPr>
              <a:t>Visualizacion</a:t>
            </a:r>
            <a:r>
              <a:rPr lang="es-AR" sz="2600" dirty="0">
                <a:sym typeface="Wingdings" panose="05000000000000000000" pitchFamily="2" charset="2"/>
              </a:rPr>
              <a:t> de Datos</a:t>
            </a: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 err="1">
                <a:sym typeface="Wingdings" panose="05000000000000000000" pitchFamily="2" charset="2"/>
              </a:rPr>
              <a:t>KPIs</a:t>
            </a:r>
            <a:r>
              <a:rPr lang="es-AR" sz="2600" dirty="0">
                <a:sym typeface="Wingdings" panose="05000000000000000000" pitchFamily="2" charset="2"/>
              </a:rPr>
              <a:t> – Métricas</a:t>
            </a: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 err="1">
                <a:sym typeface="Wingdings" panose="05000000000000000000" pitchFamily="2" charset="2"/>
              </a:rPr>
              <a:t>Insights</a:t>
            </a:r>
            <a:r>
              <a:rPr lang="es-AR" sz="2600" dirty="0">
                <a:sym typeface="Wingdings" panose="05000000000000000000" pitchFamily="2" charset="2"/>
              </a:rPr>
              <a:t> </a:t>
            </a:r>
            <a:r>
              <a:rPr lang="es-AR" sz="2600" dirty="0" err="1">
                <a:sym typeface="Wingdings" panose="05000000000000000000" pitchFamily="2" charset="2"/>
              </a:rPr>
              <a:t>to</a:t>
            </a:r>
            <a:r>
              <a:rPr lang="es-AR" sz="2600" dirty="0">
                <a:sym typeface="Wingdings" panose="05000000000000000000" pitchFamily="2" charset="2"/>
              </a:rPr>
              <a:t> Business</a:t>
            </a:r>
          </a:p>
          <a:p>
            <a:endParaRPr lang="es-AR" sz="2600" dirty="0">
              <a:sym typeface="Wingdings" panose="05000000000000000000" pitchFamily="2" charset="2"/>
            </a:endParaRPr>
          </a:p>
          <a:p>
            <a:r>
              <a:rPr lang="es-AR" sz="2600" dirty="0">
                <a:sym typeface="Wingdings" panose="05000000000000000000" pitchFamily="2" charset="2"/>
              </a:rPr>
              <a:t>Data Analysis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680123-73F4-E847-9F9B-8A182F3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0"/>
            <a:ext cx="5715000" cy="1004888"/>
          </a:xfrm>
        </p:spPr>
        <p:txBody>
          <a:bodyPr/>
          <a:lstStyle/>
          <a:p>
            <a:r>
              <a:rPr lang="es-MX" sz="3000" dirty="0"/>
              <a:t>¿Qué hace un Business </a:t>
            </a:r>
            <a:r>
              <a:rPr lang="es-MX" sz="3000" dirty="0" err="1"/>
              <a:t>Analyst</a:t>
            </a:r>
            <a:r>
              <a:rPr lang="es-MX" sz="3000" dirty="0"/>
              <a:t>?</a:t>
            </a:r>
            <a:endParaRPr lang="es-AR" sz="3000" dirty="0"/>
          </a:p>
        </p:txBody>
      </p:sp>
      <p:pic>
        <p:nvPicPr>
          <p:cNvPr id="5124" name="Picture 4" descr="Resultado de imagen para data visualization">
            <a:extLst>
              <a:ext uri="{FF2B5EF4-FFF2-40B4-BE49-F238E27FC236}">
                <a16:creationId xmlns:a16="http://schemas.microsoft.com/office/drawing/2014/main" id="{DE2BDBF8-B4C0-480C-BD99-01B19986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95500"/>
            <a:ext cx="4140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69005"/>
      </p:ext>
    </p:extLst>
  </p:cSld>
  <p:clrMapOvr>
    <a:masterClrMapping/>
  </p:clrMapOvr>
</p:sld>
</file>

<file path=ppt/theme/theme1.xml><?xml version="1.0" encoding="utf-8"?>
<a:theme xmlns:a="http://schemas.openxmlformats.org/drawingml/2006/main" name="Carátula Inici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ítulo Char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ido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arátul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ier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340</Words>
  <Application>Microsoft Office PowerPoint</Application>
  <PresentationFormat>Panorámica</PresentationFormat>
  <Paragraphs>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UniSansBook</vt:lpstr>
      <vt:lpstr>UniSansRegular</vt:lpstr>
      <vt:lpstr>Carátula Inicio</vt:lpstr>
      <vt:lpstr>Título Charla</vt:lpstr>
      <vt:lpstr>Contenido 1</vt:lpstr>
      <vt:lpstr>Foto</vt:lpstr>
      <vt:lpstr>Carátula 2</vt:lpstr>
      <vt:lpstr>Cierre</vt:lpstr>
      <vt:lpstr>Joaquín Santini</vt:lpstr>
      <vt:lpstr>Presentación de PowerPoint</vt:lpstr>
      <vt:lpstr>Roles de Equipo</vt:lpstr>
      <vt:lpstr>Presentación de PowerPoint</vt:lpstr>
      <vt:lpstr>¿Qué hace un Data Engineer?</vt:lpstr>
      <vt:lpstr>Herramientas + utilizadas por un Data Engineer</vt:lpstr>
      <vt:lpstr>¿Qué hace un Data Scientist?</vt:lpstr>
      <vt:lpstr>Herramientas + utilizadas por un Data Scientist</vt:lpstr>
      <vt:lpstr>¿Qué hace un Business Analyst?</vt:lpstr>
      <vt:lpstr>Herramientas + utilizadas por un Business Analyst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  https://github.com/eandreani/code4ndreani                Contacto: jsantini@andreani.com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C4-Base-PPTSpeakers-INT</dc:title>
  <dc:creator>Santini Joaquin</dc:creator>
  <cp:lastModifiedBy>Santini Joaquin</cp:lastModifiedBy>
  <cp:revision>23</cp:revision>
  <dcterms:created xsi:type="dcterms:W3CDTF">2019-11-05T00:49:39Z</dcterms:created>
  <dcterms:modified xsi:type="dcterms:W3CDTF">2019-11-11T14:44:37Z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2019-11-04T00:00:00Z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2019-11-05T00:00:00Z</vt:filetime>
  </property>
</Properties>
</file>