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theme/theme8.xml" ContentType="application/vnd.openxmlformats-officedocument.theme+xml"/>
  <Override PartName="/ppt/slideLayouts/slideLayout23.xml" ContentType="application/vnd.openxmlformats-officedocument.presentationml.slideLayout+xml"/>
  <Override PartName="/ppt/theme/theme9.xml" ContentType="application/vnd.openxmlformats-officedocument.theme+xml"/>
  <Override PartName="/ppt/slideLayouts/slideLayout24.xml" ContentType="application/vnd.openxmlformats-officedocument.presentationml.slideLayout+xml"/>
  <Override PartName="/ppt/theme/theme10.xml" ContentType="application/vnd.openxmlformats-officedocument.theme+xml"/>
  <Override PartName="/ppt/slideLayouts/slideLayout25.xml" ContentType="application/vnd.openxmlformats-officedocument.presentationml.slideLayout+xml"/>
  <Override PartName="/ppt/theme/theme11.xml" ContentType="application/vnd.openxmlformats-officedocument.theme+xml"/>
  <Override PartName="/ppt/slideLayouts/slideLayout26.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4" r:id="rId5"/>
    <p:sldMasterId id="2147483677" r:id="rId6"/>
    <p:sldMasterId id="2147483679" r:id="rId7"/>
    <p:sldMasterId id="2147483681" r:id="rId8"/>
    <p:sldMasterId id="2147483683" r:id="rId9"/>
    <p:sldMasterId id="2147483685" r:id="rId10"/>
    <p:sldMasterId id="2147483701" r:id="rId11"/>
    <p:sldMasterId id="2147483703" r:id="rId12"/>
    <p:sldMasterId id="2147483706" r:id="rId13"/>
    <p:sldMasterId id="2147483708" r:id="rId14"/>
    <p:sldMasterId id="2147483710" r:id="rId15"/>
  </p:sldMasterIdLst>
  <p:notesMasterIdLst>
    <p:notesMasterId r:id="rId41"/>
  </p:notesMasterIdLst>
  <p:sldIdLst>
    <p:sldId id="624" r:id="rId16"/>
    <p:sldId id="682" r:id="rId17"/>
    <p:sldId id="626" r:id="rId18"/>
    <p:sldId id="627" r:id="rId19"/>
    <p:sldId id="628" r:id="rId20"/>
    <p:sldId id="629" r:id="rId21"/>
    <p:sldId id="630" r:id="rId22"/>
    <p:sldId id="276" r:id="rId23"/>
    <p:sldId id="296" r:id="rId24"/>
    <p:sldId id="652" r:id="rId25"/>
    <p:sldId id="279" r:id="rId26"/>
    <p:sldId id="280" r:id="rId27"/>
    <p:sldId id="298" r:id="rId28"/>
    <p:sldId id="282" r:id="rId29"/>
    <p:sldId id="283" r:id="rId30"/>
    <p:sldId id="284" r:id="rId31"/>
    <p:sldId id="290" r:id="rId32"/>
    <p:sldId id="257" r:id="rId33"/>
    <p:sldId id="292" r:id="rId34"/>
    <p:sldId id="631" r:id="rId35"/>
    <p:sldId id="293" r:id="rId36"/>
    <p:sldId id="294" r:id="rId37"/>
    <p:sldId id="287" r:id="rId38"/>
    <p:sldId id="288" r:id="rId39"/>
    <p:sldId id="644" r:id="rId4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3" autoAdjust="0"/>
    <p:restoredTop sz="94660"/>
  </p:normalViewPr>
  <p:slideViewPr>
    <p:cSldViewPr snapToGrid="0">
      <p:cViewPr varScale="1">
        <p:scale>
          <a:sx n="81" d="100"/>
          <a:sy n="81"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20" Type="http://schemas.openxmlformats.org/officeDocument/2006/relationships/slide" Target="slides/slide5.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90A21-2679-4E4F-9D02-CECE473C1DAC}" type="datetimeFigureOut">
              <a:rPr lang="es-AR" smtClean="0"/>
              <a:t>15/11/2019</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76EBB-13F9-47E6-895A-5F3D75833E63}" type="slidenum">
              <a:rPr lang="es-AR" smtClean="0"/>
              <a:t>‹Nº›</a:t>
            </a:fld>
            <a:endParaRPr lang="es-AR"/>
          </a:p>
        </p:txBody>
      </p:sp>
    </p:spTree>
    <p:extLst>
      <p:ext uri="{BB962C8B-B14F-4D97-AF65-F5344CB8AC3E}">
        <p14:creationId xmlns:p14="http://schemas.microsoft.com/office/powerpoint/2010/main" val="325786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twitter.com/en/docs/tutorials/consuming-streaming-data"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digo la palabra streaming, en que piensan?</a:t>
            </a:r>
          </a:p>
          <a:p>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224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Veamos el ciclo de procesamiento usando streaming vs usando procesamiento tradicional.</a:t>
            </a:r>
          </a:p>
          <a:p>
            <a:r>
              <a:rPr lang="es-ES" dirty="0"/>
              <a:t>En el procesamiento tradicional, tenemos varias aplicaciones generando datos. En este caso, los datos se colectan en un canal común a todas, que es un servicio de </a:t>
            </a:r>
            <a:r>
              <a:rPr lang="es-ES" dirty="0" err="1"/>
              <a:t>mensajeria</a:t>
            </a:r>
            <a:r>
              <a:rPr lang="es-ES" dirty="0"/>
              <a:t>. Podrían no colectarse en un servicio y hacerse de otra forma, pero no sería muy práctico teniendo muchas aplicaciones produciendo datos en simultaneo. Las distintas aplicaciones que quieren usar esos datos, se conectan a este canal. Cada cierto tiempo, van a buscar los datos al canal, y en caso de que haya nuevos, los traen, los procesan y los analizan.</a:t>
            </a:r>
          </a:p>
          <a:p>
            <a:r>
              <a:rPr lang="es-ES" dirty="0"/>
              <a:t>Por ejemplo, para realizar reportes, monitoreo, aplicaciones de terceros, cualquier aplicación que quiera hacer uso de estos datos. .</a:t>
            </a:r>
          </a:p>
          <a:p>
            <a:endParaRPr lang="es-ES" dirty="0"/>
          </a:p>
          <a:p>
            <a:r>
              <a:rPr lang="es-ES" dirty="0"/>
              <a:t>Ahora veamos el procesamiento usando streaming</a:t>
            </a:r>
          </a:p>
          <a:p>
            <a:r>
              <a:rPr lang="es-ES" dirty="0"/>
              <a:t>Varias aplicaciones generan datos. Esos datos se van colectando en un canal común a todas, que es un servicio de </a:t>
            </a:r>
            <a:r>
              <a:rPr lang="es-ES" dirty="0" err="1"/>
              <a:t>mensajeria</a:t>
            </a:r>
            <a:r>
              <a:rPr lang="es-ES" dirty="0"/>
              <a:t> de streaming. Luego, pasan por una herramienta de streaming que puede procesar los datos en tiempo casi real. El procesamiento puede consistir en alguna agregado de  inteligencia artificial para detectar fraude o de enriquecimiento de datos.</a:t>
            </a:r>
          </a:p>
          <a:p>
            <a:r>
              <a:rPr lang="es-ES" dirty="0"/>
              <a:t>Estos datos, son directamente enviados a las distintas aplicaciones que se van a encargar de analizarlos. </a:t>
            </a:r>
          </a:p>
          <a:p>
            <a:endParaRPr lang="es-ES" dirty="0"/>
          </a:p>
          <a:p>
            <a:r>
              <a:rPr lang="es-ES" dirty="0"/>
              <a:t>Acá fácilmente podemos notar la diferencia entre ambos.</a:t>
            </a:r>
          </a:p>
          <a:p>
            <a:r>
              <a:rPr lang="es-ES" dirty="0"/>
              <a:t>En el procesamiento tradicional, tenemos un trabajo extra, que consiste en ir a buscar datos, por más que no haya ningún dato disponible. Esto no solo agrega procesamiento innecesario, sino que agrega un </a:t>
            </a:r>
            <a:r>
              <a:rPr lang="es-ES" dirty="0" err="1"/>
              <a:t>delay</a:t>
            </a:r>
            <a:r>
              <a:rPr lang="es-ES" dirty="0"/>
              <a:t> ya que, como no puedo estar yendo a buscar constantemente los datos, lo voy a hacer cada un cierto tiempo.</a:t>
            </a:r>
          </a:p>
          <a:p>
            <a:r>
              <a:rPr lang="es-ES" dirty="0"/>
              <a:t>En el procesamiento streaming, puedo disponer de los datos al instante sin preocuparme porque se acumulen. </a:t>
            </a:r>
          </a:p>
          <a:p>
            <a:r>
              <a:rPr lang="es-AR" dirty="0"/>
              <a:t>Además, la idea de que no se acumulen, trae aparejada la ventaja de que tengo que analizar menos carga, porque no estoy trayendo de a lotes, estoy analizando en tiempo real a medida que va sucediendo.</a:t>
            </a:r>
          </a:p>
          <a:p>
            <a:r>
              <a:rPr lang="es-ES" dirty="0"/>
              <a:t>Podemos pensarlo como que tengo que estudiar para 5 materias. Y es distinto, estudiar todos los días, que estudiar una vez semanal. La carga se distribuye, y no nos hace colapsar. Lo mismo pasa con los sistemas.</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315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a:p>
            <a:r>
              <a:rPr lang="es-ES"/>
              <a:t>Acá fácilmente podemos notar la diferencia entre ambos.</a:t>
            </a:r>
          </a:p>
          <a:p>
            <a:r>
              <a:rPr lang="es-ES"/>
              <a:t>En el procesamiento tradicional, tenemos un trabajo extra, que consiste en ir a buscar datos, por más que no haya ningún dato disponible. Esto no solo agrega procesamiento innecesario, sino que agrega un delay ya que, como no puedo estar yendo a buscar constantemente los datos, lo voy a hacer cada un cierto tiempo.</a:t>
            </a:r>
          </a:p>
          <a:p>
            <a:r>
              <a:rPr lang="es-ES"/>
              <a:t>En el procesamiento streaming, puedo disponer de los datos al instante sin preocuparme porque se acumulen. </a:t>
            </a:r>
          </a:p>
          <a:p>
            <a:r>
              <a:rPr lang="es-AR"/>
              <a:t>Además, la idea de que no se acumulen, trae aparejada la ventaja de que tengo que analizar menos carga, porque no estoy trayendo de a lotes, estoy analizando en tiempo real a medida que va sucediendo.</a:t>
            </a:r>
          </a:p>
          <a:p>
            <a:r>
              <a:rPr lang="es-ES"/>
              <a:t>Podemos pensarlo como que tengo que estudiar para 5 materias. Y es distinto, estudiar todos los días, que estudiar una vez semanal. La carga se distribuye, y no nos hace colapsar. Lo mismo pasa con los sistemas.</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055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a:p>
            <a:r>
              <a:rPr lang="es-ES"/>
              <a:t>Acá fácilmente podemos notar la diferencia entre ambos.</a:t>
            </a:r>
          </a:p>
          <a:p>
            <a:r>
              <a:rPr lang="es-ES"/>
              <a:t>En el procesamiento tradicional, tenemos un trabajo extra, que consiste en ir a buscar datos, por más que no haya ningún dato disponible. Esto no solo agrega procesamiento innecesario, sino que agrega un </a:t>
            </a:r>
            <a:r>
              <a:rPr lang="es-ES" err="1"/>
              <a:t>delay</a:t>
            </a:r>
            <a:r>
              <a:rPr lang="es-ES"/>
              <a:t> ya que, como no puedo estar yendo a buscar constantemente los datos, lo voy a hacer cada un cierto tiempo.</a:t>
            </a:r>
          </a:p>
          <a:p>
            <a:r>
              <a:rPr lang="es-ES"/>
              <a:t>En el procesamiento </a:t>
            </a:r>
            <a:r>
              <a:rPr lang="es-ES" err="1"/>
              <a:t>streaming</a:t>
            </a:r>
            <a:r>
              <a:rPr lang="es-ES"/>
              <a:t>, puedo disponer de los datos al instante sin preocuparme porque se acumulen. </a:t>
            </a:r>
          </a:p>
          <a:p>
            <a:r>
              <a:rPr lang="es-AR"/>
              <a:t>Además, la idea de que no se acumulen, trae aparejada la ventaja de que tengo que analizar menos carga, porque no estoy trayendo de a lotes, estoy analizando en tiempo real a medida que va sucediendo.</a:t>
            </a:r>
          </a:p>
          <a:p>
            <a:r>
              <a:rPr lang="es-ES"/>
              <a:t>Podemos pensarlo como que tengo que estudiar para 5 materias. Y es distinto, estudiar todos los días, que estudiar una vez semanal. La carga se distribuye, y no nos hace colapsar. Lo mismo pasa con los sistemas.</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7103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ya vimos, hay un montón de aplicaciones que están </a:t>
            </a:r>
            <a:r>
              <a:rPr lang="es-ES" dirty="0" err="1"/>
              <a:t>usandolo</a:t>
            </a:r>
            <a:r>
              <a:rPr lang="es-ES" dirty="0"/>
              <a:t> actualmente, tanto para usuarios como internamente. Pero ahora, quiero focalizarme en aplicaciones que nos permiten conectarnos a ellas a través de este modelo.</a:t>
            </a:r>
          </a:p>
          <a:p>
            <a:r>
              <a:rPr lang="es-ES" dirty="0"/>
              <a:t>Aplicaciones que siguiendo sus pasos, nos van a permitir </a:t>
            </a:r>
            <a:r>
              <a:rPr lang="es-ES" dirty="0" err="1"/>
              <a:t>streamear</a:t>
            </a:r>
            <a:r>
              <a:rPr lang="es-ES" dirty="0"/>
              <a:t> datos por medio de algún servicio web y darle el uso que queramos.</a:t>
            </a:r>
          </a:p>
          <a:p>
            <a:r>
              <a:rPr lang="es-ES" dirty="0"/>
              <a:t>Como ven, son empresas tecnológicas grandes, porque si bien en la teoría se ve bastante sencillo, en la implementación no es tan simple. Tanto desde el lado del proveedor, como del cliente</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3944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hlinkClick r:id="rId3"/>
              </a:rPr>
              <a:t>https://developer.twitter.com/en/docs/tutorials/consuming-streaming-data</a:t>
            </a:r>
            <a:endParaRPr lang="es-ES" dirty="0"/>
          </a:p>
          <a:p>
            <a:r>
              <a:rPr lang="es-ES" dirty="0"/>
              <a:t>Vemos el ejemplo de </a:t>
            </a:r>
            <a:r>
              <a:rPr lang="es-ES" dirty="0" err="1"/>
              <a:t>twitter</a:t>
            </a:r>
            <a:r>
              <a:rPr lang="es-ES" dirty="0"/>
              <a:t>.</a:t>
            </a:r>
          </a:p>
          <a:p>
            <a:r>
              <a:rPr lang="es-ES" dirty="0"/>
              <a:t>Twitter tiene un servicio web que nos permite obtener los </a:t>
            </a:r>
            <a:r>
              <a:rPr lang="es-ES" dirty="0" err="1"/>
              <a:t>twits</a:t>
            </a:r>
            <a:r>
              <a:rPr lang="es-ES" dirty="0"/>
              <a:t> en tiempo real. Es decir, yo si estaría consumiendo este servicio, podría estar mostrando acá en pantalla, todos los </a:t>
            </a:r>
            <a:r>
              <a:rPr lang="es-ES" dirty="0" err="1"/>
              <a:t>twits</a:t>
            </a:r>
            <a:r>
              <a:rPr lang="es-ES" dirty="0"/>
              <a:t> ; por ejemplo sus </a:t>
            </a:r>
            <a:r>
              <a:rPr lang="es-ES" dirty="0" err="1"/>
              <a:t>twits</a:t>
            </a:r>
            <a:r>
              <a:rPr lang="es-ES" dirty="0"/>
              <a:t> elogiando esta charla, en el mismo segundo que ustedes presionan twittear.</a:t>
            </a:r>
          </a:p>
          <a:p>
            <a:r>
              <a:rPr lang="es-ES" dirty="0"/>
              <a:t>Para esto, como es relativamente nuevo y no es algo tan conocido, Twitter tiene una página íntegramente dedicada a explicar cómo consumir streaming data a través de su servicio. </a:t>
            </a:r>
          </a:p>
          <a:p>
            <a:endParaRPr lang="es-ES" dirty="0"/>
          </a:p>
          <a:p>
            <a:r>
              <a:rPr lang="es-ES" dirty="0" err="1"/>
              <a:t>Explicacion</a:t>
            </a:r>
            <a:r>
              <a:rPr lang="es-ES" dirty="0"/>
              <a:t> grafico.</a:t>
            </a:r>
          </a:p>
          <a:p>
            <a:r>
              <a:rPr lang="es-ES" dirty="0"/>
              <a:t>Acá tenemos el ejemplo sacado de su web.</a:t>
            </a:r>
          </a:p>
          <a:p>
            <a:r>
              <a:rPr lang="es-ES" dirty="0"/>
              <a:t>Nosotros somos la aplicación cliente, y </a:t>
            </a:r>
            <a:r>
              <a:rPr lang="es-ES" dirty="0" err="1"/>
              <a:t>Gnip</a:t>
            </a:r>
            <a:r>
              <a:rPr lang="es-ES" dirty="0"/>
              <a:t> es </a:t>
            </a:r>
            <a:r>
              <a:rPr lang="es-ES" dirty="0" err="1"/>
              <a:t>twitter</a:t>
            </a:r>
            <a:r>
              <a:rPr lang="es-ES" dirty="0"/>
              <a:t>. En verdad </a:t>
            </a:r>
            <a:r>
              <a:rPr lang="es-ES" dirty="0" err="1"/>
              <a:t>Gnip</a:t>
            </a:r>
            <a:r>
              <a:rPr lang="es-ES" dirty="0"/>
              <a:t> es una empresa que provee este tipo de soluciones.</a:t>
            </a:r>
          </a:p>
          <a:p>
            <a:r>
              <a:rPr lang="es-ES" dirty="0"/>
              <a:t>Nosotros empezamos haciendo una petición de Conexión. Una vez que esta conexión es aceptada por Twitter, ya quedamos conectados. Como ven, ya nosotros no le enviamos más nada a Twitter, solo recibimos. Ven que cada vez que hay nueva actividad, </a:t>
            </a:r>
            <a:r>
              <a:rPr lang="es-ES" dirty="0" err="1"/>
              <a:t>twitter</a:t>
            </a:r>
            <a:r>
              <a:rPr lang="es-ES" dirty="0"/>
              <a:t> automáticamente nos la notifica y nosotros simplemente la recibimos.</a:t>
            </a:r>
          </a:p>
          <a:p>
            <a:r>
              <a:rPr lang="es-ES" dirty="0"/>
              <a:t>Este acople, puede durar todo lo que nosotros queramos, mientras la conexión este activa. Una vez que nosotros o </a:t>
            </a:r>
            <a:r>
              <a:rPr lang="es-ES" dirty="0" err="1"/>
              <a:t>twitter</a:t>
            </a:r>
            <a:r>
              <a:rPr lang="es-ES" dirty="0"/>
              <a:t> cierra la conexión, voy a tener que volver a solicitarla. </a:t>
            </a:r>
          </a:p>
          <a:p>
            <a:r>
              <a:rPr lang="es-ES" dirty="0"/>
              <a:t>Como pueden ver, podemos estar acoplados todo el tiempo que queramos, quizás 10 min, 2hs- 1 día, pero si tenemos en cuenta que en general una conexión tradicional debería durar no mas de 30segundos, esto es una forma completamente distinta de ver y pensar un servicio web.</a:t>
            </a:r>
          </a:p>
          <a:p>
            <a:r>
              <a:rPr lang="es-AR" dirty="0"/>
              <a:t>Obviamente, tenemos que tener por detrás de nuestra aplicación una arquitectura que soporte todo esto, sino no vamos a poder analizar tantos datos.</a:t>
            </a:r>
          </a:p>
          <a:p>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72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Aca</a:t>
            </a:r>
            <a:r>
              <a:rPr lang="es-ES" dirty="0"/>
              <a:t> tenemos dos protocolos distintos para implementar el streaming desde el lado del cliente.</a:t>
            </a:r>
          </a:p>
          <a:p>
            <a:r>
              <a:rPr lang="es-ES" dirty="0"/>
              <a:t>En el ejemplo anterior que vimos de </a:t>
            </a:r>
            <a:r>
              <a:rPr lang="es-ES" dirty="0" err="1"/>
              <a:t>twitter</a:t>
            </a:r>
            <a:r>
              <a:rPr lang="es-ES" dirty="0"/>
              <a:t>, se utilizaba HLS. </a:t>
            </a:r>
          </a:p>
          <a:p>
            <a:r>
              <a:rPr lang="es-ES" dirty="0"/>
              <a:t>Este, tiene como ventaja que utiliza http, que es el protocolo usado en todas las webs. Esto también le permite tener un amplio soporte para distintos sistemas sin necesidad de ningún agregado. Además, fue desarrollado por Apple, que le brinda un aval tecnológico, de hecho, tienen planeado seguir sacando nuevas versiones.</a:t>
            </a:r>
          </a:p>
          <a:p>
            <a:r>
              <a:rPr lang="es-ES" dirty="0"/>
              <a:t>También, que haya sido desarrollado por </a:t>
            </a:r>
            <a:r>
              <a:rPr lang="es-ES" dirty="0" err="1"/>
              <a:t>apple</a:t>
            </a:r>
            <a:r>
              <a:rPr lang="es-ES" dirty="0"/>
              <a:t>, así como puede ser visto como una ventaja, también es visto como motivo de rechazo.</a:t>
            </a:r>
          </a:p>
          <a:p>
            <a:endParaRPr lang="es-ES" dirty="0"/>
          </a:p>
          <a:p>
            <a:r>
              <a:rPr lang="es-ES" dirty="0"/>
              <a:t>También traje otro protocolo, RTMP.</a:t>
            </a:r>
          </a:p>
          <a:p>
            <a:r>
              <a:rPr lang="es-ES" dirty="0"/>
              <a:t>Este protocolo utiliza TCP que es un protocolo que te asegura que lo datos lleguen correctamente a destino. Fue desarrollado por Adobe. Como principal desventaja y la realidad es que es una desventaja muy grande, es que se necesita tener instalado Flash, el cual, además de todos sus problemas, está quedando obsoleto.</a:t>
            </a:r>
          </a:p>
          <a:p>
            <a:endParaRPr lang="es-ES" dirty="0"/>
          </a:p>
          <a:p>
            <a:r>
              <a:rPr lang="es-ES" dirty="0"/>
              <a:t>Mas allá de estas características mencionada, hay un montón de factores que pueden hacer que uno se decida por uno u otro, o por un hibrido de ambos.</a:t>
            </a:r>
          </a:p>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002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Latencia: </a:t>
            </a:r>
            <a:r>
              <a:rPr lang="es-ES" sz="1200" b="0" i="0" kern="1200" dirty="0">
                <a:solidFill>
                  <a:schemeClr val="tx1"/>
                </a:solidFill>
                <a:effectLst/>
                <a:latin typeface="+mn-lt"/>
                <a:ea typeface="+mn-ea"/>
                <a:cs typeface="+mn-cs"/>
              </a:rPr>
              <a:t>Un retardo es producido por la demora en la propagación y transmisión de paquetes dentro de la red.</a:t>
            </a:r>
          </a:p>
          <a:p>
            <a:r>
              <a:rPr lang="es-ES" sz="1200" b="0" i="0" kern="1200" dirty="0">
                <a:solidFill>
                  <a:schemeClr val="tx1"/>
                </a:solidFill>
                <a:effectLst/>
                <a:latin typeface="+mn-lt"/>
                <a:ea typeface="+mn-ea"/>
                <a:cs typeface="+mn-cs"/>
              </a:rPr>
              <a:t>Escalable: No es afectado por el crecimiento en el volumen de datos, ya que no trabaja por lotes. </a:t>
            </a:r>
          </a:p>
          <a:p>
            <a:endParaRPr lang="es-ES" sz="1200" b="0" i="0" kern="1200" dirty="0">
              <a:solidFill>
                <a:schemeClr val="tx1"/>
              </a:solidFill>
              <a:effectLst/>
              <a:latin typeface="+mn-lt"/>
              <a:ea typeface="+mn-ea"/>
              <a:cs typeface="+mn-cs"/>
            </a:endParaRPr>
          </a:p>
          <a:p>
            <a:r>
              <a:rPr lang="es-MX" sz="1200" spc="154" dirty="0">
                <a:solidFill>
                  <a:schemeClr val="tx1">
                    <a:lumMod val="65000"/>
                    <a:lumOff val="35000"/>
                  </a:schemeClr>
                </a:solidFill>
                <a:latin typeface="Calibri Light" panose="020F0302020204030204"/>
              </a:rPr>
              <a:t>Inseguro: nosotros estamos recibiendo información constantemente.</a:t>
            </a:r>
          </a:p>
          <a:p>
            <a:r>
              <a:rPr lang="es-MX" sz="1200" spc="154" dirty="0">
                <a:solidFill>
                  <a:schemeClr val="tx1">
                    <a:lumMod val="65000"/>
                    <a:lumOff val="35000"/>
                  </a:schemeClr>
                </a:solidFill>
                <a:latin typeface="Calibri Light" panose="020F0302020204030204"/>
              </a:rPr>
              <a:t>Ancho de banda: necesitamos bastante ancho de banda.</a:t>
            </a:r>
          </a:p>
          <a:p>
            <a:r>
              <a:rPr lang="es-MX" sz="1200" spc="154" dirty="0">
                <a:solidFill>
                  <a:schemeClr val="tx1">
                    <a:lumMod val="65000"/>
                    <a:lumOff val="35000"/>
                  </a:schemeClr>
                </a:solidFill>
                <a:latin typeface="Calibri Light" panose="020F0302020204030204"/>
              </a:rPr>
              <a:t>Como todo lo complejo, trae un costo asociado al mantenimiento de esa arquitectura.</a:t>
            </a:r>
          </a:p>
          <a:p>
            <a:endParaRPr lang="es-ES"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239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Notificaciones </a:t>
            </a:r>
            <a:r>
              <a:rPr lang="es-ES" dirty="0" err="1"/>
              <a:t>push</a:t>
            </a:r>
            <a:r>
              <a:rPr lang="es-ES" dirty="0"/>
              <a:t> a clientes.. Hacer la </a:t>
            </a:r>
            <a:r>
              <a:rPr lang="es-ES" dirty="0" err="1"/>
              <a:t>mensajeria</a:t>
            </a:r>
            <a:r>
              <a:rPr lang="es-ES" dirty="0"/>
              <a:t> entre aplicaciones.. Realizar en tiempo real el seguimiento de paquetes</a:t>
            </a:r>
          </a:p>
          <a:p>
            <a:r>
              <a:rPr lang="es-ES" dirty="0"/>
              <a:t>Y los dejo con esta gran pregunta… que otros productos, servicios o utilidad se les ocurren??</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982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6904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bien, la mayoría de las aplicaciones que se nos vienen a la mente cuando pensamos en streaming, son reproductores de audio y de video.</a:t>
            </a:r>
          </a:p>
          <a:p>
            <a:r>
              <a:rPr lang="es-ES" dirty="0"/>
              <a:t>Pero si podemos enviar en forma de streaming audio y video, no parece lógico también poder enviar otro tipo de datos? </a:t>
            </a:r>
          </a:p>
          <a:p>
            <a:r>
              <a:rPr lang="es-ES" dirty="0"/>
              <a:t>Tenemos en cuenta que los datos son bits, de hecho el audio y video son datos en sí. </a:t>
            </a:r>
          </a:p>
          <a:p>
            <a:r>
              <a:rPr lang="es-ES" dirty="0"/>
              <a:t>Entonces, Por qué no hacer Streaming de texto, señales, imágenes..? O de cualquier tipo de datos? </a:t>
            </a:r>
          </a:p>
          <a:p>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39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Veamos qué es streaming?</a:t>
            </a: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476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s-AR" dirty="0">
                <a:solidFill>
                  <a:schemeClr val="tx1">
                    <a:lumMod val="65000"/>
                    <a:lumOff val="35000"/>
                  </a:schemeClr>
                </a:solidFill>
                <a:latin typeface="Calibri Light" panose="020F0302020204030204" pitchFamily="34" charset="0"/>
                <a:cs typeface="Calibri Light" panose="020F0302020204030204" pitchFamily="34" charset="0"/>
              </a:rPr>
              <a:t>Es la distribución de contenido a través de una red de computadoras, de manera que el usuario puede utilizar el producto a la vez que se descarga. </a:t>
            </a:r>
          </a:p>
          <a:p>
            <a:pPr fontAlgn="base"/>
            <a:r>
              <a:rPr lang="es-ES" sz="1200" b="0" i="0" kern="1200" dirty="0">
                <a:solidFill>
                  <a:schemeClr val="tx1"/>
                </a:solidFill>
                <a:effectLst/>
                <a:latin typeface="+mn-lt"/>
                <a:ea typeface="+mn-ea"/>
                <a:cs typeface="+mn-cs"/>
              </a:rPr>
              <a:t>--</a:t>
            </a:r>
          </a:p>
          <a:p>
            <a:pPr fontAlgn="base"/>
            <a:r>
              <a:rPr lang="es-ES" sz="1200" b="0" i="0" kern="1200" dirty="0">
                <a:solidFill>
                  <a:schemeClr val="tx1"/>
                </a:solidFill>
                <a:effectLst/>
                <a:latin typeface="+mn-lt"/>
                <a:ea typeface="+mn-ea"/>
                <a:cs typeface="+mn-cs"/>
              </a:rPr>
              <a:t>Por lo tanto, el usuario no necesita esperar hasta que la descarga se complete para poder comenzar a utilizar los datos.</a:t>
            </a:r>
          </a:p>
          <a:p>
            <a:pPr fontAlgn="base"/>
            <a:r>
              <a:rPr lang="es-ES" sz="1200" b="0" i="0" kern="1200" dirty="0">
                <a:solidFill>
                  <a:schemeClr val="tx1"/>
                </a:solidFill>
                <a:effectLst/>
                <a:latin typeface="+mn-lt"/>
                <a:ea typeface="+mn-ea"/>
                <a:cs typeface="+mn-cs"/>
              </a:rPr>
              <a:t>Pero, cómo funciona?</a:t>
            </a:r>
          </a:p>
          <a:p>
            <a:pPr fontAlgn="base"/>
            <a:r>
              <a:rPr lang="es-E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s-AR" dirty="0">
                <a:solidFill>
                  <a:schemeClr val="tx1">
                    <a:lumMod val="65000"/>
                    <a:lumOff val="35000"/>
                  </a:schemeClr>
                </a:solidFill>
                <a:latin typeface="Calibri Light" panose="020F0302020204030204" pitchFamily="34" charset="0"/>
                <a:cs typeface="Calibri Light" panose="020F0302020204030204" pitchFamily="34" charset="0"/>
              </a:rPr>
              <a:t>Esto funciona a través de un buffer de datos en la computadora del usuario que almacena la información de manera temporal mientras es accedida.</a:t>
            </a:r>
          </a:p>
          <a:p>
            <a:pPr fontAlgn="base"/>
            <a:r>
              <a:rPr lang="es-ES" sz="1200" b="0" i="0" kern="1200" dirty="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Una vez finalizado el streaming, se elimina el buffer.</a:t>
            </a:r>
          </a:p>
          <a:p>
            <a:pPr fontAlgn="base"/>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8747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s-AR">
                <a:solidFill>
                  <a:schemeClr val="tx1">
                    <a:lumMod val="65000"/>
                    <a:lumOff val="35000"/>
                  </a:schemeClr>
                </a:solidFill>
                <a:latin typeface="Calibri Light" panose="020F0302020204030204" pitchFamily="34" charset="0"/>
                <a:cs typeface="Calibri Light" panose="020F0302020204030204" pitchFamily="34" charset="0"/>
              </a:rPr>
              <a:t>Es la distribución de contenido a través de una red de computadoras, de manera que el usuario puede utilizar el producto a la vez que se descarga. </a:t>
            </a:r>
          </a:p>
          <a:p>
            <a:pPr fontAlgn="base"/>
            <a:r>
              <a:rPr lang="es-ES" sz="1200" b="0" i="0" kern="1200">
                <a:solidFill>
                  <a:schemeClr val="tx1"/>
                </a:solidFill>
                <a:effectLst/>
                <a:latin typeface="+mn-lt"/>
                <a:ea typeface="+mn-ea"/>
                <a:cs typeface="+mn-cs"/>
              </a:rPr>
              <a:t>--</a:t>
            </a:r>
          </a:p>
          <a:p>
            <a:pPr fontAlgn="base"/>
            <a:r>
              <a:rPr lang="es-ES" sz="1200" b="0" i="0" kern="1200">
                <a:solidFill>
                  <a:schemeClr val="tx1"/>
                </a:solidFill>
                <a:effectLst/>
                <a:latin typeface="+mn-lt"/>
                <a:ea typeface="+mn-ea"/>
                <a:cs typeface="+mn-cs"/>
              </a:rPr>
              <a:t>Por lo tanto, el usuario no necesita esperar hasta que la descarga se complete para poder comenzar a utilizar los datos.</a:t>
            </a:r>
          </a:p>
          <a:p>
            <a:pPr fontAlgn="base"/>
            <a:r>
              <a:rPr lang="es-ES" sz="1200" b="0" i="0" kern="1200">
                <a:solidFill>
                  <a:schemeClr val="tx1"/>
                </a:solidFill>
                <a:effectLst/>
                <a:latin typeface="+mn-lt"/>
                <a:ea typeface="+mn-ea"/>
                <a:cs typeface="+mn-cs"/>
              </a:rPr>
              <a:t>Pero, cómo funciona?</a:t>
            </a:r>
          </a:p>
          <a:p>
            <a:pPr fontAlgn="base"/>
            <a:r>
              <a:rPr lang="es-ES" sz="1200" b="0" i="0" kern="120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s-AR">
                <a:solidFill>
                  <a:schemeClr val="tx1">
                    <a:lumMod val="65000"/>
                    <a:lumOff val="35000"/>
                  </a:schemeClr>
                </a:solidFill>
                <a:latin typeface="Calibri Light" panose="020F0302020204030204" pitchFamily="34" charset="0"/>
                <a:cs typeface="Calibri Light" panose="020F0302020204030204" pitchFamily="34" charset="0"/>
              </a:rPr>
              <a:t>Esto funciona a través de un buffer de datos en la computadora del usuario que almacena la información de manera temporal mientras es accedida.</a:t>
            </a:r>
          </a:p>
          <a:p>
            <a:pPr fontAlgn="base"/>
            <a:r>
              <a:rPr lang="es-ES" sz="1200" b="0" i="0" kern="1200">
                <a:solidFill>
                  <a:schemeClr val="tx1"/>
                </a:solidFill>
                <a:effectLst/>
                <a:latin typeface="+mn-lt"/>
                <a:ea typeface="+mn-ea"/>
                <a:cs typeface="+mn-cs"/>
              </a:rPr>
              <a:t>---</a:t>
            </a:r>
          </a:p>
          <a:p>
            <a:pPr marL="0" marR="0" lvl="0" indent="0" algn="l" defTabSz="914400" rtl="0" eaLnBrk="1" fontAlgn="base" latinLnBrk="0" hangingPunct="1">
              <a:lnSpc>
                <a:spcPct val="100000"/>
              </a:lnSpc>
              <a:spcBef>
                <a:spcPts val="0"/>
              </a:spcBef>
              <a:spcAft>
                <a:spcPts val="0"/>
              </a:spcAft>
              <a:buClrTx/>
              <a:buSzTx/>
              <a:buFontTx/>
              <a:buNone/>
              <a:tabLst/>
              <a:defRPr/>
            </a:pPr>
            <a:r>
              <a:rPr lang="es-ES" sz="1200" b="0" i="0" kern="1200">
                <a:solidFill>
                  <a:schemeClr val="tx1"/>
                </a:solidFill>
                <a:effectLst/>
                <a:latin typeface="+mn-lt"/>
                <a:ea typeface="+mn-ea"/>
                <a:cs typeface="+mn-cs"/>
              </a:rPr>
              <a:t>Una vez finalizado el streaming, se elimina el buffer.</a:t>
            </a:r>
          </a:p>
          <a:p>
            <a:pPr fontAlgn="base"/>
            <a:endParaRPr lang="es-ES" sz="1200" b="0" i="0" kern="120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8876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fontAlgn="base"/>
            <a:endParaRPr lang="es-ES" sz="1200" b="0" i="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351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Entonces, si todo esto lo podemos usar para ver una película o tener un video llamada, por qué no usarlo para que una web cargue más rápido, para tener información en tiempo casi real de lo que está sucediendo en otras aplicaciones, gestionar stock o controlar una flota de vehículos?</a:t>
            </a:r>
          </a:p>
          <a:p>
            <a:r>
              <a:rPr lang="es-ES" dirty="0"/>
              <a:t>Veamos que es Streaming Data.</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939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AR" dirty="0">
                <a:solidFill>
                  <a:schemeClr val="tx1">
                    <a:lumMod val="65000"/>
                    <a:lumOff val="35000"/>
                  </a:schemeClr>
                </a:solidFill>
                <a:latin typeface="Calibri Light" panose="020F0302020204030204" pitchFamily="34" charset="0"/>
                <a:cs typeface="Calibri Light" panose="020F0302020204030204" pitchFamily="34" charset="0"/>
              </a:rPr>
              <a:t>Son datos que son continuamente generados por distintas fuentes, que normalmente envían los registros de datos en conjuntos de tamaño pequeño. </a:t>
            </a:r>
          </a:p>
          <a:p>
            <a:pPr marL="0" indent="0">
              <a:buNone/>
            </a:pPr>
            <a:r>
              <a:rPr lang="es-AR" dirty="0">
                <a:solidFill>
                  <a:schemeClr val="tx1">
                    <a:lumMod val="65000"/>
                    <a:lumOff val="35000"/>
                  </a:schemeClr>
                </a:solidFill>
                <a:latin typeface="Calibri Light" panose="020F0302020204030204" pitchFamily="34" charset="0"/>
                <a:cs typeface="Calibri Light" panose="020F0302020204030204" pitchFamily="34" charset="0"/>
              </a:rPr>
              <a:t>Por el volumen de datos, deben ser procesados usando técnicas de Streaming sin tener acceso a todos los datos.</a:t>
            </a:r>
          </a:p>
          <a:p>
            <a:r>
              <a:rPr lang="es-AR" dirty="0"/>
              <a:t>----</a:t>
            </a:r>
          </a:p>
          <a:p>
            <a:r>
              <a:rPr lang="es-AR" dirty="0"/>
              <a:t>Tomemos como ejemplo el control de una flota de vehículos. </a:t>
            </a:r>
          </a:p>
          <a:p>
            <a:r>
              <a:rPr lang="es-AR" dirty="0"/>
              <a:t>Cada vehículo, va a enviar cada cierto tiempo sus coordenadas. Esta información por separado es muy liviana. Son 3 datos: latitud, longitud y altitud.</a:t>
            </a:r>
          </a:p>
          <a:p>
            <a:r>
              <a:rPr lang="es-AR" dirty="0"/>
              <a:t>Pero imaginemos que tenemos 10, 100, 1000 vehículos generando esta información cada 30 segundos. </a:t>
            </a:r>
          </a:p>
          <a:p>
            <a:r>
              <a:rPr lang="es-AR" dirty="0"/>
              <a:t>Si queremos guardarla, procesarla y mostrarla, va a consumir muchos recursos y va a generar una demora indeseada. </a:t>
            </a:r>
          </a:p>
          <a:p>
            <a:r>
              <a:rPr lang="es-AR" dirty="0"/>
              <a:t>Por eso, en casos como este, se utilizan técnicas de Streaming.</a:t>
            </a:r>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498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Entonces, si todo esto lo podemos usar para ver una película o tener un video llamada, por qué no usarlo para que una web cargue más rápido, para tener información en tiempo casi real de lo que está sucediendo en otras aplicaciones, gestionar stock o controlar una flota de vehículos?</a:t>
            </a:r>
          </a:p>
          <a:p>
            <a:r>
              <a:rPr lang="es-ES" dirty="0"/>
              <a:t>Veamos que es Streaming Data.</a:t>
            </a:r>
            <a:endParaRPr lang="es-AR" dirty="0"/>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651498-4AB4-924D-862D-3B104683197F}" type="slidenum">
              <a:rPr kumimoji="0" lang="es-A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A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49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slideMaster" Target="../slideMasters/slideMaster7.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image" Target="../media/image8.emf"/><Relationship Id="rId4" Type="http://schemas.openxmlformats.org/officeDocument/2006/relationships/oleObject" Target="../embeddings/oleObject1.bin"/></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ido 1">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2D3BB222-784C-3144-8FB6-49E2BB372BF7}"/>
              </a:ext>
            </a:extLst>
          </p:cNvPr>
          <p:cNvSpPr>
            <a:spLocks noGrp="1"/>
          </p:cNvSpPr>
          <p:nvPr>
            <p:ph sz="quarter" idx="11" hasCustomPrompt="1"/>
          </p:nvPr>
        </p:nvSpPr>
        <p:spPr>
          <a:xfrm>
            <a:off x="1981200" y="1828800"/>
            <a:ext cx="5638800" cy="3429000"/>
          </a:xfrm>
          <a:prstGeom prst="rect">
            <a:avLst/>
          </a:prstGeom>
        </p:spPr>
        <p:txBody>
          <a:bodyPr/>
          <a:lstStyle>
            <a:lvl1pPr marL="142875" indent="-142875">
              <a:tabLst/>
              <a:defRPr sz="2000">
                <a:solidFill>
                  <a:srgbClr val="797979"/>
                </a:solidFill>
                <a:latin typeface="UniSansBook" pitchFamily="2" charset="77"/>
              </a:defRPr>
            </a:lvl1pPr>
            <a:lvl2pPr>
              <a:defRPr sz="1800">
                <a:latin typeface="UniSansRegular" pitchFamily="2" charset="77"/>
              </a:defRPr>
            </a:lvl2pPr>
            <a:lvl3pPr>
              <a:defRPr sz="1600">
                <a:latin typeface="UniSansRegular" pitchFamily="2" charset="77"/>
              </a:defRPr>
            </a:lvl3pPr>
            <a:lvl4pPr>
              <a:defRPr sz="1400">
                <a:latin typeface="UniSansRegular" pitchFamily="2" charset="77"/>
              </a:defRPr>
            </a:lvl4pPr>
            <a:lvl5pPr>
              <a:defRPr sz="1400">
                <a:latin typeface="UniSansRegular" pitchFamily="2" charset="77"/>
              </a:defRPr>
            </a:lvl5pPr>
          </a:lstStyle>
          <a:p>
            <a:pPr lvl="0"/>
            <a:r>
              <a:rPr lang="es-ES" dirty="0" err="1"/>
              <a:t>Bullet</a:t>
            </a:r>
            <a:endParaRPr lang="es-ES" dirty="0"/>
          </a:p>
          <a:p>
            <a:pPr lvl="0"/>
            <a:r>
              <a:rPr lang="es-ES" dirty="0" err="1"/>
              <a:t>Bullet</a:t>
            </a:r>
            <a:endParaRPr lang="es-ES" dirty="0"/>
          </a:p>
          <a:p>
            <a:pPr lvl="0"/>
            <a:r>
              <a:rPr lang="es-ES" dirty="0" err="1"/>
              <a:t>Bullet</a:t>
            </a:r>
            <a:endParaRPr lang="es-AR" dirty="0"/>
          </a:p>
        </p:txBody>
      </p:sp>
      <p:sp>
        <p:nvSpPr>
          <p:cNvPr id="13" name="Marcador de posición de imagen 12">
            <a:extLst>
              <a:ext uri="{FF2B5EF4-FFF2-40B4-BE49-F238E27FC236}">
                <a16:creationId xmlns:a16="http://schemas.microsoft.com/office/drawing/2014/main" id="{E71F69AF-5B10-A242-96B2-A96A076A15B1}"/>
              </a:ext>
            </a:extLst>
          </p:cNvPr>
          <p:cNvSpPr>
            <a:spLocks noGrp="1"/>
          </p:cNvSpPr>
          <p:nvPr>
            <p:ph type="pic" sz="quarter" idx="12" hasCustomPrompt="1"/>
          </p:nvPr>
        </p:nvSpPr>
        <p:spPr>
          <a:xfrm>
            <a:off x="8153400" y="1600200"/>
            <a:ext cx="3657600" cy="3657600"/>
          </a:xfrm>
          <a:prstGeom prst="rect">
            <a:avLst/>
          </a:prstGeom>
        </p:spPr>
        <p:txBody>
          <a:bodyPr anchor="t"/>
          <a:lstStyle>
            <a:lvl1pPr marL="0" indent="0" algn="ctr">
              <a:buNone/>
              <a:defRPr sz="1400">
                <a:latin typeface="Arial" panose="020B0604020202020204" pitchFamily="34" charset="0"/>
                <a:cs typeface="Arial" panose="020B0604020202020204" pitchFamily="34" charset="0"/>
              </a:defRPr>
            </a:lvl1pPr>
          </a:lstStyle>
          <a:p>
            <a:r>
              <a:rPr lang="es-AR" dirty="0"/>
              <a:t>Hacé click para buscar y colocar imagen</a:t>
            </a:r>
          </a:p>
        </p:txBody>
      </p:sp>
      <p:sp>
        <p:nvSpPr>
          <p:cNvPr id="14" name="Título 13">
            <a:extLst>
              <a:ext uri="{FF2B5EF4-FFF2-40B4-BE49-F238E27FC236}">
                <a16:creationId xmlns:a16="http://schemas.microsoft.com/office/drawing/2014/main" id="{0F74D1D7-BAD7-E646-86DF-74775C111BF1}"/>
              </a:ext>
            </a:extLst>
          </p:cNvPr>
          <p:cNvSpPr>
            <a:spLocks noGrp="1"/>
          </p:cNvSpPr>
          <p:nvPr>
            <p:ph type="title" hasCustomPrompt="1"/>
          </p:nvPr>
        </p:nvSpPr>
        <p:spPr>
          <a:xfrm>
            <a:off x="1981200" y="762000"/>
            <a:ext cx="5638800" cy="1004888"/>
          </a:xfrm>
          <a:prstGeom prst="rect">
            <a:avLst/>
          </a:prstGeom>
        </p:spPr>
        <p:txBody>
          <a:bodyPr/>
          <a:lstStyle>
            <a:lvl1pPr>
              <a:defRPr sz="3600">
                <a:solidFill>
                  <a:srgbClr val="D5312C"/>
                </a:solidFill>
                <a:latin typeface="UniSansBook" pitchFamily="2" charset="77"/>
              </a:defRPr>
            </a:lvl1pPr>
          </a:lstStyle>
          <a:p>
            <a:r>
              <a:rPr lang="es-ES" dirty="0"/>
              <a:t>&gt; Título</a:t>
            </a:r>
            <a:endParaRPr lang="es-AR" dirty="0"/>
          </a:p>
        </p:txBody>
      </p:sp>
    </p:spTree>
    <p:extLst>
      <p:ext uri="{BB962C8B-B14F-4D97-AF65-F5344CB8AC3E}">
        <p14:creationId xmlns:p14="http://schemas.microsoft.com/office/powerpoint/2010/main" val="1827308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FB76754-4A20-4443-8011-891299E9DB5F}" type="datetimeFigureOut">
              <a:rPr lang="es-AR" smtClean="0"/>
              <a:t>15/11/2019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18906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1FB76754-4A20-4443-8011-891299E9DB5F}" type="datetimeFigureOut">
              <a:rPr lang="es-AR" smtClean="0"/>
              <a:t>15/11/2019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1103159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1FB76754-4A20-4443-8011-891299E9DB5F}" type="datetimeFigureOut">
              <a:rPr lang="es-AR" smtClean="0"/>
              <a:t>15/11/2019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1701906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1FB76754-4A20-4443-8011-891299E9DB5F}" type="datetimeFigureOut">
              <a:rPr lang="es-AR" smtClean="0"/>
              <a:t>15/11/2019</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3689087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1FB76754-4A20-4443-8011-891299E9DB5F}" type="datetimeFigureOut">
              <a:rPr lang="es-AR" smtClean="0"/>
              <a:t>15/11/2019</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3567520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1FB76754-4A20-4443-8011-891299E9DB5F}" type="datetimeFigureOut">
              <a:rPr lang="es-AR" smtClean="0"/>
              <a:t>15/11/2019</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2704201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FB76754-4A20-4443-8011-891299E9DB5F}" type="datetimeFigureOut">
              <a:rPr lang="es-AR" smtClean="0"/>
              <a:t>15/11/2019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1176507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1FB76754-4A20-4443-8011-891299E9DB5F}" type="datetimeFigureOut">
              <a:rPr lang="es-AR" smtClean="0"/>
              <a:t>15/11/2019</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3457226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FB76754-4A20-4443-8011-891299E9DB5F}" type="datetimeFigureOut">
              <a:rPr lang="es-AR" smtClean="0"/>
              <a:t>15/11/2019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2972097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1FB76754-4A20-4443-8011-891299E9DB5F}" type="datetimeFigureOut">
              <a:rPr lang="es-AR" smtClean="0"/>
              <a:t>15/11/2019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3544633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ido 1">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2D3BB222-784C-3144-8FB6-49E2BB372BF7}"/>
              </a:ext>
            </a:extLst>
          </p:cNvPr>
          <p:cNvSpPr>
            <a:spLocks noGrp="1"/>
          </p:cNvSpPr>
          <p:nvPr>
            <p:ph sz="quarter" idx="11" hasCustomPrompt="1"/>
          </p:nvPr>
        </p:nvSpPr>
        <p:spPr>
          <a:xfrm>
            <a:off x="1981200" y="1828800"/>
            <a:ext cx="5638800" cy="3429000"/>
          </a:xfrm>
          <a:prstGeom prst="rect">
            <a:avLst/>
          </a:prstGeom>
        </p:spPr>
        <p:txBody>
          <a:bodyPr/>
          <a:lstStyle>
            <a:lvl1pPr marL="142875" indent="-142875">
              <a:tabLst/>
              <a:defRPr sz="2000">
                <a:solidFill>
                  <a:srgbClr val="797979"/>
                </a:solidFill>
                <a:latin typeface="UniSansBook" pitchFamily="2" charset="77"/>
              </a:defRPr>
            </a:lvl1pPr>
            <a:lvl2pPr>
              <a:defRPr sz="1800">
                <a:latin typeface="UniSansRegular" pitchFamily="2" charset="77"/>
              </a:defRPr>
            </a:lvl2pPr>
            <a:lvl3pPr>
              <a:defRPr sz="1600">
                <a:latin typeface="UniSansRegular" pitchFamily="2" charset="77"/>
              </a:defRPr>
            </a:lvl3pPr>
            <a:lvl4pPr>
              <a:defRPr sz="1400">
                <a:latin typeface="UniSansRegular" pitchFamily="2" charset="77"/>
              </a:defRPr>
            </a:lvl4pPr>
            <a:lvl5pPr>
              <a:defRPr sz="1400">
                <a:latin typeface="UniSansRegular" pitchFamily="2" charset="77"/>
              </a:defRPr>
            </a:lvl5pPr>
          </a:lstStyle>
          <a:p>
            <a:pPr lvl="0"/>
            <a:r>
              <a:rPr lang="es-ES" dirty="0" err="1"/>
              <a:t>Bullet</a:t>
            </a:r>
            <a:endParaRPr lang="es-ES" dirty="0"/>
          </a:p>
          <a:p>
            <a:pPr lvl="0"/>
            <a:r>
              <a:rPr lang="es-ES" dirty="0" err="1"/>
              <a:t>Bullet</a:t>
            </a:r>
            <a:endParaRPr lang="es-ES" dirty="0"/>
          </a:p>
          <a:p>
            <a:pPr lvl="0"/>
            <a:r>
              <a:rPr lang="es-ES" dirty="0" err="1"/>
              <a:t>Bullet</a:t>
            </a:r>
            <a:endParaRPr lang="es-AR" dirty="0"/>
          </a:p>
        </p:txBody>
      </p:sp>
      <p:sp>
        <p:nvSpPr>
          <p:cNvPr id="13" name="Marcador de posición de imagen 12">
            <a:extLst>
              <a:ext uri="{FF2B5EF4-FFF2-40B4-BE49-F238E27FC236}">
                <a16:creationId xmlns:a16="http://schemas.microsoft.com/office/drawing/2014/main" id="{E71F69AF-5B10-A242-96B2-A96A076A15B1}"/>
              </a:ext>
            </a:extLst>
          </p:cNvPr>
          <p:cNvSpPr>
            <a:spLocks noGrp="1"/>
          </p:cNvSpPr>
          <p:nvPr>
            <p:ph type="pic" sz="quarter" idx="12" hasCustomPrompt="1"/>
          </p:nvPr>
        </p:nvSpPr>
        <p:spPr>
          <a:xfrm>
            <a:off x="8153400" y="1600200"/>
            <a:ext cx="3657600" cy="3657600"/>
          </a:xfrm>
          <a:prstGeom prst="rect">
            <a:avLst/>
          </a:prstGeom>
        </p:spPr>
        <p:txBody>
          <a:bodyPr anchor="t"/>
          <a:lstStyle>
            <a:lvl1pPr marL="0" indent="0" algn="ctr">
              <a:buNone/>
              <a:defRPr sz="1400">
                <a:latin typeface="Arial" panose="020B0604020202020204" pitchFamily="34" charset="0"/>
                <a:cs typeface="Arial" panose="020B0604020202020204" pitchFamily="34" charset="0"/>
              </a:defRPr>
            </a:lvl1pPr>
          </a:lstStyle>
          <a:p>
            <a:r>
              <a:rPr lang="es-AR" dirty="0"/>
              <a:t>Hacé click para buscar y colocar imagen</a:t>
            </a:r>
          </a:p>
        </p:txBody>
      </p:sp>
      <p:sp>
        <p:nvSpPr>
          <p:cNvPr id="14" name="Título 13">
            <a:extLst>
              <a:ext uri="{FF2B5EF4-FFF2-40B4-BE49-F238E27FC236}">
                <a16:creationId xmlns:a16="http://schemas.microsoft.com/office/drawing/2014/main" id="{0F74D1D7-BAD7-E646-86DF-74775C111BF1}"/>
              </a:ext>
            </a:extLst>
          </p:cNvPr>
          <p:cNvSpPr>
            <a:spLocks noGrp="1"/>
          </p:cNvSpPr>
          <p:nvPr>
            <p:ph type="title" hasCustomPrompt="1"/>
          </p:nvPr>
        </p:nvSpPr>
        <p:spPr>
          <a:xfrm>
            <a:off x="1981200" y="762000"/>
            <a:ext cx="5638800" cy="1004888"/>
          </a:xfrm>
          <a:prstGeom prst="rect">
            <a:avLst/>
          </a:prstGeom>
        </p:spPr>
        <p:txBody>
          <a:bodyPr/>
          <a:lstStyle>
            <a:lvl1pPr>
              <a:defRPr sz="3600">
                <a:solidFill>
                  <a:srgbClr val="D5312C"/>
                </a:solidFill>
                <a:latin typeface="UniSansBook" pitchFamily="2" charset="77"/>
              </a:defRPr>
            </a:lvl1pPr>
          </a:lstStyle>
          <a:p>
            <a:r>
              <a:rPr lang="es-ES" dirty="0"/>
              <a:t>&gt; Título</a:t>
            </a:r>
            <a:endParaRPr lang="es-AR" dirty="0"/>
          </a:p>
        </p:txBody>
      </p:sp>
    </p:spTree>
    <p:extLst>
      <p:ext uri="{BB962C8B-B14F-4D97-AF65-F5344CB8AC3E}">
        <p14:creationId xmlns:p14="http://schemas.microsoft.com/office/powerpoint/2010/main" val="2509892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Encabezado de sección">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13C0F4C-62D1-483D-8BE2-F7017624C077}"/>
              </a:ext>
            </a:extLst>
          </p:cNvPr>
          <p:cNvPicPr>
            <a:picLocks noChangeAspect="1"/>
          </p:cNvPicPr>
          <p:nvPr userDrawn="1"/>
        </p:nvPicPr>
        <p:blipFill>
          <a:blip r:embed="rId3"/>
          <a:stretch>
            <a:fillRect/>
          </a:stretch>
        </p:blipFill>
        <p:spPr>
          <a:xfrm>
            <a:off x="4628816" y="2676088"/>
            <a:ext cx="2739677" cy="526409"/>
          </a:xfrm>
          <a:prstGeom prst="rect">
            <a:avLst/>
          </a:prstGeom>
        </p:spPr>
      </p:pic>
      <p:graphicFrame>
        <p:nvGraphicFramePr>
          <p:cNvPr id="8" name="Objeto 7">
            <a:extLst>
              <a:ext uri="{FF2B5EF4-FFF2-40B4-BE49-F238E27FC236}">
                <a16:creationId xmlns:a16="http://schemas.microsoft.com/office/drawing/2014/main" id="{AD45F48E-0F77-4E3C-97F9-D97A91EC6813}"/>
              </a:ext>
            </a:extLst>
          </p:cNvPr>
          <p:cNvGraphicFramePr>
            <a:graphicFrameLocks noChangeAspect="1"/>
          </p:cNvGraphicFramePr>
          <p:nvPr userDrawn="1"/>
        </p:nvGraphicFramePr>
        <p:xfrm>
          <a:off x="4580389" y="5265405"/>
          <a:ext cx="7615630" cy="1609374"/>
        </p:xfrm>
        <a:graphic>
          <a:graphicData uri="http://schemas.openxmlformats.org/presentationml/2006/ole">
            <mc:AlternateContent xmlns:mc="http://schemas.openxmlformats.org/markup-compatibility/2006">
              <mc:Choice xmlns:v="urn:schemas-microsoft-com:vml" Requires="v">
                <p:oleObj spid="_x0000_s1029" name="CorelDRAW" r:id="rId4" imgW="9728482" imgH="2055837" progId="CorelDraw.Graphic.17">
                  <p:embed/>
                </p:oleObj>
              </mc:Choice>
              <mc:Fallback>
                <p:oleObj name="CorelDRAW" r:id="rId4" imgW="9728482" imgH="2055837" progId="CorelDraw.Graphic.17">
                  <p:embed/>
                  <p:pic>
                    <p:nvPicPr>
                      <p:cNvPr id="8" name="Objeto 7">
                        <a:extLst>
                          <a:ext uri="{FF2B5EF4-FFF2-40B4-BE49-F238E27FC236}">
                            <a16:creationId xmlns:a16="http://schemas.microsoft.com/office/drawing/2014/main" id="{AD45F48E-0F77-4E3C-97F9-D97A91EC6813}"/>
                          </a:ext>
                        </a:extLst>
                      </p:cNvPr>
                      <p:cNvPicPr/>
                      <p:nvPr/>
                    </p:nvPicPr>
                    <p:blipFill>
                      <a:blip r:embed="rId5"/>
                      <a:stretch>
                        <a:fillRect/>
                      </a:stretch>
                    </p:blipFill>
                    <p:spPr>
                      <a:xfrm>
                        <a:off x="4580389" y="5265405"/>
                        <a:ext cx="7615630" cy="1609374"/>
                      </a:xfrm>
                      <a:prstGeom prst="rect">
                        <a:avLst/>
                      </a:prstGeom>
                    </p:spPr>
                  </p:pic>
                </p:oleObj>
              </mc:Fallback>
            </mc:AlternateContent>
          </a:graphicData>
        </a:graphic>
      </p:graphicFrame>
      <p:pic>
        <p:nvPicPr>
          <p:cNvPr id="9" name="Imagen 8">
            <a:extLst>
              <a:ext uri="{FF2B5EF4-FFF2-40B4-BE49-F238E27FC236}">
                <a16:creationId xmlns:a16="http://schemas.microsoft.com/office/drawing/2014/main" id="{6365F8B5-B1C6-4F99-98D5-352959FAC21A}"/>
              </a:ext>
            </a:extLst>
          </p:cNvPr>
          <p:cNvPicPr>
            <a:picLocks noChangeAspect="1"/>
          </p:cNvPicPr>
          <p:nvPr userDrawn="1"/>
        </p:nvPicPr>
        <p:blipFill>
          <a:blip r:embed="rId6"/>
          <a:stretch>
            <a:fillRect/>
          </a:stretch>
        </p:blipFill>
        <p:spPr>
          <a:xfrm>
            <a:off x="11353800" y="5564448"/>
            <a:ext cx="449826" cy="856009"/>
          </a:xfrm>
          <a:prstGeom prst="rect">
            <a:avLst/>
          </a:prstGeom>
        </p:spPr>
      </p:pic>
    </p:spTree>
    <p:extLst>
      <p:ext uri="{BB962C8B-B14F-4D97-AF65-F5344CB8AC3E}">
        <p14:creationId xmlns:p14="http://schemas.microsoft.com/office/powerpoint/2010/main" val="33443122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seño personalizad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942C2B9-2445-49B0-9F71-92C87BE549A6}"/>
              </a:ext>
            </a:extLst>
          </p:cNvPr>
          <p:cNvPicPr>
            <a:picLocks noChangeAspect="1"/>
          </p:cNvPicPr>
          <p:nvPr userDrawn="1"/>
        </p:nvPicPr>
        <p:blipFill>
          <a:blip r:embed="rId2"/>
          <a:stretch>
            <a:fillRect/>
          </a:stretch>
        </p:blipFill>
        <p:spPr>
          <a:xfrm>
            <a:off x="3487723" y="2584856"/>
            <a:ext cx="4884490" cy="938519"/>
          </a:xfrm>
          <a:prstGeom prst="rect">
            <a:avLst/>
          </a:prstGeom>
        </p:spPr>
      </p:pic>
    </p:spTree>
    <p:extLst>
      <p:ext uri="{BB962C8B-B14F-4D97-AF65-F5344CB8AC3E}">
        <p14:creationId xmlns:p14="http://schemas.microsoft.com/office/powerpoint/2010/main" val="8881139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0C2ED695-4E97-074A-8656-8124F163ABCB}"/>
              </a:ext>
            </a:extLst>
          </p:cNvPr>
          <p:cNvSpPr>
            <a:spLocks noGrp="1"/>
          </p:cNvSpPr>
          <p:nvPr>
            <p:ph type="pic" sz="quarter" idx="10" hasCustomPrompt="1"/>
          </p:nvPr>
        </p:nvSpPr>
        <p:spPr>
          <a:xfrm>
            <a:off x="2209800" y="762000"/>
            <a:ext cx="8763000" cy="4953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s-AR"/>
              <a:t>Hacé click para buscar y colocar imagen</a:t>
            </a:r>
          </a:p>
        </p:txBody>
      </p:sp>
    </p:spTree>
    <p:extLst>
      <p:ext uri="{BB962C8B-B14F-4D97-AF65-F5344CB8AC3E}">
        <p14:creationId xmlns:p14="http://schemas.microsoft.com/office/powerpoint/2010/main" val="2573454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ido 1">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2D3BB222-784C-3144-8FB6-49E2BB372BF7}"/>
              </a:ext>
            </a:extLst>
          </p:cNvPr>
          <p:cNvSpPr>
            <a:spLocks noGrp="1"/>
          </p:cNvSpPr>
          <p:nvPr>
            <p:ph sz="quarter" idx="11" hasCustomPrompt="1"/>
          </p:nvPr>
        </p:nvSpPr>
        <p:spPr>
          <a:xfrm>
            <a:off x="1981200" y="1828800"/>
            <a:ext cx="5638800" cy="3429000"/>
          </a:xfrm>
          <a:prstGeom prst="rect">
            <a:avLst/>
          </a:prstGeom>
        </p:spPr>
        <p:txBody>
          <a:bodyPr/>
          <a:lstStyle>
            <a:lvl1pPr marL="142875" indent="-142875">
              <a:tabLst/>
              <a:defRPr sz="2000">
                <a:solidFill>
                  <a:srgbClr val="797979"/>
                </a:solidFill>
                <a:latin typeface="UniSansBook" pitchFamily="2" charset="77"/>
              </a:defRPr>
            </a:lvl1pPr>
            <a:lvl2pPr>
              <a:defRPr sz="1800">
                <a:latin typeface="UniSansRegular" pitchFamily="2" charset="77"/>
              </a:defRPr>
            </a:lvl2pPr>
            <a:lvl3pPr>
              <a:defRPr sz="1600">
                <a:latin typeface="UniSansRegular" pitchFamily="2" charset="77"/>
              </a:defRPr>
            </a:lvl3pPr>
            <a:lvl4pPr>
              <a:defRPr sz="1400">
                <a:latin typeface="UniSansRegular" pitchFamily="2" charset="77"/>
              </a:defRPr>
            </a:lvl4pPr>
            <a:lvl5pPr>
              <a:defRPr sz="1400">
                <a:latin typeface="UniSansRegular" pitchFamily="2" charset="77"/>
              </a:defRPr>
            </a:lvl5pPr>
          </a:lstStyle>
          <a:p>
            <a:pPr lvl="0"/>
            <a:r>
              <a:rPr lang="es-ES" dirty="0" err="1"/>
              <a:t>Bullet</a:t>
            </a:r>
            <a:endParaRPr lang="es-ES" dirty="0"/>
          </a:p>
          <a:p>
            <a:pPr lvl="0"/>
            <a:r>
              <a:rPr lang="es-ES" dirty="0" err="1"/>
              <a:t>Bullet</a:t>
            </a:r>
            <a:endParaRPr lang="es-ES" dirty="0"/>
          </a:p>
          <a:p>
            <a:pPr lvl="0"/>
            <a:r>
              <a:rPr lang="es-ES" dirty="0" err="1"/>
              <a:t>Bullet</a:t>
            </a:r>
            <a:endParaRPr lang="es-AR" dirty="0"/>
          </a:p>
        </p:txBody>
      </p:sp>
      <p:sp>
        <p:nvSpPr>
          <p:cNvPr id="13" name="Marcador de posición de imagen 12">
            <a:extLst>
              <a:ext uri="{FF2B5EF4-FFF2-40B4-BE49-F238E27FC236}">
                <a16:creationId xmlns:a16="http://schemas.microsoft.com/office/drawing/2014/main" id="{E71F69AF-5B10-A242-96B2-A96A076A15B1}"/>
              </a:ext>
            </a:extLst>
          </p:cNvPr>
          <p:cNvSpPr>
            <a:spLocks noGrp="1"/>
          </p:cNvSpPr>
          <p:nvPr>
            <p:ph type="pic" sz="quarter" idx="12" hasCustomPrompt="1"/>
          </p:nvPr>
        </p:nvSpPr>
        <p:spPr>
          <a:xfrm>
            <a:off x="8153400" y="1600200"/>
            <a:ext cx="3657600" cy="3657600"/>
          </a:xfrm>
          <a:prstGeom prst="rect">
            <a:avLst/>
          </a:prstGeom>
        </p:spPr>
        <p:txBody>
          <a:bodyPr anchor="t"/>
          <a:lstStyle>
            <a:lvl1pPr marL="0" indent="0" algn="ctr">
              <a:buNone/>
              <a:defRPr sz="1400">
                <a:latin typeface="Arial" panose="020B0604020202020204" pitchFamily="34" charset="0"/>
                <a:cs typeface="Arial" panose="020B0604020202020204" pitchFamily="34" charset="0"/>
              </a:defRPr>
            </a:lvl1pPr>
          </a:lstStyle>
          <a:p>
            <a:r>
              <a:rPr lang="es-AR" dirty="0"/>
              <a:t>Hacé click para buscar y colocar imagen</a:t>
            </a:r>
          </a:p>
        </p:txBody>
      </p:sp>
      <p:sp>
        <p:nvSpPr>
          <p:cNvPr id="14" name="Título 13">
            <a:extLst>
              <a:ext uri="{FF2B5EF4-FFF2-40B4-BE49-F238E27FC236}">
                <a16:creationId xmlns:a16="http://schemas.microsoft.com/office/drawing/2014/main" id="{0F74D1D7-BAD7-E646-86DF-74775C111BF1}"/>
              </a:ext>
            </a:extLst>
          </p:cNvPr>
          <p:cNvSpPr>
            <a:spLocks noGrp="1"/>
          </p:cNvSpPr>
          <p:nvPr>
            <p:ph type="title" hasCustomPrompt="1"/>
          </p:nvPr>
        </p:nvSpPr>
        <p:spPr>
          <a:xfrm>
            <a:off x="1981200" y="762000"/>
            <a:ext cx="5638800" cy="1004888"/>
          </a:xfrm>
          <a:prstGeom prst="rect">
            <a:avLst/>
          </a:prstGeom>
        </p:spPr>
        <p:txBody>
          <a:bodyPr/>
          <a:lstStyle>
            <a:lvl1pPr>
              <a:defRPr sz="3600">
                <a:solidFill>
                  <a:srgbClr val="D5312C"/>
                </a:solidFill>
                <a:latin typeface="UniSansBook" pitchFamily="2" charset="77"/>
              </a:defRPr>
            </a:lvl1pPr>
          </a:lstStyle>
          <a:p>
            <a:r>
              <a:rPr lang="es-ES" dirty="0"/>
              <a:t>&gt; Título</a:t>
            </a:r>
            <a:endParaRPr lang="es-AR" dirty="0"/>
          </a:p>
        </p:txBody>
      </p:sp>
    </p:spTree>
    <p:extLst>
      <p:ext uri="{BB962C8B-B14F-4D97-AF65-F5344CB8AC3E}">
        <p14:creationId xmlns:p14="http://schemas.microsoft.com/office/powerpoint/2010/main" val="1111406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F3912AC-C899-CA40-972B-EB4082B7A07F}"/>
              </a:ext>
            </a:extLst>
          </p:cNvPr>
          <p:cNvSpPr>
            <a:spLocks noGrp="1"/>
          </p:cNvSpPr>
          <p:nvPr>
            <p:ph sz="quarter" idx="10"/>
          </p:nvPr>
        </p:nvSpPr>
        <p:spPr>
          <a:xfrm>
            <a:off x="2603958" y="1301858"/>
            <a:ext cx="8678808" cy="4618495"/>
          </a:xfrm>
          <a:prstGeom prst="rect">
            <a:avLst/>
          </a:prstGeom>
        </p:spPr>
        <p:txBody>
          <a:bodyPr/>
          <a:lstStyle>
            <a:lvl1pPr>
              <a:defRPr>
                <a:solidFill>
                  <a:schemeClr val="tx1">
                    <a:lumMod val="50000"/>
                    <a:lumOff val="50000"/>
                  </a:schemeClr>
                </a:solidFill>
                <a:latin typeface="UniSansBook" pitchFamily="2" charset="77"/>
              </a:defRPr>
            </a:lvl1pPr>
            <a:lvl2pPr>
              <a:defRPr>
                <a:solidFill>
                  <a:schemeClr val="tx1">
                    <a:lumMod val="50000"/>
                    <a:lumOff val="50000"/>
                  </a:schemeClr>
                </a:solidFill>
                <a:latin typeface="UniSansBook" pitchFamily="2" charset="77"/>
              </a:defRPr>
            </a:lvl2pPr>
            <a:lvl3pPr>
              <a:defRPr>
                <a:solidFill>
                  <a:schemeClr val="tx1">
                    <a:lumMod val="50000"/>
                    <a:lumOff val="50000"/>
                  </a:schemeClr>
                </a:solidFill>
                <a:latin typeface="UniSansBook" pitchFamily="2" charset="77"/>
              </a:defRPr>
            </a:lvl3pPr>
            <a:lvl4pPr>
              <a:defRPr>
                <a:solidFill>
                  <a:schemeClr val="tx1">
                    <a:lumMod val="50000"/>
                    <a:lumOff val="50000"/>
                  </a:schemeClr>
                </a:solidFill>
                <a:latin typeface="UniSansBook" pitchFamily="2" charset="77"/>
              </a:defRPr>
            </a:lvl4pPr>
            <a:lvl5pPr>
              <a:defRPr>
                <a:solidFill>
                  <a:schemeClr val="tx1">
                    <a:lumMod val="50000"/>
                    <a:lumOff val="50000"/>
                  </a:schemeClr>
                </a:solidFill>
                <a:latin typeface="UniSansBook" pitchFamily="2" charset="77"/>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Tree>
    <p:extLst>
      <p:ext uri="{BB962C8B-B14F-4D97-AF65-F5344CB8AC3E}">
        <p14:creationId xmlns:p14="http://schemas.microsoft.com/office/powerpoint/2010/main" val="3986898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ratula 2 speaker">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AB054502-AA01-8D4C-937D-0FB1E0DF0784}"/>
              </a:ext>
            </a:extLst>
          </p:cNvPr>
          <p:cNvSpPr>
            <a:spLocks noGrp="1"/>
          </p:cNvSpPr>
          <p:nvPr>
            <p:ph type="body" sz="quarter" idx="10" hasCustomPrompt="1"/>
          </p:nvPr>
        </p:nvSpPr>
        <p:spPr>
          <a:xfrm>
            <a:off x="824082" y="4365099"/>
            <a:ext cx="9335078" cy="685800"/>
          </a:xfrm>
          <a:prstGeom prst="rect">
            <a:avLst/>
          </a:prstGeom>
        </p:spPr>
        <p:txBody>
          <a:bodyPr/>
          <a:lstStyle>
            <a:lvl1pPr algn="ctr">
              <a:defRPr lang="es-AR" sz="3200" dirty="0">
                <a:solidFill>
                  <a:srgbClr val="5CAE3D"/>
                </a:solidFill>
                <a:latin typeface="UniSansBook" pitchFamily="2" charset="77"/>
                <a:ea typeface="+mj-ea"/>
                <a:cs typeface="+mj-cs"/>
              </a:defRPr>
            </a:lvl1pPr>
          </a:lstStyle>
          <a:p>
            <a:pPr lvl="0">
              <a:spcBef>
                <a:spcPct val="0"/>
              </a:spcBef>
              <a:buNone/>
            </a:pPr>
            <a:r>
              <a:rPr lang="es-ES" dirty="0"/>
              <a:t>&gt; Nombre Charla</a:t>
            </a:r>
            <a:endParaRPr lang="es-AR" dirty="0"/>
          </a:p>
        </p:txBody>
      </p:sp>
      <p:sp>
        <p:nvSpPr>
          <p:cNvPr id="5" name="Marcador de posición de imagen 12">
            <a:extLst>
              <a:ext uri="{FF2B5EF4-FFF2-40B4-BE49-F238E27FC236}">
                <a16:creationId xmlns:a16="http://schemas.microsoft.com/office/drawing/2014/main" id="{81DDC642-F530-574E-B9A7-7DDB0386BF51}"/>
              </a:ext>
            </a:extLst>
          </p:cNvPr>
          <p:cNvSpPr>
            <a:spLocks noGrp="1"/>
          </p:cNvSpPr>
          <p:nvPr>
            <p:ph type="pic" sz="quarter" idx="13"/>
          </p:nvPr>
        </p:nvSpPr>
        <p:spPr>
          <a:xfrm>
            <a:off x="2963574" y="799645"/>
            <a:ext cx="2216717" cy="2216717"/>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200"/>
            </a:lvl1pPr>
          </a:lstStyle>
          <a:p>
            <a:endParaRPr lang="es-AR" dirty="0"/>
          </a:p>
        </p:txBody>
      </p:sp>
      <p:sp>
        <p:nvSpPr>
          <p:cNvPr id="2" name="Elipse 1">
            <a:extLst>
              <a:ext uri="{FF2B5EF4-FFF2-40B4-BE49-F238E27FC236}">
                <a16:creationId xmlns:a16="http://schemas.microsoft.com/office/drawing/2014/main" id="{65C506DD-3C8E-1F4D-ADC8-2BC1E9551C07}"/>
              </a:ext>
            </a:extLst>
          </p:cNvPr>
          <p:cNvSpPr/>
          <p:nvPr userDrawn="1"/>
        </p:nvSpPr>
        <p:spPr>
          <a:xfrm>
            <a:off x="2855736" y="691807"/>
            <a:ext cx="2432393" cy="2432393"/>
          </a:xfrm>
          <a:prstGeom prst="ellipse">
            <a:avLst/>
          </a:prstGeom>
          <a:noFill/>
          <a:ln w="28575">
            <a:solidFill>
              <a:srgbClr val="D531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Marcador de posición de imagen 12">
            <a:extLst>
              <a:ext uri="{FF2B5EF4-FFF2-40B4-BE49-F238E27FC236}">
                <a16:creationId xmlns:a16="http://schemas.microsoft.com/office/drawing/2014/main" id="{C00E9EE3-B23E-434D-96AA-2E909A5A8405}"/>
              </a:ext>
            </a:extLst>
          </p:cNvPr>
          <p:cNvSpPr>
            <a:spLocks noGrp="1"/>
          </p:cNvSpPr>
          <p:nvPr>
            <p:ph type="pic" sz="quarter" idx="14"/>
          </p:nvPr>
        </p:nvSpPr>
        <p:spPr>
          <a:xfrm>
            <a:off x="6096000" y="799645"/>
            <a:ext cx="2216717" cy="2216717"/>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200"/>
            </a:lvl1pPr>
          </a:lstStyle>
          <a:p>
            <a:endParaRPr lang="es-AR" dirty="0"/>
          </a:p>
        </p:txBody>
      </p:sp>
      <p:sp>
        <p:nvSpPr>
          <p:cNvPr id="8" name="Elipse 7">
            <a:extLst>
              <a:ext uri="{FF2B5EF4-FFF2-40B4-BE49-F238E27FC236}">
                <a16:creationId xmlns:a16="http://schemas.microsoft.com/office/drawing/2014/main" id="{4D672B97-AE07-F54D-8D6E-E1DDC15BBBA1}"/>
              </a:ext>
            </a:extLst>
          </p:cNvPr>
          <p:cNvSpPr/>
          <p:nvPr userDrawn="1"/>
        </p:nvSpPr>
        <p:spPr>
          <a:xfrm>
            <a:off x="5988162" y="691807"/>
            <a:ext cx="2432393" cy="2432393"/>
          </a:xfrm>
          <a:prstGeom prst="ellipse">
            <a:avLst/>
          </a:prstGeom>
          <a:noFill/>
          <a:ln w="28575">
            <a:solidFill>
              <a:srgbClr val="D531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Marcador de texto 13">
            <a:extLst>
              <a:ext uri="{FF2B5EF4-FFF2-40B4-BE49-F238E27FC236}">
                <a16:creationId xmlns:a16="http://schemas.microsoft.com/office/drawing/2014/main" id="{016AC642-A9ED-5E48-8066-4F140E68501F}"/>
              </a:ext>
            </a:extLst>
          </p:cNvPr>
          <p:cNvSpPr>
            <a:spLocks noGrp="1"/>
          </p:cNvSpPr>
          <p:nvPr>
            <p:ph type="body" sz="quarter" idx="16" hasCustomPrompt="1"/>
          </p:nvPr>
        </p:nvSpPr>
        <p:spPr>
          <a:xfrm>
            <a:off x="2536820" y="3374499"/>
            <a:ext cx="3070225" cy="6096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5CAE3D"/>
                </a:solidFill>
                <a:latin typeface="UniSansBook" pitchFamily="2" charset="7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000" dirty="0"/>
              <a:t>&gt; Nombre Apellido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6" name="Marcador de texto 13">
            <a:extLst>
              <a:ext uri="{FF2B5EF4-FFF2-40B4-BE49-F238E27FC236}">
                <a16:creationId xmlns:a16="http://schemas.microsoft.com/office/drawing/2014/main" id="{07D4BC5D-34F8-A446-BBB8-DDC14BDF9D03}"/>
              </a:ext>
            </a:extLst>
          </p:cNvPr>
          <p:cNvSpPr>
            <a:spLocks noGrp="1"/>
          </p:cNvSpPr>
          <p:nvPr>
            <p:ph type="body" sz="quarter" idx="17" hasCustomPrompt="1"/>
          </p:nvPr>
        </p:nvSpPr>
        <p:spPr>
          <a:xfrm>
            <a:off x="5669246" y="3374499"/>
            <a:ext cx="3070225" cy="6096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5CAE3D"/>
                </a:solidFill>
                <a:latin typeface="UniSansBook" pitchFamily="2" charset="7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000" dirty="0"/>
              <a:t>&gt; Nombre Apellido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8948154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ratula 3 speaker">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AB054502-AA01-8D4C-937D-0FB1E0DF0784}"/>
              </a:ext>
            </a:extLst>
          </p:cNvPr>
          <p:cNvSpPr>
            <a:spLocks noGrp="1"/>
          </p:cNvSpPr>
          <p:nvPr>
            <p:ph type="body" sz="quarter" idx="10" hasCustomPrompt="1"/>
          </p:nvPr>
        </p:nvSpPr>
        <p:spPr>
          <a:xfrm>
            <a:off x="824082" y="4365099"/>
            <a:ext cx="9335078" cy="685800"/>
          </a:xfrm>
          <a:prstGeom prst="rect">
            <a:avLst/>
          </a:prstGeom>
        </p:spPr>
        <p:txBody>
          <a:bodyPr/>
          <a:lstStyle>
            <a:lvl1pPr algn="ctr">
              <a:defRPr lang="es-AR" sz="3200" dirty="0">
                <a:solidFill>
                  <a:srgbClr val="5CAE3D"/>
                </a:solidFill>
                <a:latin typeface="UniSansBook" pitchFamily="2" charset="77"/>
                <a:ea typeface="+mj-ea"/>
                <a:cs typeface="+mj-cs"/>
              </a:defRPr>
            </a:lvl1pPr>
          </a:lstStyle>
          <a:p>
            <a:pPr lvl="0">
              <a:spcBef>
                <a:spcPct val="0"/>
              </a:spcBef>
              <a:buNone/>
            </a:pPr>
            <a:r>
              <a:rPr lang="es-ES" dirty="0"/>
              <a:t>&gt; Nombre Charla</a:t>
            </a:r>
            <a:endParaRPr lang="es-AR" dirty="0"/>
          </a:p>
        </p:txBody>
      </p:sp>
      <p:sp>
        <p:nvSpPr>
          <p:cNvPr id="5" name="Marcador de posición de imagen 12">
            <a:extLst>
              <a:ext uri="{FF2B5EF4-FFF2-40B4-BE49-F238E27FC236}">
                <a16:creationId xmlns:a16="http://schemas.microsoft.com/office/drawing/2014/main" id="{81DDC642-F530-574E-B9A7-7DDB0386BF51}"/>
              </a:ext>
            </a:extLst>
          </p:cNvPr>
          <p:cNvSpPr>
            <a:spLocks noGrp="1"/>
          </p:cNvSpPr>
          <p:nvPr>
            <p:ph type="pic" sz="quarter" idx="13"/>
          </p:nvPr>
        </p:nvSpPr>
        <p:spPr>
          <a:xfrm>
            <a:off x="1250836" y="799645"/>
            <a:ext cx="2216717" cy="2216717"/>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200"/>
            </a:lvl1pPr>
          </a:lstStyle>
          <a:p>
            <a:endParaRPr lang="es-AR" dirty="0"/>
          </a:p>
        </p:txBody>
      </p:sp>
      <p:sp>
        <p:nvSpPr>
          <p:cNvPr id="2" name="Elipse 1">
            <a:extLst>
              <a:ext uri="{FF2B5EF4-FFF2-40B4-BE49-F238E27FC236}">
                <a16:creationId xmlns:a16="http://schemas.microsoft.com/office/drawing/2014/main" id="{65C506DD-3C8E-1F4D-ADC8-2BC1E9551C07}"/>
              </a:ext>
            </a:extLst>
          </p:cNvPr>
          <p:cNvSpPr/>
          <p:nvPr userDrawn="1"/>
        </p:nvSpPr>
        <p:spPr>
          <a:xfrm>
            <a:off x="1142998" y="691807"/>
            <a:ext cx="2432393" cy="2432393"/>
          </a:xfrm>
          <a:prstGeom prst="ellipse">
            <a:avLst/>
          </a:prstGeom>
          <a:noFill/>
          <a:ln w="28575">
            <a:solidFill>
              <a:srgbClr val="D531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Marcador de posición de imagen 12">
            <a:extLst>
              <a:ext uri="{FF2B5EF4-FFF2-40B4-BE49-F238E27FC236}">
                <a16:creationId xmlns:a16="http://schemas.microsoft.com/office/drawing/2014/main" id="{C00E9EE3-B23E-434D-96AA-2E909A5A8405}"/>
              </a:ext>
            </a:extLst>
          </p:cNvPr>
          <p:cNvSpPr>
            <a:spLocks noGrp="1"/>
          </p:cNvSpPr>
          <p:nvPr>
            <p:ph type="pic" sz="quarter" idx="14"/>
          </p:nvPr>
        </p:nvSpPr>
        <p:spPr>
          <a:xfrm>
            <a:off x="4383262" y="799645"/>
            <a:ext cx="2216717" cy="2216717"/>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200"/>
            </a:lvl1pPr>
          </a:lstStyle>
          <a:p>
            <a:endParaRPr lang="es-AR" dirty="0"/>
          </a:p>
        </p:txBody>
      </p:sp>
      <p:sp>
        <p:nvSpPr>
          <p:cNvPr id="8" name="Elipse 7">
            <a:extLst>
              <a:ext uri="{FF2B5EF4-FFF2-40B4-BE49-F238E27FC236}">
                <a16:creationId xmlns:a16="http://schemas.microsoft.com/office/drawing/2014/main" id="{4D672B97-AE07-F54D-8D6E-E1DDC15BBBA1}"/>
              </a:ext>
            </a:extLst>
          </p:cNvPr>
          <p:cNvSpPr/>
          <p:nvPr userDrawn="1"/>
        </p:nvSpPr>
        <p:spPr>
          <a:xfrm>
            <a:off x="4275424" y="691807"/>
            <a:ext cx="2432393" cy="2432393"/>
          </a:xfrm>
          <a:prstGeom prst="ellipse">
            <a:avLst/>
          </a:prstGeom>
          <a:noFill/>
          <a:ln w="28575">
            <a:solidFill>
              <a:srgbClr val="D531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Marcador de posición de imagen 12">
            <a:extLst>
              <a:ext uri="{FF2B5EF4-FFF2-40B4-BE49-F238E27FC236}">
                <a16:creationId xmlns:a16="http://schemas.microsoft.com/office/drawing/2014/main" id="{84149040-9523-A840-851E-1ED9D4148C68}"/>
              </a:ext>
            </a:extLst>
          </p:cNvPr>
          <p:cNvSpPr>
            <a:spLocks noGrp="1"/>
          </p:cNvSpPr>
          <p:nvPr>
            <p:ph type="pic" sz="quarter" idx="15"/>
          </p:nvPr>
        </p:nvSpPr>
        <p:spPr>
          <a:xfrm>
            <a:off x="7515689" y="799645"/>
            <a:ext cx="2216717" cy="2216717"/>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sz="1200"/>
            </a:lvl1pPr>
          </a:lstStyle>
          <a:p>
            <a:endParaRPr lang="es-AR" dirty="0"/>
          </a:p>
        </p:txBody>
      </p:sp>
      <p:sp>
        <p:nvSpPr>
          <p:cNvPr id="11" name="Elipse 10">
            <a:extLst>
              <a:ext uri="{FF2B5EF4-FFF2-40B4-BE49-F238E27FC236}">
                <a16:creationId xmlns:a16="http://schemas.microsoft.com/office/drawing/2014/main" id="{4BE11548-AABA-4640-B36C-6013067643C2}"/>
              </a:ext>
            </a:extLst>
          </p:cNvPr>
          <p:cNvSpPr/>
          <p:nvPr userDrawn="1"/>
        </p:nvSpPr>
        <p:spPr>
          <a:xfrm>
            <a:off x="7407851" y="691807"/>
            <a:ext cx="2432393" cy="2432393"/>
          </a:xfrm>
          <a:prstGeom prst="ellipse">
            <a:avLst/>
          </a:prstGeom>
          <a:noFill/>
          <a:ln w="28575">
            <a:solidFill>
              <a:srgbClr val="D531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Marcador de texto 13">
            <a:extLst>
              <a:ext uri="{FF2B5EF4-FFF2-40B4-BE49-F238E27FC236}">
                <a16:creationId xmlns:a16="http://schemas.microsoft.com/office/drawing/2014/main" id="{016AC642-A9ED-5E48-8066-4F140E68501F}"/>
              </a:ext>
            </a:extLst>
          </p:cNvPr>
          <p:cNvSpPr>
            <a:spLocks noGrp="1"/>
          </p:cNvSpPr>
          <p:nvPr>
            <p:ph type="body" sz="quarter" idx="16" hasCustomPrompt="1"/>
          </p:nvPr>
        </p:nvSpPr>
        <p:spPr>
          <a:xfrm>
            <a:off x="824082" y="3374499"/>
            <a:ext cx="3070225" cy="6096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5CAE3D"/>
                </a:solidFill>
                <a:latin typeface="UniSansBook" pitchFamily="2" charset="7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000" dirty="0"/>
              <a:t>&gt; Nombre Apellido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6" name="Marcador de texto 13">
            <a:extLst>
              <a:ext uri="{FF2B5EF4-FFF2-40B4-BE49-F238E27FC236}">
                <a16:creationId xmlns:a16="http://schemas.microsoft.com/office/drawing/2014/main" id="{07D4BC5D-34F8-A446-BBB8-DDC14BDF9D03}"/>
              </a:ext>
            </a:extLst>
          </p:cNvPr>
          <p:cNvSpPr>
            <a:spLocks noGrp="1"/>
          </p:cNvSpPr>
          <p:nvPr>
            <p:ph type="body" sz="quarter" idx="17" hasCustomPrompt="1"/>
          </p:nvPr>
        </p:nvSpPr>
        <p:spPr>
          <a:xfrm>
            <a:off x="3956508" y="3374499"/>
            <a:ext cx="3070225" cy="6096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5CAE3D"/>
                </a:solidFill>
                <a:latin typeface="UniSansBook" pitchFamily="2" charset="7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000" dirty="0"/>
              <a:t>&gt; Nombre Apellido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black"/>
              </a:solidFill>
              <a:effectLst/>
              <a:uLnTx/>
              <a:uFillTx/>
              <a:latin typeface="+mn-lt"/>
              <a:ea typeface="+mn-ea"/>
              <a:cs typeface="+mn-cs"/>
            </a:endParaRPr>
          </a:p>
        </p:txBody>
      </p:sp>
      <p:sp>
        <p:nvSpPr>
          <p:cNvPr id="17" name="Marcador de texto 13">
            <a:extLst>
              <a:ext uri="{FF2B5EF4-FFF2-40B4-BE49-F238E27FC236}">
                <a16:creationId xmlns:a16="http://schemas.microsoft.com/office/drawing/2014/main" id="{A0CA9D73-D52B-B946-BD5A-28FEC789B8AB}"/>
              </a:ext>
            </a:extLst>
          </p:cNvPr>
          <p:cNvSpPr>
            <a:spLocks noGrp="1"/>
          </p:cNvSpPr>
          <p:nvPr>
            <p:ph type="body" sz="quarter" idx="18" hasCustomPrompt="1"/>
          </p:nvPr>
        </p:nvSpPr>
        <p:spPr>
          <a:xfrm>
            <a:off x="7088935" y="3374499"/>
            <a:ext cx="3070225" cy="6096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a:solidFill>
                  <a:srgbClr val="5CAE3D"/>
                </a:solidFill>
                <a:latin typeface="UniSansBook" pitchFamily="2" charset="77"/>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000" dirty="0"/>
              <a:t>&gt; Nombre Apellido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20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983950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Marcador de posición de imagen 5">
            <a:extLst>
              <a:ext uri="{FF2B5EF4-FFF2-40B4-BE49-F238E27FC236}">
                <a16:creationId xmlns:a16="http://schemas.microsoft.com/office/drawing/2014/main" id="{0C2ED695-4E97-074A-8656-8124F163ABCB}"/>
              </a:ext>
            </a:extLst>
          </p:cNvPr>
          <p:cNvSpPr>
            <a:spLocks noGrp="1"/>
          </p:cNvSpPr>
          <p:nvPr>
            <p:ph type="pic" sz="quarter" idx="10" hasCustomPrompt="1"/>
          </p:nvPr>
        </p:nvSpPr>
        <p:spPr>
          <a:xfrm>
            <a:off x="2209800" y="1766888"/>
            <a:ext cx="8763000" cy="394811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r>
              <a:rPr lang="es-AR" dirty="0"/>
              <a:t>Hacé click para buscar y colocar imagen</a:t>
            </a:r>
          </a:p>
        </p:txBody>
      </p:sp>
      <p:sp>
        <p:nvSpPr>
          <p:cNvPr id="3" name="Título 13">
            <a:extLst>
              <a:ext uri="{FF2B5EF4-FFF2-40B4-BE49-F238E27FC236}">
                <a16:creationId xmlns:a16="http://schemas.microsoft.com/office/drawing/2014/main" id="{6AB7690D-3FA5-45C6-8301-26C967F348A4}"/>
              </a:ext>
            </a:extLst>
          </p:cNvPr>
          <p:cNvSpPr>
            <a:spLocks noGrp="1"/>
          </p:cNvSpPr>
          <p:nvPr>
            <p:ph type="title" hasCustomPrompt="1"/>
          </p:nvPr>
        </p:nvSpPr>
        <p:spPr>
          <a:xfrm>
            <a:off x="1981200" y="762000"/>
            <a:ext cx="5638800" cy="1004888"/>
          </a:xfrm>
          <a:prstGeom prst="rect">
            <a:avLst/>
          </a:prstGeom>
        </p:spPr>
        <p:txBody>
          <a:bodyPr/>
          <a:lstStyle>
            <a:lvl1pPr>
              <a:defRPr sz="3600">
                <a:solidFill>
                  <a:srgbClr val="D5312C"/>
                </a:solidFill>
                <a:latin typeface="UniSansBook" pitchFamily="2" charset="77"/>
              </a:defRPr>
            </a:lvl1pPr>
          </a:lstStyle>
          <a:p>
            <a:r>
              <a:rPr lang="es-ES" dirty="0"/>
              <a:t>&gt; Título</a:t>
            </a:r>
            <a:endParaRPr lang="es-AR" dirty="0"/>
          </a:p>
        </p:txBody>
      </p:sp>
    </p:spTree>
    <p:extLst>
      <p:ext uri="{BB962C8B-B14F-4D97-AF65-F5344CB8AC3E}">
        <p14:creationId xmlns:p14="http://schemas.microsoft.com/office/powerpoint/2010/main" val="414063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009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649E4-E4E1-6645-9CCF-9D72A9B6D99B}"/>
              </a:ext>
            </a:extLst>
          </p:cNvPr>
          <p:cNvSpPr>
            <a:spLocks noGrp="1"/>
          </p:cNvSpPr>
          <p:nvPr>
            <p:ph type="ctrTitle" hasCustomPrompt="1"/>
          </p:nvPr>
        </p:nvSpPr>
        <p:spPr>
          <a:xfrm>
            <a:off x="1905000" y="2300204"/>
            <a:ext cx="9144000" cy="1052596"/>
          </a:xfrm>
          <a:prstGeom prst="rect">
            <a:avLst/>
          </a:prstGeom>
        </p:spPr>
        <p:txBody>
          <a:bodyPr wrap="square" lIns="0" tIns="0" rIns="0" bIns="0">
            <a:spAutoFit/>
          </a:bodyPr>
          <a:lstStyle>
            <a:lvl1pPr>
              <a:defRPr lang="es-AR" sz="3800" b="0" i="0">
                <a:solidFill>
                  <a:srgbClr val="D5312C"/>
                </a:solidFill>
                <a:latin typeface="UniSansBook" pitchFamily="2" charset="77"/>
                <a:cs typeface="UniSansBook" pitchFamily="2" charset="77"/>
              </a:defRPr>
            </a:lvl1pPr>
          </a:lstStyle>
          <a:p>
            <a:pPr marL="0" lvl="0"/>
            <a:r>
              <a:rPr lang="es-ES" dirty="0"/>
              <a:t>&gt; Carátula con título</a:t>
            </a:r>
            <a:br>
              <a:rPr lang="es-ES" dirty="0"/>
            </a:br>
            <a:r>
              <a:rPr lang="es-ES" dirty="0"/>
              <a:t>en dos líneas</a:t>
            </a:r>
            <a:endParaRPr lang="es-AR" dirty="0"/>
          </a:p>
        </p:txBody>
      </p:sp>
    </p:spTree>
    <p:extLst>
      <p:ext uri="{BB962C8B-B14F-4D97-AF65-F5344CB8AC3E}">
        <p14:creationId xmlns:p14="http://schemas.microsoft.com/office/powerpoint/2010/main" val="6076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Char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B26BB-A563-CE41-AAC8-22A06022D2CC}"/>
              </a:ext>
            </a:extLst>
          </p:cNvPr>
          <p:cNvSpPr>
            <a:spLocks noGrp="1"/>
          </p:cNvSpPr>
          <p:nvPr>
            <p:ph type="title" hasCustomPrompt="1"/>
          </p:nvPr>
        </p:nvSpPr>
        <p:spPr>
          <a:xfrm>
            <a:off x="1752600" y="1600200"/>
            <a:ext cx="9677400" cy="1676400"/>
          </a:xfrm>
          <a:prstGeom prst="rect">
            <a:avLst/>
          </a:prstGeom>
        </p:spPr>
        <p:txBody>
          <a:bodyPr/>
          <a:lstStyle>
            <a:lvl1pPr>
              <a:defRPr>
                <a:latin typeface="UniSansBook" pitchFamily="2" charset="77"/>
              </a:defRPr>
            </a:lvl1pPr>
          </a:lstStyle>
          <a:p>
            <a:r>
              <a:rPr lang="es-ES" dirty="0"/>
              <a:t>&gt; Título de la charla</a:t>
            </a:r>
            <a:br>
              <a:rPr lang="es-ES" dirty="0"/>
            </a:br>
            <a:r>
              <a:rPr lang="es-ES" dirty="0"/>
              <a:t>en dos líneas</a:t>
            </a:r>
            <a:endParaRPr lang="es-AR" dirty="0"/>
          </a:p>
        </p:txBody>
      </p:sp>
    </p:spTree>
    <p:extLst>
      <p:ext uri="{BB962C8B-B14F-4D97-AF65-F5344CB8AC3E}">
        <p14:creationId xmlns:p14="http://schemas.microsoft.com/office/powerpoint/2010/main" val="3369780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0F33208-D049-A949-AFCE-613E0003637A}"/>
              </a:ext>
            </a:extLst>
          </p:cNvPr>
          <p:cNvSpPr>
            <a:spLocks noGrp="1"/>
          </p:cNvSpPr>
          <p:nvPr>
            <p:ph type="title" hasCustomPrompt="1"/>
          </p:nvPr>
        </p:nvSpPr>
        <p:spPr>
          <a:xfrm>
            <a:off x="3657600" y="3048000"/>
            <a:ext cx="6629400" cy="1325563"/>
          </a:xfrm>
          <a:prstGeom prst="rect">
            <a:avLst/>
          </a:prstGeom>
        </p:spPr>
        <p:txBody>
          <a:bodyPr/>
          <a:lstStyle>
            <a:lvl1pPr>
              <a:defRPr>
                <a:latin typeface="UniSansBook" pitchFamily="2" charset="77"/>
              </a:defRPr>
            </a:lvl1pPr>
          </a:lstStyle>
          <a:p>
            <a:r>
              <a:rPr lang="es-ES" dirty="0"/>
              <a:t>&gt; Carátula Cierre</a:t>
            </a:r>
            <a:endParaRPr lang="es-AR" dirty="0"/>
          </a:p>
        </p:txBody>
      </p:sp>
    </p:spTree>
    <p:extLst>
      <p:ext uri="{BB962C8B-B14F-4D97-AF65-F5344CB8AC3E}">
        <p14:creationId xmlns:p14="http://schemas.microsoft.com/office/powerpoint/2010/main" val="327558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rátula Inicio">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B5894A1F-0FA4-6943-AC3C-CA5837A0C8B2}"/>
              </a:ext>
            </a:extLst>
          </p:cNvPr>
          <p:cNvSpPr>
            <a:spLocks noGrp="1"/>
          </p:cNvSpPr>
          <p:nvPr>
            <p:ph type="title" hasCustomPrompt="1"/>
          </p:nvPr>
        </p:nvSpPr>
        <p:spPr>
          <a:xfrm>
            <a:off x="5257800" y="2209800"/>
            <a:ext cx="6248400" cy="685800"/>
          </a:xfrm>
          <a:prstGeom prst="rect">
            <a:avLst/>
          </a:prstGeom>
        </p:spPr>
        <p:txBody>
          <a:bodyPr/>
          <a:lstStyle>
            <a:lvl1pPr>
              <a:defRPr lang="es-AR" sz="3600" dirty="0">
                <a:solidFill>
                  <a:srgbClr val="5CAE3D"/>
                </a:solidFill>
                <a:latin typeface="UniSansBook" pitchFamily="2" charset="77"/>
              </a:defRPr>
            </a:lvl1pPr>
          </a:lstStyle>
          <a:p>
            <a:pPr lvl="0"/>
            <a:r>
              <a:rPr lang="es-ES" dirty="0"/>
              <a:t>&gt; Nombre Apellido</a:t>
            </a:r>
            <a:endParaRPr lang="es-AR" dirty="0"/>
          </a:p>
        </p:txBody>
      </p:sp>
      <p:sp>
        <p:nvSpPr>
          <p:cNvPr id="10" name="Marcador de texto 9">
            <a:extLst>
              <a:ext uri="{FF2B5EF4-FFF2-40B4-BE49-F238E27FC236}">
                <a16:creationId xmlns:a16="http://schemas.microsoft.com/office/drawing/2014/main" id="{AB054502-AA01-8D4C-937D-0FB1E0DF0784}"/>
              </a:ext>
            </a:extLst>
          </p:cNvPr>
          <p:cNvSpPr>
            <a:spLocks noGrp="1"/>
          </p:cNvSpPr>
          <p:nvPr>
            <p:ph type="body" sz="quarter" idx="10" hasCustomPrompt="1"/>
          </p:nvPr>
        </p:nvSpPr>
        <p:spPr>
          <a:xfrm>
            <a:off x="5257800" y="2895600"/>
            <a:ext cx="6324600" cy="1600200"/>
          </a:xfrm>
          <a:prstGeom prst="rect">
            <a:avLst/>
          </a:prstGeom>
        </p:spPr>
        <p:txBody>
          <a:bodyPr/>
          <a:lstStyle>
            <a:lvl1pPr>
              <a:defRPr lang="es-AR" sz="3600" dirty="0">
                <a:solidFill>
                  <a:srgbClr val="5CAE3D"/>
                </a:solidFill>
                <a:latin typeface="UniSansBook" pitchFamily="2" charset="77"/>
                <a:ea typeface="+mj-ea"/>
                <a:cs typeface="+mj-cs"/>
              </a:defRPr>
            </a:lvl1pPr>
          </a:lstStyle>
          <a:p>
            <a:pPr lvl="0">
              <a:spcBef>
                <a:spcPct val="0"/>
              </a:spcBef>
              <a:buNone/>
            </a:pPr>
            <a:r>
              <a:rPr lang="es-ES" dirty="0"/>
              <a:t>&gt; Nombre Charla</a:t>
            </a:r>
            <a:endParaRPr lang="es-AR" dirty="0"/>
          </a:p>
        </p:txBody>
      </p:sp>
      <p:sp>
        <p:nvSpPr>
          <p:cNvPr id="5" name="Marcador de posición de imagen 12">
            <a:extLst>
              <a:ext uri="{FF2B5EF4-FFF2-40B4-BE49-F238E27FC236}">
                <a16:creationId xmlns:a16="http://schemas.microsoft.com/office/drawing/2014/main" id="{81DDC642-F530-574E-B9A7-7DDB0386BF51}"/>
              </a:ext>
            </a:extLst>
          </p:cNvPr>
          <p:cNvSpPr>
            <a:spLocks noGrp="1"/>
          </p:cNvSpPr>
          <p:nvPr>
            <p:ph type="pic" sz="quarter" idx="13"/>
          </p:nvPr>
        </p:nvSpPr>
        <p:spPr>
          <a:xfrm>
            <a:off x="1256403" y="1279712"/>
            <a:ext cx="3215641" cy="3215641"/>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a:lvl1pPr>
          </a:lstStyle>
          <a:p>
            <a:endParaRPr lang="es-AR" dirty="0"/>
          </a:p>
        </p:txBody>
      </p:sp>
    </p:spTree>
    <p:extLst>
      <p:ext uri="{BB962C8B-B14F-4D97-AF65-F5344CB8AC3E}">
        <p14:creationId xmlns:p14="http://schemas.microsoft.com/office/powerpoint/2010/main" val="44984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1FB76754-4A20-4443-8011-891299E9DB5F}" type="datetimeFigureOut">
              <a:rPr lang="es-AR" smtClean="0"/>
              <a:t>15/11/2019</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0CCA098C-37B8-4DA7-9AE1-6C3E3180981C}" type="slidenum">
              <a:rPr lang="es-AR" smtClean="0"/>
              <a:t>‹Nº›</a:t>
            </a:fld>
            <a:endParaRPr lang="es-AR"/>
          </a:p>
        </p:txBody>
      </p:sp>
    </p:spTree>
    <p:extLst>
      <p:ext uri="{BB962C8B-B14F-4D97-AF65-F5344CB8AC3E}">
        <p14:creationId xmlns:p14="http://schemas.microsoft.com/office/powerpoint/2010/main" val="1117030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0.xml"/><Relationship Id="rId1" Type="http://schemas.openxmlformats.org/officeDocument/2006/relationships/slideLayout" Target="../slideLayouts/slideLayout24.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1.xml"/><Relationship Id="rId1" Type="http://schemas.openxmlformats.org/officeDocument/2006/relationships/slideLayout" Target="../slideLayouts/slideLayout25.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26.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22.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592200"/>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534212"/>
      </p:ext>
    </p:extLst>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164194"/>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384556"/>
      </p:ext>
    </p:extLst>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8569219"/>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30566"/>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10367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FontTx/>
        <a:buNone/>
        <a:defRPr lang="es-AR" sz="4400" kern="1200" spc="45" dirty="0" smtClean="0">
          <a:solidFill>
            <a:srgbClr val="D82730"/>
          </a:solidFill>
          <a:latin typeface="UniSansRegula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072085"/>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3800" kern="1200">
          <a:solidFill>
            <a:srgbClr val="D5312C"/>
          </a:solidFill>
          <a:latin typeface="UniSansRegular"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308081"/>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B76754-4A20-4443-8011-891299E9DB5F}" type="datetimeFigureOut">
              <a:rPr lang="es-AR" smtClean="0"/>
              <a:t>15/11/2019</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CA098C-37B8-4DA7-9AE1-6C3E3180981C}" type="slidenum">
              <a:rPr lang="es-AR" smtClean="0"/>
              <a:t>‹Nº›</a:t>
            </a:fld>
            <a:endParaRPr lang="es-AR"/>
          </a:p>
        </p:txBody>
      </p:sp>
    </p:spTree>
    <p:extLst>
      <p:ext uri="{BB962C8B-B14F-4D97-AF65-F5344CB8AC3E}">
        <p14:creationId xmlns:p14="http://schemas.microsoft.com/office/powerpoint/2010/main" val="379846421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8" r:id="rId12"/>
    <p:sldLayoutId id="214748369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631717"/>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183026"/>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18" Type="http://schemas.openxmlformats.org/officeDocument/2006/relationships/image" Target="../media/image44.svg"/><Relationship Id="rId3" Type="http://schemas.openxmlformats.org/officeDocument/2006/relationships/image" Target="../media/image29.png"/><Relationship Id="rId21" Type="http://schemas.openxmlformats.org/officeDocument/2006/relationships/image" Target="../media/image47.png"/><Relationship Id="rId7" Type="http://schemas.openxmlformats.org/officeDocument/2006/relationships/image" Target="../media/image33.png"/><Relationship Id="rId12" Type="http://schemas.openxmlformats.org/officeDocument/2006/relationships/image" Target="../media/image38.svg"/><Relationship Id="rId17" Type="http://schemas.openxmlformats.org/officeDocument/2006/relationships/image" Target="../media/image43.png"/><Relationship Id="rId2" Type="http://schemas.openxmlformats.org/officeDocument/2006/relationships/notesSlide" Target="../notesSlides/notesSlide10.xml"/><Relationship Id="rId16" Type="http://schemas.openxmlformats.org/officeDocument/2006/relationships/image" Target="../media/image42.svg"/><Relationship Id="rId20" Type="http://schemas.openxmlformats.org/officeDocument/2006/relationships/image" Target="../media/image46.svg"/><Relationship Id="rId1" Type="http://schemas.openxmlformats.org/officeDocument/2006/relationships/slideLayout" Target="../slideLayouts/slideLayout3.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svg"/><Relationship Id="rId19" Type="http://schemas.openxmlformats.org/officeDocument/2006/relationships/image" Target="../media/image45.png"/><Relationship Id="rId4" Type="http://schemas.openxmlformats.org/officeDocument/2006/relationships/image" Target="../media/image30.svg"/><Relationship Id="rId9" Type="http://schemas.openxmlformats.org/officeDocument/2006/relationships/image" Target="../media/image35.png"/><Relationship Id="rId14" Type="http://schemas.openxmlformats.org/officeDocument/2006/relationships/image" Target="../media/image40.svg"/><Relationship Id="rId22" Type="http://schemas.openxmlformats.org/officeDocument/2006/relationships/image" Target="../media/image48.svg"/></Relationships>
</file>

<file path=ppt/slides/_rels/slide16.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47.png"/><Relationship Id="rId18" Type="http://schemas.openxmlformats.org/officeDocument/2006/relationships/image" Target="../media/image36.svg"/><Relationship Id="rId3" Type="http://schemas.openxmlformats.org/officeDocument/2006/relationships/image" Target="../media/image43.png"/><Relationship Id="rId21" Type="http://schemas.openxmlformats.org/officeDocument/2006/relationships/image" Target="../media/image39.png"/><Relationship Id="rId7" Type="http://schemas.openxmlformats.org/officeDocument/2006/relationships/image" Target="../media/image49.png"/><Relationship Id="rId12" Type="http://schemas.openxmlformats.org/officeDocument/2006/relationships/image" Target="../media/image46.svg"/><Relationship Id="rId17" Type="http://schemas.openxmlformats.org/officeDocument/2006/relationships/image" Target="../media/image35.png"/><Relationship Id="rId2" Type="http://schemas.openxmlformats.org/officeDocument/2006/relationships/notesSlide" Target="../notesSlides/notesSlide11.xml"/><Relationship Id="rId16" Type="http://schemas.openxmlformats.org/officeDocument/2006/relationships/image" Target="../media/image34.svg"/><Relationship Id="rId20" Type="http://schemas.openxmlformats.org/officeDocument/2006/relationships/image" Target="../media/image38.svg"/><Relationship Id="rId1" Type="http://schemas.openxmlformats.org/officeDocument/2006/relationships/slideLayout" Target="../slideLayouts/slideLayout3.xml"/><Relationship Id="rId6" Type="http://schemas.openxmlformats.org/officeDocument/2006/relationships/image" Target="../media/image30.svg"/><Relationship Id="rId11" Type="http://schemas.openxmlformats.org/officeDocument/2006/relationships/image" Target="../media/image45.png"/><Relationship Id="rId24" Type="http://schemas.openxmlformats.org/officeDocument/2006/relationships/image" Target="../media/image42.svg"/><Relationship Id="rId5" Type="http://schemas.openxmlformats.org/officeDocument/2006/relationships/image" Target="../media/image29.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32.svg"/><Relationship Id="rId19" Type="http://schemas.openxmlformats.org/officeDocument/2006/relationships/image" Target="../media/image37.png"/><Relationship Id="rId4" Type="http://schemas.openxmlformats.org/officeDocument/2006/relationships/image" Target="../media/image44.svg"/><Relationship Id="rId9" Type="http://schemas.openxmlformats.org/officeDocument/2006/relationships/image" Target="../media/image31.png"/><Relationship Id="rId14" Type="http://schemas.openxmlformats.org/officeDocument/2006/relationships/image" Target="../media/image48.svg"/><Relationship Id="rId22" Type="http://schemas.openxmlformats.org/officeDocument/2006/relationships/image" Target="../media/image40.sv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55.jp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7.jpe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59.svg"/><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7.jp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7.jp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6.jp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jpeg"/><Relationship Id="rId3" Type="http://schemas.openxmlformats.org/officeDocument/2006/relationships/image" Target="../media/image17.jpg"/><Relationship Id="rId7" Type="http://schemas.openxmlformats.org/officeDocument/2006/relationships/image" Target="../media/image19.png"/><Relationship Id="rId12"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jpg"/><Relationship Id="rId11" Type="http://schemas.openxmlformats.org/officeDocument/2006/relationships/image" Target="../media/image23.jpg"/><Relationship Id="rId5" Type="http://schemas.openxmlformats.org/officeDocument/2006/relationships/image" Target="../media/image18.jpg"/><Relationship Id="rId10" Type="http://schemas.openxmlformats.org/officeDocument/2006/relationships/image" Target="../media/image22.png"/><Relationship Id="rId4" Type="http://schemas.openxmlformats.org/officeDocument/2006/relationships/image" Target="../media/image15.jpg"/><Relationship Id="rId9" Type="http://schemas.openxmlformats.org/officeDocument/2006/relationships/image" Target="../media/image21.pn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B8BB-5FEE-4D44-8710-7EC3A8FCA6DA}"/>
              </a:ext>
            </a:extLst>
          </p:cNvPr>
          <p:cNvSpPr>
            <a:spLocks noGrp="1"/>
          </p:cNvSpPr>
          <p:nvPr>
            <p:ph type="title"/>
          </p:nvPr>
        </p:nvSpPr>
        <p:spPr/>
        <p:txBody>
          <a:bodyPr/>
          <a:lstStyle/>
          <a:p>
            <a:r>
              <a:rPr lang="es-ES" dirty="0"/>
              <a:t>&gt; Carolina Sol Fernández</a:t>
            </a:r>
            <a:endParaRPr lang="es-AR" dirty="0"/>
          </a:p>
        </p:txBody>
      </p:sp>
      <p:sp>
        <p:nvSpPr>
          <p:cNvPr id="4" name="Marcador de texto 3">
            <a:extLst>
              <a:ext uri="{FF2B5EF4-FFF2-40B4-BE49-F238E27FC236}">
                <a16:creationId xmlns:a16="http://schemas.microsoft.com/office/drawing/2014/main" id="{91CDFEAF-6195-DA4B-B63D-EAC6837E006D}"/>
              </a:ext>
            </a:extLst>
          </p:cNvPr>
          <p:cNvSpPr>
            <a:spLocks noGrp="1"/>
          </p:cNvSpPr>
          <p:nvPr>
            <p:ph type="body" sz="quarter" idx="10"/>
          </p:nvPr>
        </p:nvSpPr>
        <p:spPr/>
        <p:txBody>
          <a:bodyPr/>
          <a:lstStyle/>
          <a:p>
            <a:pPr marL="0" indent="0">
              <a:buNone/>
            </a:pPr>
            <a:r>
              <a:rPr lang="es-AR" dirty="0"/>
              <a:t>&gt; Streaming Data 101</a:t>
            </a:r>
          </a:p>
        </p:txBody>
      </p:sp>
      <p:pic>
        <p:nvPicPr>
          <p:cNvPr id="5" name="Marcador de posición de imagen 4" descr="Imagen que contiene exterior, persona, ropa, pasto&#10;&#10;Descripción generada automáticamente">
            <a:extLst>
              <a:ext uri="{FF2B5EF4-FFF2-40B4-BE49-F238E27FC236}">
                <a16:creationId xmlns:a16="http://schemas.microsoft.com/office/drawing/2014/main" id="{B77C19CE-4157-4E06-96D2-3C8AA6851D16}"/>
              </a:ext>
            </a:extLst>
          </p:cNvPr>
          <p:cNvPicPr>
            <a:picLocks noGrp="1" noChangeAspect="1"/>
          </p:cNvPicPr>
          <p:nvPr>
            <p:ph type="pic" sz="quarter" idx="13"/>
          </p:nvPr>
        </p:nvPicPr>
        <p:blipFill rotWithShape="1">
          <a:blip r:embed="rId2" cstate="print">
            <a:extLst>
              <a:ext uri="{28A0092B-C50C-407E-A947-70E740481C1C}">
                <a14:useLocalDpi xmlns:a14="http://schemas.microsoft.com/office/drawing/2010/main" val="0"/>
              </a:ext>
            </a:extLst>
          </a:blip>
          <a:srcRect l="3166" t="1446" r="7047" b="25911"/>
          <a:stretch/>
        </p:blipFill>
        <p:spPr>
          <a:xfrm>
            <a:off x="1256403" y="1279712"/>
            <a:ext cx="3215641" cy="3215641"/>
          </a:xfrm>
        </p:spPr>
      </p:pic>
    </p:spTree>
    <p:extLst>
      <p:ext uri="{BB962C8B-B14F-4D97-AF65-F5344CB8AC3E}">
        <p14:creationId xmlns:p14="http://schemas.microsoft.com/office/powerpoint/2010/main" val="327678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a:t>&gt; </a:t>
            </a:r>
            <a:r>
              <a:rPr lang="es-AR">
                <a:solidFill>
                  <a:srgbClr val="DB292A"/>
                </a:solidFill>
                <a:latin typeface="Calibri"/>
              </a:rPr>
              <a:t>¿Qué es Streaming</a:t>
            </a:r>
            <a:r>
              <a:rPr lang="es-AR">
                <a:solidFill>
                  <a:srgbClr val="DB292A"/>
                </a:solidFill>
              </a:rPr>
              <a:t>?</a:t>
            </a:r>
            <a:endParaRPr lang="es-AR"/>
          </a:p>
        </p:txBody>
      </p:sp>
      <p:pic>
        <p:nvPicPr>
          <p:cNvPr id="9" name="Marcador de posición de imagen 8" descr="Imagen que contiene interior, tabla, computadora, diferente&#10;&#10;Descripción generada automáticamente">
            <a:extLst>
              <a:ext uri="{FF2B5EF4-FFF2-40B4-BE49-F238E27FC236}">
                <a16:creationId xmlns:a16="http://schemas.microsoft.com/office/drawing/2014/main" id="{8A2A07FB-1DA5-49BD-B317-380CB82AD9B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3477" r="13477"/>
          <a:stretch>
            <a:fillRect/>
          </a:stretch>
        </p:blipFill>
        <p:spPr/>
      </p:pic>
      <p:sp>
        <p:nvSpPr>
          <p:cNvPr id="15" name="Marcador de contenido 14">
            <a:extLst>
              <a:ext uri="{FF2B5EF4-FFF2-40B4-BE49-F238E27FC236}">
                <a16:creationId xmlns:a16="http://schemas.microsoft.com/office/drawing/2014/main" id="{48AF24A6-DC32-4B81-AC12-0462835BF771}"/>
              </a:ext>
            </a:extLst>
          </p:cNvPr>
          <p:cNvSpPr>
            <a:spLocks noGrp="1"/>
          </p:cNvSpPr>
          <p:nvPr>
            <p:ph sz="quarter" idx="11"/>
          </p:nvPr>
        </p:nvSpPr>
        <p:spPr/>
        <p:txBody>
          <a:bodyPr anchor="t"/>
          <a:lstStyle/>
          <a:p>
            <a:pPr>
              <a:lnSpc>
                <a:spcPct val="100000"/>
              </a:lnSpc>
              <a:spcBef>
                <a:spcPts val="0"/>
              </a:spcBef>
            </a:pPr>
            <a:r>
              <a:rPr lang="es-AR" sz="1800">
                <a:latin typeface="Calibri Light"/>
                <a:cs typeface="Calibri"/>
              </a:rPr>
              <a:t>Distribución de contenido a través de una red.</a:t>
            </a:r>
          </a:p>
          <a:p>
            <a:pPr marL="0" indent="0">
              <a:lnSpc>
                <a:spcPct val="100000"/>
              </a:lnSpc>
              <a:spcBef>
                <a:spcPts val="0"/>
              </a:spcBef>
              <a:buNone/>
            </a:pPr>
            <a:endParaRPr lang="es-AR" sz="1800">
              <a:latin typeface="Calibri Light"/>
              <a:cs typeface="Calibri"/>
            </a:endParaRPr>
          </a:p>
          <a:p>
            <a:pPr>
              <a:lnSpc>
                <a:spcPct val="100000"/>
              </a:lnSpc>
              <a:spcBef>
                <a:spcPts val="0"/>
              </a:spcBef>
            </a:pPr>
            <a:r>
              <a:rPr lang="es-AR" sz="1800">
                <a:latin typeface="Calibri Light"/>
                <a:cs typeface="Calibri"/>
              </a:rPr>
              <a:t>El usuario puede utilizar el producto mientras se descarga.</a:t>
            </a:r>
          </a:p>
          <a:p>
            <a:pPr marL="0" indent="0">
              <a:lnSpc>
                <a:spcPct val="100000"/>
              </a:lnSpc>
              <a:spcBef>
                <a:spcPts val="0"/>
              </a:spcBef>
              <a:buNone/>
            </a:pPr>
            <a:endParaRPr lang="es-AR" sz="1800">
              <a:latin typeface="Calibri Light"/>
              <a:cs typeface="Calibri"/>
            </a:endParaRPr>
          </a:p>
          <a:p>
            <a:pPr>
              <a:lnSpc>
                <a:spcPct val="100000"/>
              </a:lnSpc>
              <a:spcBef>
                <a:spcPts val="0"/>
              </a:spcBef>
            </a:pPr>
            <a:r>
              <a:rPr lang="es-AR" sz="1800">
                <a:latin typeface="Calibri Light"/>
                <a:cs typeface="Calibri"/>
              </a:rPr>
              <a:t>Funciona a través de un buffer de datos en el usuario.</a:t>
            </a:r>
          </a:p>
          <a:p>
            <a:pPr marL="0" indent="0">
              <a:lnSpc>
                <a:spcPct val="100000"/>
              </a:lnSpc>
              <a:spcBef>
                <a:spcPts val="0"/>
              </a:spcBef>
              <a:buNone/>
            </a:pPr>
            <a:endParaRPr lang="es-AR" sz="1800">
              <a:latin typeface="Calibri Light"/>
              <a:cs typeface="Calibri"/>
            </a:endParaRPr>
          </a:p>
          <a:p>
            <a:pPr>
              <a:lnSpc>
                <a:spcPct val="100000"/>
              </a:lnSpc>
              <a:spcBef>
                <a:spcPts val="0"/>
              </a:spcBef>
            </a:pPr>
            <a:r>
              <a:rPr lang="es-AR" sz="1800">
                <a:latin typeface="Calibri Light"/>
                <a:cs typeface="Calibri"/>
              </a:rPr>
              <a:t>El buffer almacena la información mientras es accedida.</a:t>
            </a:r>
            <a:endParaRPr lang="es-ES" sz="1800">
              <a:latin typeface="Calibri Light"/>
              <a:cs typeface="Calibri"/>
            </a:endParaRPr>
          </a:p>
        </p:txBody>
      </p:sp>
    </p:spTree>
    <p:extLst>
      <p:ext uri="{BB962C8B-B14F-4D97-AF65-F5344CB8AC3E}">
        <p14:creationId xmlns:p14="http://schemas.microsoft.com/office/powerpoint/2010/main" val="185082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23756DB-0A3B-8548-BA85-E532F8A80389}"/>
              </a:ext>
            </a:extLst>
          </p:cNvPr>
          <p:cNvSpPr>
            <a:spLocks noGrp="1"/>
          </p:cNvSpPr>
          <p:nvPr>
            <p:ph sz="quarter" idx="11"/>
          </p:nvPr>
        </p:nvSpPr>
        <p:spPr/>
        <p:txBody>
          <a:bodyPr anchor="t"/>
          <a:lstStyle/>
          <a:p>
            <a:pPr marL="742950" lvl="1" indent="-285750">
              <a:buBlip>
                <a:blip r:embed="rId3"/>
              </a:buBlip>
            </a:pPr>
            <a:r>
              <a:rPr lang="es-AR" sz="2400">
                <a:solidFill>
                  <a:schemeClr val="tx1">
                    <a:lumMod val="65000"/>
                    <a:lumOff val="35000"/>
                  </a:schemeClr>
                </a:solidFill>
                <a:latin typeface="Calibri Light"/>
                <a:cs typeface="Calibri Light"/>
              </a:rPr>
              <a:t>Velocidad</a:t>
            </a:r>
          </a:p>
          <a:p>
            <a:pPr marL="742950" lvl="1" indent="-285750">
              <a:buBlip>
                <a:blip r:embed="rId3"/>
              </a:buBlip>
            </a:pPr>
            <a:endParaRPr lang="es-AR" sz="240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pPr>
            <a:r>
              <a:rPr lang="es-AR" sz="2400">
                <a:solidFill>
                  <a:schemeClr val="tx1">
                    <a:lumMod val="65000"/>
                    <a:lumOff val="35000"/>
                  </a:schemeClr>
                </a:solidFill>
                <a:latin typeface="Calibri Light"/>
                <a:cs typeface="Calibri Light"/>
              </a:rPr>
              <a:t>Manejar gran cantidad de datos</a:t>
            </a:r>
          </a:p>
          <a:p>
            <a:pPr marL="742950" lvl="1" indent="-285750">
              <a:buBlip>
                <a:blip r:embed="rId3"/>
              </a:buBlip>
            </a:pPr>
            <a:endParaRPr lang="es-AR" sz="240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pPr>
            <a:r>
              <a:rPr lang="es-AR" sz="2400">
                <a:solidFill>
                  <a:schemeClr val="tx1">
                    <a:lumMod val="65000"/>
                    <a:lumOff val="35000"/>
                  </a:schemeClr>
                </a:solidFill>
                <a:latin typeface="Calibri Light"/>
                <a:cs typeface="Calibri Light"/>
              </a:rPr>
              <a:t>Menor necesidad de ancho de banda</a:t>
            </a:r>
          </a:p>
          <a:p>
            <a:pPr marL="742950" lvl="1" indent="-285750">
              <a:buBlip>
                <a:blip r:embed="rId3"/>
              </a:buBlip>
            </a:pPr>
            <a:endParaRPr lang="es-AR" sz="240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pPr>
            <a:r>
              <a:rPr lang="es-AR" sz="2400">
                <a:solidFill>
                  <a:schemeClr val="tx1">
                    <a:lumMod val="65000"/>
                    <a:lumOff val="35000"/>
                  </a:schemeClr>
                </a:solidFill>
                <a:latin typeface="Calibri Light"/>
                <a:cs typeface="Calibri Light"/>
              </a:rPr>
              <a:t>Usabilidad</a:t>
            </a:r>
          </a:p>
        </p:txBody>
      </p:sp>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a:t>
            </a:r>
            <a:r>
              <a:rPr lang="es-AR" dirty="0">
                <a:solidFill>
                  <a:srgbClr val="DB292A"/>
                </a:solidFill>
                <a:latin typeface="Calibri"/>
              </a:rPr>
              <a:t>¿Por qué usar Streaming</a:t>
            </a:r>
            <a:r>
              <a:rPr lang="es-AR" dirty="0">
                <a:solidFill>
                  <a:srgbClr val="DB292A"/>
                </a:solidFill>
              </a:rPr>
              <a:t>? </a:t>
            </a:r>
          </a:p>
        </p:txBody>
      </p:sp>
    </p:spTree>
    <p:extLst>
      <p:ext uri="{BB962C8B-B14F-4D97-AF65-F5344CB8AC3E}">
        <p14:creationId xmlns:p14="http://schemas.microsoft.com/office/powerpoint/2010/main" val="45637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a:t>
            </a:r>
            <a:r>
              <a:rPr lang="es-AR" dirty="0">
                <a:solidFill>
                  <a:srgbClr val="DB292A"/>
                </a:solidFill>
                <a:latin typeface="Calibri"/>
              </a:rPr>
              <a:t>Streaming data</a:t>
            </a:r>
            <a:endParaRPr lang="es-AR" dirty="0">
              <a:solidFill>
                <a:srgbClr val="DB292A"/>
              </a:solidFill>
            </a:endParaRPr>
          </a:p>
        </p:txBody>
      </p:sp>
      <p:pic>
        <p:nvPicPr>
          <p:cNvPr id="17" name="Marcador de posición de imagen 16" descr="Imagen que contiene objeto, oscuro, negro, luz&#10;&#10;Descripción generada automáticamente">
            <a:extLst>
              <a:ext uri="{FF2B5EF4-FFF2-40B4-BE49-F238E27FC236}">
                <a16:creationId xmlns:a16="http://schemas.microsoft.com/office/drawing/2014/main" id="{B9C302E8-9C84-40DD-8C1B-6A6A90972CC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1429" r="21429"/>
          <a:stretch>
            <a:fillRect/>
          </a:stretch>
        </p:blipFill>
        <p:spPr/>
      </p:pic>
    </p:spTree>
    <p:extLst>
      <p:ext uri="{BB962C8B-B14F-4D97-AF65-F5344CB8AC3E}">
        <p14:creationId xmlns:p14="http://schemas.microsoft.com/office/powerpoint/2010/main" val="293448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a:xfrm>
            <a:off x="1981200" y="762000"/>
            <a:ext cx="5638800" cy="1004888"/>
          </a:xfrm>
        </p:spPr>
        <p:txBody>
          <a:bodyPr/>
          <a:lstStyle/>
          <a:p>
            <a:r>
              <a:rPr lang="es-ES" dirty="0"/>
              <a:t>&gt; </a:t>
            </a:r>
            <a:r>
              <a:rPr lang="es-AR" dirty="0">
                <a:solidFill>
                  <a:srgbClr val="DB292A"/>
                </a:solidFill>
                <a:latin typeface="Calibri"/>
              </a:rPr>
              <a:t>Streaming data</a:t>
            </a:r>
            <a:endParaRPr lang="es-AR" dirty="0">
              <a:solidFill>
                <a:srgbClr val="DB292A"/>
              </a:solidFill>
            </a:endParaRPr>
          </a:p>
        </p:txBody>
      </p:sp>
      <p:pic>
        <p:nvPicPr>
          <p:cNvPr id="14" name="Marcador de posición de imagen 13" descr="Imagen que contiene objeto, oscuro, negro, luz&#10;&#10;Descripción generada automáticamente">
            <a:extLst>
              <a:ext uri="{FF2B5EF4-FFF2-40B4-BE49-F238E27FC236}">
                <a16:creationId xmlns:a16="http://schemas.microsoft.com/office/drawing/2014/main" id="{6F711C13-2C6A-4BC4-A8A0-8489E8F14964}"/>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1429" r="21429"/>
          <a:stretch>
            <a:fillRect/>
          </a:stretch>
        </p:blipFill>
        <p:spPr/>
      </p:pic>
      <p:sp>
        <p:nvSpPr>
          <p:cNvPr id="18" name="Marcador de contenido 17">
            <a:extLst>
              <a:ext uri="{FF2B5EF4-FFF2-40B4-BE49-F238E27FC236}">
                <a16:creationId xmlns:a16="http://schemas.microsoft.com/office/drawing/2014/main" id="{FD2592B4-72F6-4CFF-A2F7-A82C5E422B5D}"/>
              </a:ext>
            </a:extLst>
          </p:cNvPr>
          <p:cNvSpPr>
            <a:spLocks noGrp="1"/>
          </p:cNvSpPr>
          <p:nvPr>
            <p:ph sz="quarter" idx="11"/>
          </p:nvPr>
        </p:nvSpPr>
        <p:spPr/>
        <p:txBody>
          <a:bodyPr anchor="t"/>
          <a:lstStyle/>
          <a:p>
            <a:pPr>
              <a:lnSpc>
                <a:spcPct val="100000"/>
              </a:lnSpc>
              <a:spcBef>
                <a:spcPts val="0"/>
              </a:spcBef>
            </a:pPr>
            <a:r>
              <a:rPr lang="es-AR" sz="2400">
                <a:solidFill>
                  <a:schemeClr val="tx1">
                    <a:lumMod val="65000"/>
                    <a:lumOff val="35000"/>
                  </a:schemeClr>
                </a:solidFill>
                <a:latin typeface="Calibri Light"/>
                <a:cs typeface="Calibri Light"/>
              </a:rPr>
              <a:t>Datos continuamente generados por distintas fuentes.</a:t>
            </a:r>
          </a:p>
          <a:p>
            <a:pPr marL="0" indent="0">
              <a:lnSpc>
                <a:spcPct val="100000"/>
              </a:lnSpc>
              <a:spcBef>
                <a:spcPts val="0"/>
              </a:spcBef>
              <a:buNone/>
            </a:pPr>
            <a:endParaRPr lang="es-AR" sz="2400">
              <a:solidFill>
                <a:schemeClr val="tx1">
                  <a:lumMod val="65000"/>
                  <a:lumOff val="35000"/>
                </a:schemeClr>
              </a:solidFill>
              <a:latin typeface="Calibri Light"/>
              <a:cs typeface="Calibri Light"/>
            </a:endParaRPr>
          </a:p>
          <a:p>
            <a:pPr>
              <a:lnSpc>
                <a:spcPct val="100000"/>
              </a:lnSpc>
              <a:spcBef>
                <a:spcPts val="0"/>
              </a:spcBef>
            </a:pPr>
            <a:r>
              <a:rPr lang="es-AR" sz="2400">
                <a:solidFill>
                  <a:schemeClr val="tx1">
                    <a:lumMod val="65000"/>
                    <a:lumOff val="35000"/>
                  </a:schemeClr>
                </a:solidFill>
                <a:latin typeface="Calibri Light"/>
                <a:cs typeface="Calibri Light"/>
              </a:rPr>
              <a:t>Se envían en conjuntos de tamaño pequeño.</a:t>
            </a:r>
            <a:endParaRPr lang="en-US" sz="2400">
              <a:solidFill>
                <a:schemeClr val="tx1">
                  <a:lumMod val="65000"/>
                  <a:lumOff val="35000"/>
                </a:schemeClr>
              </a:solidFill>
              <a:latin typeface="Calibri Light"/>
              <a:cs typeface="Calibri Light"/>
            </a:endParaRPr>
          </a:p>
          <a:p>
            <a:pPr>
              <a:lnSpc>
                <a:spcPct val="100000"/>
              </a:lnSpc>
              <a:spcBef>
                <a:spcPts val="0"/>
              </a:spcBef>
            </a:pPr>
            <a:endParaRPr lang="es-AR" sz="2400">
              <a:solidFill>
                <a:schemeClr val="tx1">
                  <a:lumMod val="65000"/>
                  <a:lumOff val="35000"/>
                </a:schemeClr>
              </a:solidFill>
              <a:latin typeface="Calibri Light"/>
              <a:cs typeface="Calibri Light"/>
            </a:endParaRPr>
          </a:p>
          <a:p>
            <a:pPr>
              <a:lnSpc>
                <a:spcPct val="100000"/>
              </a:lnSpc>
              <a:spcBef>
                <a:spcPts val="0"/>
              </a:spcBef>
            </a:pPr>
            <a:r>
              <a:rPr lang="es-AR" sz="2400">
                <a:solidFill>
                  <a:schemeClr val="tx1">
                    <a:lumMod val="65000"/>
                    <a:lumOff val="35000"/>
                  </a:schemeClr>
                </a:solidFill>
                <a:latin typeface="Calibri Light"/>
                <a:cs typeface="Calibri Light"/>
              </a:rPr>
              <a:t>Deben ser procesados usando </a:t>
            </a:r>
            <a:r>
              <a:rPr lang="es-AR" sz="2400" err="1">
                <a:solidFill>
                  <a:schemeClr val="tx1">
                    <a:lumMod val="65000"/>
                    <a:lumOff val="35000"/>
                  </a:schemeClr>
                </a:solidFill>
                <a:latin typeface="Calibri Light"/>
                <a:cs typeface="Calibri Light"/>
              </a:rPr>
              <a:t>Streaming</a:t>
            </a:r>
            <a:r>
              <a:rPr lang="es-AR" sz="2400">
                <a:solidFill>
                  <a:schemeClr val="tx1">
                    <a:lumMod val="65000"/>
                    <a:lumOff val="35000"/>
                  </a:schemeClr>
                </a:solidFill>
                <a:latin typeface="Calibri Light"/>
                <a:cs typeface="Calibri Light"/>
              </a:rPr>
              <a:t> sin tener acceso a todos los datos.</a:t>
            </a:r>
            <a:endParaRPr lang="es-ES" sz="2400">
              <a:solidFill>
                <a:schemeClr val="tx1">
                  <a:lumMod val="65000"/>
                  <a:lumOff val="35000"/>
                </a:schemeClr>
              </a:solidFill>
              <a:latin typeface="Calibri Light"/>
              <a:cs typeface="Calibri Light"/>
            </a:endParaRPr>
          </a:p>
        </p:txBody>
      </p:sp>
    </p:spTree>
    <p:extLst>
      <p:ext uri="{BB962C8B-B14F-4D97-AF65-F5344CB8AC3E}">
        <p14:creationId xmlns:p14="http://schemas.microsoft.com/office/powerpoint/2010/main" val="396275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ctrTitle"/>
          </p:nvPr>
        </p:nvSpPr>
        <p:spPr/>
        <p:txBody>
          <a:bodyPr/>
          <a:lstStyle/>
          <a:p>
            <a:r>
              <a:rPr lang="es-ES" dirty="0"/>
              <a:t>&gt; </a:t>
            </a:r>
            <a:r>
              <a:rPr lang="es-AR" dirty="0">
                <a:solidFill>
                  <a:srgbClr val="DB292A"/>
                </a:solidFill>
                <a:latin typeface="Calibri"/>
              </a:rPr>
              <a:t>Procesamiento</a:t>
            </a:r>
            <a:endParaRPr lang="es-AR" dirty="0">
              <a:solidFill>
                <a:srgbClr val="DB292A"/>
              </a:solidFill>
            </a:endParaRPr>
          </a:p>
        </p:txBody>
      </p:sp>
    </p:spTree>
    <p:extLst>
      <p:ext uri="{BB962C8B-B14F-4D97-AF65-F5344CB8AC3E}">
        <p14:creationId xmlns:p14="http://schemas.microsoft.com/office/powerpoint/2010/main" val="151747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a:xfrm>
            <a:off x="1981200" y="762000"/>
            <a:ext cx="5638800" cy="1004888"/>
          </a:xfrm>
        </p:spPr>
        <p:txBody>
          <a:bodyPr/>
          <a:lstStyle/>
          <a:p>
            <a:r>
              <a:rPr lang="es-ES" dirty="0"/>
              <a:t>&gt; </a:t>
            </a:r>
            <a:r>
              <a:rPr lang="es-AR" dirty="0">
                <a:solidFill>
                  <a:srgbClr val="DB292A"/>
                </a:solidFill>
                <a:latin typeface="Calibri"/>
              </a:rPr>
              <a:t>Tradicional</a:t>
            </a:r>
            <a:endParaRPr lang="es-AR" dirty="0">
              <a:solidFill>
                <a:srgbClr val="DB292A"/>
              </a:solidFill>
            </a:endParaRPr>
          </a:p>
        </p:txBody>
      </p:sp>
      <p:pic>
        <p:nvPicPr>
          <p:cNvPr id="5" name="Gráfico 4" descr="Base de datos">
            <a:extLst>
              <a:ext uri="{FF2B5EF4-FFF2-40B4-BE49-F238E27FC236}">
                <a16:creationId xmlns:a16="http://schemas.microsoft.com/office/drawing/2014/main" id="{91CC356F-4CF1-4645-BF02-BF27C3665F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67400" y="4343400"/>
            <a:ext cx="914400" cy="914400"/>
          </a:xfrm>
          <a:prstGeom prst="rect">
            <a:avLst/>
          </a:prstGeom>
        </p:spPr>
      </p:pic>
      <p:pic>
        <p:nvPicPr>
          <p:cNvPr id="6" name="Gráfico 5" descr="Flechas de cheurón">
            <a:extLst>
              <a:ext uri="{FF2B5EF4-FFF2-40B4-BE49-F238E27FC236}">
                <a16:creationId xmlns:a16="http://schemas.microsoft.com/office/drawing/2014/main" id="{758B6472-FD77-422B-83A3-6F8341508B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7400" y="2971800"/>
            <a:ext cx="914400" cy="914400"/>
          </a:xfrm>
          <a:prstGeom prst="rect">
            <a:avLst/>
          </a:prstGeom>
        </p:spPr>
      </p:pic>
      <p:pic>
        <p:nvPicPr>
          <p:cNvPr id="7" name="Gráfico 6" descr="Enviar">
            <a:extLst>
              <a:ext uri="{FF2B5EF4-FFF2-40B4-BE49-F238E27FC236}">
                <a16:creationId xmlns:a16="http://schemas.microsoft.com/office/drawing/2014/main" id="{AA3C5095-9F0A-4F38-AFC0-E1C953FAF4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71502" y="1194598"/>
            <a:ext cx="914400" cy="914400"/>
          </a:xfrm>
          <a:prstGeom prst="rect">
            <a:avLst/>
          </a:prstGeom>
        </p:spPr>
      </p:pic>
      <p:pic>
        <p:nvPicPr>
          <p:cNvPr id="8" name="Gráfico 7" descr="Periódico">
            <a:extLst>
              <a:ext uri="{FF2B5EF4-FFF2-40B4-BE49-F238E27FC236}">
                <a16:creationId xmlns:a16="http://schemas.microsoft.com/office/drawing/2014/main" id="{41E58BB0-BB92-4719-9507-EED8B96E6BE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72565" y="2092161"/>
            <a:ext cx="914400" cy="914400"/>
          </a:xfrm>
          <a:prstGeom prst="rect">
            <a:avLst/>
          </a:prstGeom>
        </p:spPr>
      </p:pic>
      <p:pic>
        <p:nvPicPr>
          <p:cNvPr id="10" name="Gráfico 9" descr="Ventana del explorador">
            <a:extLst>
              <a:ext uri="{FF2B5EF4-FFF2-40B4-BE49-F238E27FC236}">
                <a16:creationId xmlns:a16="http://schemas.microsoft.com/office/drawing/2014/main" id="{74E82A40-1009-4C39-A692-D2EC49B1F73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73088" y="3964448"/>
            <a:ext cx="914400" cy="914400"/>
          </a:xfrm>
          <a:prstGeom prst="rect">
            <a:avLst/>
          </a:prstGeom>
        </p:spPr>
      </p:pic>
      <p:pic>
        <p:nvPicPr>
          <p:cNvPr id="11" name="Gráfico 10" descr="Compartir con alguien">
            <a:extLst>
              <a:ext uri="{FF2B5EF4-FFF2-40B4-BE49-F238E27FC236}">
                <a16:creationId xmlns:a16="http://schemas.microsoft.com/office/drawing/2014/main" id="{9DE11028-BD4C-4833-A425-250974E7C2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40541" y="4878848"/>
            <a:ext cx="914400" cy="914400"/>
          </a:xfrm>
          <a:prstGeom prst="rect">
            <a:avLst/>
          </a:prstGeom>
        </p:spPr>
      </p:pic>
      <p:cxnSp>
        <p:nvCxnSpPr>
          <p:cNvPr id="12" name="Conector recto de flecha 11">
            <a:extLst>
              <a:ext uri="{FF2B5EF4-FFF2-40B4-BE49-F238E27FC236}">
                <a16:creationId xmlns:a16="http://schemas.microsoft.com/office/drawing/2014/main" id="{A2866B15-B5FB-4EA2-83B7-AAF5C26FEE1B}"/>
              </a:ext>
            </a:extLst>
          </p:cNvPr>
          <p:cNvCxnSpPr>
            <a:cxnSpLocks/>
            <a:stCxn id="7" idx="1"/>
          </p:cNvCxnSpPr>
          <p:nvPr/>
        </p:nvCxnSpPr>
        <p:spPr>
          <a:xfrm flipH="1">
            <a:off x="6787491" y="1651798"/>
            <a:ext cx="1384011" cy="1340448"/>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Conector recto de flecha 12">
            <a:extLst>
              <a:ext uri="{FF2B5EF4-FFF2-40B4-BE49-F238E27FC236}">
                <a16:creationId xmlns:a16="http://schemas.microsoft.com/office/drawing/2014/main" id="{13C7FB0C-0E35-42A1-A0BA-C5E22389CBC0}"/>
              </a:ext>
            </a:extLst>
          </p:cNvPr>
          <p:cNvCxnSpPr>
            <a:cxnSpLocks/>
            <a:stCxn id="8" idx="1"/>
          </p:cNvCxnSpPr>
          <p:nvPr/>
        </p:nvCxnSpPr>
        <p:spPr>
          <a:xfrm flipH="1">
            <a:off x="6875957" y="2549361"/>
            <a:ext cx="1296608" cy="703089"/>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Conector recto de flecha 13">
            <a:extLst>
              <a:ext uri="{FF2B5EF4-FFF2-40B4-BE49-F238E27FC236}">
                <a16:creationId xmlns:a16="http://schemas.microsoft.com/office/drawing/2014/main" id="{5316642D-9D95-41AC-AF5D-470F6403768B}"/>
              </a:ext>
            </a:extLst>
          </p:cNvPr>
          <p:cNvCxnSpPr>
            <a:cxnSpLocks/>
            <a:stCxn id="3" idx="1"/>
          </p:cNvCxnSpPr>
          <p:nvPr/>
        </p:nvCxnSpPr>
        <p:spPr>
          <a:xfrm flipH="1" flipV="1">
            <a:off x="6909480" y="3385244"/>
            <a:ext cx="1263085" cy="47365"/>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Conector recto de flecha 14">
            <a:extLst>
              <a:ext uri="{FF2B5EF4-FFF2-40B4-BE49-F238E27FC236}">
                <a16:creationId xmlns:a16="http://schemas.microsoft.com/office/drawing/2014/main" id="{AA2C97B6-D700-4476-A7AA-430503D15BD8}"/>
              </a:ext>
            </a:extLst>
          </p:cNvPr>
          <p:cNvCxnSpPr>
            <a:cxnSpLocks/>
            <a:stCxn id="10" idx="1"/>
          </p:cNvCxnSpPr>
          <p:nvPr/>
        </p:nvCxnSpPr>
        <p:spPr>
          <a:xfrm flipH="1" flipV="1">
            <a:off x="6905078" y="3506761"/>
            <a:ext cx="1268010" cy="914887"/>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Conector recto de flecha 15">
            <a:extLst>
              <a:ext uri="{FF2B5EF4-FFF2-40B4-BE49-F238E27FC236}">
                <a16:creationId xmlns:a16="http://schemas.microsoft.com/office/drawing/2014/main" id="{2965E4D3-B38F-477E-AE9B-C419C3BA1BAA}"/>
              </a:ext>
            </a:extLst>
          </p:cNvPr>
          <p:cNvCxnSpPr>
            <a:cxnSpLocks/>
            <a:stCxn id="11" idx="1"/>
          </p:cNvCxnSpPr>
          <p:nvPr/>
        </p:nvCxnSpPr>
        <p:spPr>
          <a:xfrm flipH="1" flipV="1">
            <a:off x="6811652" y="3641223"/>
            <a:ext cx="1428889" cy="1694825"/>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ector recto de flecha 16">
            <a:extLst>
              <a:ext uri="{FF2B5EF4-FFF2-40B4-BE49-F238E27FC236}">
                <a16:creationId xmlns:a16="http://schemas.microsoft.com/office/drawing/2014/main" id="{5A80D48E-67AD-4C66-8240-DAA7146E757B}"/>
              </a:ext>
            </a:extLst>
          </p:cNvPr>
          <p:cNvCxnSpPr>
            <a:cxnSpLocks/>
            <a:stCxn id="6" idx="2"/>
            <a:endCxn id="5" idx="0"/>
          </p:cNvCxnSpPr>
          <p:nvPr/>
        </p:nvCxnSpPr>
        <p:spPr>
          <a:xfrm>
            <a:off x="6324600" y="3886200"/>
            <a:ext cx="0" cy="457200"/>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pic>
        <p:nvPicPr>
          <p:cNvPr id="3" name="Gráfico 2" descr="Smartphone">
            <a:extLst>
              <a:ext uri="{FF2B5EF4-FFF2-40B4-BE49-F238E27FC236}">
                <a16:creationId xmlns:a16="http://schemas.microsoft.com/office/drawing/2014/main" id="{1858FECB-1DBC-4827-83B8-A8986FD49B8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72565" y="2975409"/>
            <a:ext cx="914400" cy="914400"/>
          </a:xfrm>
          <a:prstGeom prst="rect">
            <a:avLst/>
          </a:prstGeom>
        </p:spPr>
      </p:pic>
      <p:pic>
        <p:nvPicPr>
          <p:cNvPr id="40" name="Gráfico 39" descr="Documento">
            <a:extLst>
              <a:ext uri="{FF2B5EF4-FFF2-40B4-BE49-F238E27FC236}">
                <a16:creationId xmlns:a16="http://schemas.microsoft.com/office/drawing/2014/main" id="{36905D2D-E336-43EB-B13B-822F60ECA82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21861" y="2973848"/>
            <a:ext cx="914400" cy="914400"/>
          </a:xfrm>
          <a:prstGeom prst="rect">
            <a:avLst/>
          </a:prstGeom>
        </p:spPr>
      </p:pic>
      <p:cxnSp>
        <p:nvCxnSpPr>
          <p:cNvPr id="41" name="Conector recto de flecha 40">
            <a:extLst>
              <a:ext uri="{FF2B5EF4-FFF2-40B4-BE49-F238E27FC236}">
                <a16:creationId xmlns:a16="http://schemas.microsoft.com/office/drawing/2014/main" id="{FE1DD9D6-B2C2-46AF-84FF-64B459641532}"/>
              </a:ext>
            </a:extLst>
          </p:cNvPr>
          <p:cNvCxnSpPr>
            <a:cxnSpLocks/>
            <a:stCxn id="44" idx="3"/>
          </p:cNvCxnSpPr>
          <p:nvPr/>
        </p:nvCxnSpPr>
        <p:spPr>
          <a:xfrm>
            <a:off x="4848174" y="2417908"/>
            <a:ext cx="957428" cy="809258"/>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42" name="Conector recto de flecha 41">
            <a:extLst>
              <a:ext uri="{FF2B5EF4-FFF2-40B4-BE49-F238E27FC236}">
                <a16:creationId xmlns:a16="http://schemas.microsoft.com/office/drawing/2014/main" id="{0E22A772-6D1E-4D93-AB67-5992820F0FF8}"/>
              </a:ext>
            </a:extLst>
          </p:cNvPr>
          <p:cNvCxnSpPr>
            <a:cxnSpLocks/>
            <a:stCxn id="40" idx="3"/>
            <a:endCxn id="6" idx="1"/>
          </p:cNvCxnSpPr>
          <p:nvPr/>
        </p:nvCxnSpPr>
        <p:spPr>
          <a:xfrm flipV="1">
            <a:off x="4836261" y="3429000"/>
            <a:ext cx="1031139" cy="2048"/>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43" name="Conector recto de flecha 42">
            <a:extLst>
              <a:ext uri="{FF2B5EF4-FFF2-40B4-BE49-F238E27FC236}">
                <a16:creationId xmlns:a16="http://schemas.microsoft.com/office/drawing/2014/main" id="{E8812225-E2A0-4980-96B8-2991ED74013A}"/>
              </a:ext>
            </a:extLst>
          </p:cNvPr>
          <p:cNvCxnSpPr>
            <a:cxnSpLocks/>
            <a:stCxn id="45" idx="3"/>
          </p:cNvCxnSpPr>
          <p:nvPr/>
        </p:nvCxnSpPr>
        <p:spPr>
          <a:xfrm flipV="1">
            <a:off x="4848174" y="3684366"/>
            <a:ext cx="957428" cy="661082"/>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pic>
        <p:nvPicPr>
          <p:cNvPr id="44" name="Gráfico 43" descr="Enrutador inalámbrico">
            <a:extLst>
              <a:ext uri="{FF2B5EF4-FFF2-40B4-BE49-F238E27FC236}">
                <a16:creationId xmlns:a16="http://schemas.microsoft.com/office/drawing/2014/main" id="{7074ACF6-2964-4E53-9D52-5727B623740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933774" y="1960708"/>
            <a:ext cx="914400" cy="914400"/>
          </a:xfrm>
          <a:prstGeom prst="rect">
            <a:avLst/>
          </a:prstGeom>
        </p:spPr>
      </p:pic>
      <p:pic>
        <p:nvPicPr>
          <p:cNvPr id="45" name="Gráfico 44" descr="Bluetooth">
            <a:extLst>
              <a:ext uri="{FF2B5EF4-FFF2-40B4-BE49-F238E27FC236}">
                <a16:creationId xmlns:a16="http://schemas.microsoft.com/office/drawing/2014/main" id="{1AB53A77-6BCA-42CE-A5D4-791745C1D63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933774" y="3888248"/>
            <a:ext cx="914400" cy="914400"/>
          </a:xfrm>
          <a:prstGeom prst="rect">
            <a:avLst/>
          </a:prstGeom>
        </p:spPr>
      </p:pic>
    </p:spTree>
    <p:extLst>
      <p:ext uri="{BB962C8B-B14F-4D97-AF65-F5344CB8AC3E}">
        <p14:creationId xmlns:p14="http://schemas.microsoft.com/office/powerpoint/2010/main" val="2929364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a:t>
            </a:r>
            <a:r>
              <a:rPr lang="es-AR" dirty="0">
                <a:solidFill>
                  <a:srgbClr val="DB292A"/>
                </a:solidFill>
                <a:latin typeface="Calibri"/>
              </a:rPr>
              <a:t>Streaming</a:t>
            </a:r>
            <a:endParaRPr lang="es-AR" dirty="0">
              <a:solidFill>
                <a:srgbClr val="DB292A"/>
              </a:solidFill>
            </a:endParaRPr>
          </a:p>
        </p:txBody>
      </p:sp>
      <p:pic>
        <p:nvPicPr>
          <p:cNvPr id="24" name="Gráfico 23" descr="Documento">
            <a:extLst>
              <a:ext uri="{FF2B5EF4-FFF2-40B4-BE49-F238E27FC236}">
                <a16:creationId xmlns:a16="http://schemas.microsoft.com/office/drawing/2014/main" id="{EFA2E44D-84BB-4FCC-A311-373F2CE047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771" y="2971800"/>
            <a:ext cx="914400" cy="914400"/>
          </a:xfrm>
          <a:prstGeom prst="rect">
            <a:avLst/>
          </a:prstGeom>
        </p:spPr>
      </p:pic>
      <p:pic>
        <p:nvPicPr>
          <p:cNvPr id="25" name="Gráfico 24" descr="Base de datos">
            <a:extLst>
              <a:ext uri="{FF2B5EF4-FFF2-40B4-BE49-F238E27FC236}">
                <a16:creationId xmlns:a16="http://schemas.microsoft.com/office/drawing/2014/main" id="{239D92C7-DF13-4A5C-8142-5020C98BA0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72820" y="4343400"/>
            <a:ext cx="914400" cy="914400"/>
          </a:xfrm>
          <a:prstGeom prst="rect">
            <a:avLst/>
          </a:prstGeom>
        </p:spPr>
      </p:pic>
      <p:pic>
        <p:nvPicPr>
          <p:cNvPr id="26" name="Gráfico 25" descr="Nube sincronizándose">
            <a:extLst>
              <a:ext uri="{FF2B5EF4-FFF2-40B4-BE49-F238E27FC236}">
                <a16:creationId xmlns:a16="http://schemas.microsoft.com/office/drawing/2014/main" id="{93AD3E2E-5812-4161-99DF-6749C22B6D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2820" y="2971800"/>
            <a:ext cx="914400" cy="914400"/>
          </a:xfrm>
          <a:prstGeom prst="rect">
            <a:avLst/>
          </a:prstGeom>
        </p:spPr>
      </p:pic>
      <p:pic>
        <p:nvPicPr>
          <p:cNvPr id="27" name="Gráfico 26" descr="Flechas de cheurón">
            <a:extLst>
              <a:ext uri="{FF2B5EF4-FFF2-40B4-BE49-F238E27FC236}">
                <a16:creationId xmlns:a16="http://schemas.microsoft.com/office/drawing/2014/main" id="{957A4FF6-699E-45A5-89FE-DA79896C59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69251" y="2971800"/>
            <a:ext cx="914400" cy="914400"/>
          </a:xfrm>
          <a:prstGeom prst="rect">
            <a:avLst/>
          </a:prstGeom>
        </p:spPr>
      </p:pic>
      <p:cxnSp>
        <p:nvCxnSpPr>
          <p:cNvPr id="33" name="Conector recto de flecha 32">
            <a:extLst>
              <a:ext uri="{FF2B5EF4-FFF2-40B4-BE49-F238E27FC236}">
                <a16:creationId xmlns:a16="http://schemas.microsoft.com/office/drawing/2014/main" id="{65CA49A4-390A-4B51-AEDC-6145FC109B40}"/>
              </a:ext>
            </a:extLst>
          </p:cNvPr>
          <p:cNvCxnSpPr>
            <a:cxnSpLocks noChangeAspect="1"/>
            <a:stCxn id="43" idx="3"/>
          </p:cNvCxnSpPr>
          <p:nvPr/>
        </p:nvCxnSpPr>
        <p:spPr>
          <a:xfrm>
            <a:off x="3939084" y="2415860"/>
            <a:ext cx="957428" cy="809258"/>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4" name="Conector recto de flecha 33">
            <a:extLst>
              <a:ext uri="{FF2B5EF4-FFF2-40B4-BE49-F238E27FC236}">
                <a16:creationId xmlns:a16="http://schemas.microsoft.com/office/drawing/2014/main" id="{505DFA71-C3CB-4AD1-9041-AB61D9AED88A}"/>
              </a:ext>
            </a:extLst>
          </p:cNvPr>
          <p:cNvCxnSpPr>
            <a:cxnSpLocks noChangeAspect="1"/>
            <a:stCxn id="24" idx="3"/>
            <a:endCxn id="27" idx="1"/>
          </p:cNvCxnSpPr>
          <p:nvPr/>
        </p:nvCxnSpPr>
        <p:spPr>
          <a:xfrm>
            <a:off x="3927171" y="3429000"/>
            <a:ext cx="1042080" cy="0"/>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5" name="Conector recto de flecha 34">
            <a:extLst>
              <a:ext uri="{FF2B5EF4-FFF2-40B4-BE49-F238E27FC236}">
                <a16:creationId xmlns:a16="http://schemas.microsoft.com/office/drawing/2014/main" id="{12E68FAA-D15D-4BE0-B43C-2ED763A90C96}"/>
              </a:ext>
            </a:extLst>
          </p:cNvPr>
          <p:cNvCxnSpPr>
            <a:cxnSpLocks noChangeAspect="1"/>
            <a:stCxn id="44" idx="3"/>
          </p:cNvCxnSpPr>
          <p:nvPr/>
        </p:nvCxnSpPr>
        <p:spPr>
          <a:xfrm flipV="1">
            <a:off x="3939084" y="3682318"/>
            <a:ext cx="957428" cy="661082"/>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6" name="Conector recto de flecha 35">
            <a:extLst>
              <a:ext uri="{FF2B5EF4-FFF2-40B4-BE49-F238E27FC236}">
                <a16:creationId xmlns:a16="http://schemas.microsoft.com/office/drawing/2014/main" id="{9DEE821D-4C1E-481C-9C4B-917ED7B28184}"/>
              </a:ext>
            </a:extLst>
          </p:cNvPr>
          <p:cNvCxnSpPr>
            <a:cxnSpLocks noChangeAspect="1"/>
            <a:stCxn id="27" idx="3"/>
            <a:endCxn id="26" idx="1"/>
          </p:cNvCxnSpPr>
          <p:nvPr/>
        </p:nvCxnSpPr>
        <p:spPr>
          <a:xfrm>
            <a:off x="5883651" y="3429000"/>
            <a:ext cx="889169" cy="0"/>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7" name="Conector recto de flecha 36">
            <a:extLst>
              <a:ext uri="{FF2B5EF4-FFF2-40B4-BE49-F238E27FC236}">
                <a16:creationId xmlns:a16="http://schemas.microsoft.com/office/drawing/2014/main" id="{E9EDAEE8-B0F2-49A9-9171-3016B3A86E88}"/>
              </a:ext>
            </a:extLst>
          </p:cNvPr>
          <p:cNvCxnSpPr>
            <a:cxnSpLocks noChangeAspect="1"/>
            <a:stCxn id="26" idx="2"/>
            <a:endCxn id="25" idx="0"/>
          </p:cNvCxnSpPr>
          <p:nvPr/>
        </p:nvCxnSpPr>
        <p:spPr>
          <a:xfrm>
            <a:off x="7230020" y="3886200"/>
            <a:ext cx="0" cy="457200"/>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8" name="Conector recto de flecha 37">
            <a:extLst>
              <a:ext uri="{FF2B5EF4-FFF2-40B4-BE49-F238E27FC236}">
                <a16:creationId xmlns:a16="http://schemas.microsoft.com/office/drawing/2014/main" id="{309AD113-F3C8-4B9A-B44D-F86D5751D448}"/>
              </a:ext>
            </a:extLst>
          </p:cNvPr>
          <p:cNvCxnSpPr>
            <a:cxnSpLocks noChangeAspect="1"/>
            <a:stCxn id="26" idx="3"/>
            <a:endCxn id="64" idx="1"/>
          </p:cNvCxnSpPr>
          <p:nvPr/>
        </p:nvCxnSpPr>
        <p:spPr>
          <a:xfrm flipV="1">
            <a:off x="7687220" y="1671499"/>
            <a:ext cx="1388804" cy="1757501"/>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39" name="Conector recto de flecha 38">
            <a:extLst>
              <a:ext uri="{FF2B5EF4-FFF2-40B4-BE49-F238E27FC236}">
                <a16:creationId xmlns:a16="http://schemas.microsoft.com/office/drawing/2014/main" id="{5C7A0A69-7727-4198-AA70-BF22E4204B4E}"/>
              </a:ext>
            </a:extLst>
          </p:cNvPr>
          <p:cNvCxnSpPr>
            <a:cxnSpLocks noChangeAspect="1"/>
            <a:stCxn id="26" idx="3"/>
            <a:endCxn id="65" idx="1"/>
          </p:cNvCxnSpPr>
          <p:nvPr/>
        </p:nvCxnSpPr>
        <p:spPr>
          <a:xfrm flipV="1">
            <a:off x="7687220" y="2547313"/>
            <a:ext cx="1388804" cy="881687"/>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40" name="Conector recto de flecha 39">
            <a:extLst>
              <a:ext uri="{FF2B5EF4-FFF2-40B4-BE49-F238E27FC236}">
                <a16:creationId xmlns:a16="http://schemas.microsoft.com/office/drawing/2014/main" id="{CF1BDA0A-1AD2-49E6-9E19-A3FD8CB2FEF7}"/>
              </a:ext>
            </a:extLst>
          </p:cNvPr>
          <p:cNvCxnSpPr>
            <a:cxnSpLocks noChangeAspect="1"/>
            <a:stCxn id="26" idx="3"/>
            <a:endCxn id="68" idx="1"/>
          </p:cNvCxnSpPr>
          <p:nvPr/>
        </p:nvCxnSpPr>
        <p:spPr>
          <a:xfrm>
            <a:off x="7687220" y="3429000"/>
            <a:ext cx="1388804" cy="1561"/>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41" name="Conector recto de flecha 40">
            <a:extLst>
              <a:ext uri="{FF2B5EF4-FFF2-40B4-BE49-F238E27FC236}">
                <a16:creationId xmlns:a16="http://schemas.microsoft.com/office/drawing/2014/main" id="{13B66986-F9D4-476E-8033-290D787C9647}"/>
              </a:ext>
            </a:extLst>
          </p:cNvPr>
          <p:cNvCxnSpPr>
            <a:cxnSpLocks noChangeAspect="1"/>
            <a:stCxn id="26" idx="3"/>
            <a:endCxn id="66" idx="1"/>
          </p:cNvCxnSpPr>
          <p:nvPr/>
        </p:nvCxnSpPr>
        <p:spPr>
          <a:xfrm>
            <a:off x="7687220" y="3429000"/>
            <a:ext cx="1389327" cy="990600"/>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cxnSp>
        <p:nvCxnSpPr>
          <p:cNvPr id="42" name="Conector recto de flecha 41">
            <a:extLst>
              <a:ext uri="{FF2B5EF4-FFF2-40B4-BE49-F238E27FC236}">
                <a16:creationId xmlns:a16="http://schemas.microsoft.com/office/drawing/2014/main" id="{72BEFDAD-2D90-4750-8AA3-4B1280BCCBCF}"/>
              </a:ext>
            </a:extLst>
          </p:cNvPr>
          <p:cNvCxnSpPr>
            <a:cxnSpLocks noChangeAspect="1"/>
            <a:stCxn id="26" idx="3"/>
            <a:endCxn id="67" idx="1"/>
          </p:cNvCxnSpPr>
          <p:nvPr/>
        </p:nvCxnSpPr>
        <p:spPr>
          <a:xfrm>
            <a:off x="7687220" y="3429000"/>
            <a:ext cx="1388804" cy="1903439"/>
          </a:xfrm>
          <a:prstGeom prst="straightConnector1">
            <a:avLst/>
          </a:prstGeom>
          <a:ln w="41275">
            <a:solidFill>
              <a:srgbClr val="C00000"/>
            </a:solidFill>
            <a:tailEnd type="triangle"/>
          </a:ln>
        </p:spPr>
        <p:style>
          <a:lnRef idx="3">
            <a:schemeClr val="accent2"/>
          </a:lnRef>
          <a:fillRef idx="0">
            <a:schemeClr val="accent2"/>
          </a:fillRef>
          <a:effectRef idx="2">
            <a:schemeClr val="accent2"/>
          </a:effectRef>
          <a:fontRef idx="minor">
            <a:schemeClr val="tx1"/>
          </a:fontRef>
        </p:style>
      </p:cxnSp>
      <p:pic>
        <p:nvPicPr>
          <p:cNvPr id="43" name="Gráfico 42" descr="Enrutador inalámbrico">
            <a:extLst>
              <a:ext uri="{FF2B5EF4-FFF2-40B4-BE49-F238E27FC236}">
                <a16:creationId xmlns:a16="http://schemas.microsoft.com/office/drawing/2014/main" id="{C7DBF381-8545-4E43-AB09-CBB6AFF07A4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24684" y="1958660"/>
            <a:ext cx="914400" cy="914400"/>
          </a:xfrm>
          <a:prstGeom prst="rect">
            <a:avLst/>
          </a:prstGeom>
        </p:spPr>
      </p:pic>
      <p:pic>
        <p:nvPicPr>
          <p:cNvPr id="44" name="Gráfico 43" descr="Bluetooth">
            <a:extLst>
              <a:ext uri="{FF2B5EF4-FFF2-40B4-BE49-F238E27FC236}">
                <a16:creationId xmlns:a16="http://schemas.microsoft.com/office/drawing/2014/main" id="{0D51300B-8654-4309-925A-8AA4093865A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24684" y="3886200"/>
            <a:ext cx="914400" cy="914400"/>
          </a:xfrm>
          <a:prstGeom prst="rect">
            <a:avLst/>
          </a:prstGeom>
        </p:spPr>
      </p:pic>
      <p:pic>
        <p:nvPicPr>
          <p:cNvPr id="64" name="Gráfico 63" descr="Enviar">
            <a:extLst>
              <a:ext uri="{FF2B5EF4-FFF2-40B4-BE49-F238E27FC236}">
                <a16:creationId xmlns:a16="http://schemas.microsoft.com/office/drawing/2014/main" id="{F859EC5F-43AB-4C5A-ABF3-D0DE3A589FF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076024" y="1214299"/>
            <a:ext cx="914400" cy="914400"/>
          </a:xfrm>
          <a:prstGeom prst="rect">
            <a:avLst/>
          </a:prstGeom>
        </p:spPr>
      </p:pic>
      <p:pic>
        <p:nvPicPr>
          <p:cNvPr id="65" name="Gráfico 64" descr="Periódico">
            <a:extLst>
              <a:ext uri="{FF2B5EF4-FFF2-40B4-BE49-F238E27FC236}">
                <a16:creationId xmlns:a16="http://schemas.microsoft.com/office/drawing/2014/main" id="{2575D8C2-B781-425A-AB05-88EB68370B8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076024" y="2090113"/>
            <a:ext cx="914400" cy="914400"/>
          </a:xfrm>
          <a:prstGeom prst="rect">
            <a:avLst/>
          </a:prstGeom>
        </p:spPr>
      </p:pic>
      <p:pic>
        <p:nvPicPr>
          <p:cNvPr id="66" name="Gráfico 65" descr="Ventana del explorador">
            <a:extLst>
              <a:ext uri="{FF2B5EF4-FFF2-40B4-BE49-F238E27FC236}">
                <a16:creationId xmlns:a16="http://schemas.microsoft.com/office/drawing/2014/main" id="{2A680DA1-43FC-46DC-B9DF-A2B395110EDC}"/>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076547" y="3962400"/>
            <a:ext cx="914400" cy="914400"/>
          </a:xfrm>
          <a:prstGeom prst="rect">
            <a:avLst/>
          </a:prstGeom>
        </p:spPr>
      </p:pic>
      <p:pic>
        <p:nvPicPr>
          <p:cNvPr id="67" name="Gráfico 66" descr="Compartir con alguien">
            <a:extLst>
              <a:ext uri="{FF2B5EF4-FFF2-40B4-BE49-F238E27FC236}">
                <a16:creationId xmlns:a16="http://schemas.microsoft.com/office/drawing/2014/main" id="{0DC306CF-F2C2-4F12-B95E-99C6BEB4739D}"/>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076024" y="4875239"/>
            <a:ext cx="914400" cy="914400"/>
          </a:xfrm>
          <a:prstGeom prst="rect">
            <a:avLst/>
          </a:prstGeom>
        </p:spPr>
      </p:pic>
      <p:pic>
        <p:nvPicPr>
          <p:cNvPr id="68" name="Gráfico 67" descr="Smartphone">
            <a:extLst>
              <a:ext uri="{FF2B5EF4-FFF2-40B4-BE49-F238E27FC236}">
                <a16:creationId xmlns:a16="http://schemas.microsoft.com/office/drawing/2014/main" id="{1F69FA9A-516D-40EE-A01E-7CBA593479D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76024" y="2973361"/>
            <a:ext cx="914400" cy="914400"/>
          </a:xfrm>
          <a:prstGeom prst="rect">
            <a:avLst/>
          </a:prstGeom>
        </p:spPr>
      </p:pic>
    </p:spTree>
    <p:extLst>
      <p:ext uri="{BB962C8B-B14F-4D97-AF65-F5344CB8AC3E}">
        <p14:creationId xmlns:p14="http://schemas.microsoft.com/office/powerpoint/2010/main" val="35404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a:xfrm>
            <a:off x="1981200" y="762000"/>
            <a:ext cx="6553200" cy="1004888"/>
          </a:xfrm>
        </p:spPr>
        <p:txBody>
          <a:bodyPr/>
          <a:lstStyle/>
          <a:p>
            <a:r>
              <a:rPr lang="es-ES" dirty="0"/>
              <a:t>&gt; Tradicional vs </a:t>
            </a:r>
            <a:r>
              <a:rPr lang="es-AR" dirty="0">
                <a:solidFill>
                  <a:srgbClr val="DB292A"/>
                </a:solidFill>
                <a:latin typeface="Calibri"/>
              </a:rPr>
              <a:t>Streaming</a:t>
            </a:r>
            <a:endParaRPr lang="es-AR" dirty="0">
              <a:solidFill>
                <a:srgbClr val="DB292A"/>
              </a:solidFill>
            </a:endParaRPr>
          </a:p>
        </p:txBody>
      </p:sp>
      <p:pic>
        <p:nvPicPr>
          <p:cNvPr id="12" name="Imagen 11">
            <a:extLst>
              <a:ext uri="{FF2B5EF4-FFF2-40B4-BE49-F238E27FC236}">
                <a16:creationId xmlns:a16="http://schemas.microsoft.com/office/drawing/2014/main" id="{52F146A2-997E-457F-8977-7035AB6FA069}"/>
              </a:ext>
            </a:extLst>
          </p:cNvPr>
          <p:cNvPicPr>
            <a:picLocks noChangeAspect="1"/>
          </p:cNvPicPr>
          <p:nvPr/>
        </p:nvPicPr>
        <p:blipFill>
          <a:blip r:embed="rId3"/>
          <a:stretch>
            <a:fillRect/>
          </a:stretch>
        </p:blipFill>
        <p:spPr>
          <a:xfrm>
            <a:off x="1447800" y="1975597"/>
            <a:ext cx="4330959" cy="3459641"/>
          </a:xfrm>
          <a:prstGeom prst="rect">
            <a:avLst/>
          </a:prstGeom>
        </p:spPr>
      </p:pic>
      <p:pic>
        <p:nvPicPr>
          <p:cNvPr id="13" name="Imagen 12">
            <a:extLst>
              <a:ext uri="{FF2B5EF4-FFF2-40B4-BE49-F238E27FC236}">
                <a16:creationId xmlns:a16="http://schemas.microsoft.com/office/drawing/2014/main" id="{5F21E48B-AC73-43D5-A04D-75639A9F3A13}"/>
              </a:ext>
            </a:extLst>
          </p:cNvPr>
          <p:cNvPicPr>
            <a:picLocks noChangeAspect="1"/>
          </p:cNvPicPr>
          <p:nvPr/>
        </p:nvPicPr>
        <p:blipFill>
          <a:blip r:embed="rId4"/>
          <a:stretch>
            <a:fillRect/>
          </a:stretch>
        </p:blipFill>
        <p:spPr>
          <a:xfrm>
            <a:off x="6260842" y="1942847"/>
            <a:ext cx="5871685" cy="3543553"/>
          </a:xfrm>
          <a:prstGeom prst="rect">
            <a:avLst/>
          </a:prstGeom>
        </p:spPr>
      </p:pic>
    </p:spTree>
    <p:extLst>
      <p:ext uri="{BB962C8B-B14F-4D97-AF65-F5344CB8AC3E}">
        <p14:creationId xmlns:p14="http://schemas.microsoft.com/office/powerpoint/2010/main" val="337599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D0C1C-A0C2-CE45-BDFC-2BDA762D71A0}"/>
              </a:ext>
            </a:extLst>
          </p:cNvPr>
          <p:cNvSpPr>
            <a:spLocks noGrp="1"/>
          </p:cNvSpPr>
          <p:nvPr>
            <p:ph type="title"/>
          </p:nvPr>
        </p:nvSpPr>
        <p:spPr/>
        <p:txBody>
          <a:bodyPr/>
          <a:lstStyle/>
          <a:p>
            <a:r>
              <a:rPr lang="es-ES" dirty="0"/>
              <a:t>&gt; </a:t>
            </a:r>
            <a:r>
              <a:rPr lang="es-AR" dirty="0">
                <a:solidFill>
                  <a:srgbClr val="DB292A"/>
                </a:solidFill>
                <a:latin typeface="Calibri"/>
              </a:rPr>
              <a:t>Aplicaciones que están usándolo</a:t>
            </a:r>
            <a:endParaRPr lang="es-AR" dirty="0"/>
          </a:p>
        </p:txBody>
      </p:sp>
    </p:spTree>
    <p:extLst>
      <p:ext uri="{BB962C8B-B14F-4D97-AF65-F5344CB8AC3E}">
        <p14:creationId xmlns:p14="http://schemas.microsoft.com/office/powerpoint/2010/main" val="3388418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a:xfrm>
            <a:off x="1981200" y="762000"/>
            <a:ext cx="6553200" cy="1004888"/>
          </a:xfrm>
        </p:spPr>
        <p:txBody>
          <a:bodyPr/>
          <a:lstStyle/>
          <a:p>
            <a:r>
              <a:rPr lang="es-ES"/>
              <a:t>&gt; </a:t>
            </a:r>
            <a:r>
              <a:rPr lang="es-AR">
                <a:solidFill>
                  <a:srgbClr val="DB292A"/>
                </a:solidFill>
                <a:latin typeface="Calibri"/>
              </a:rPr>
              <a:t>Aplicaciones</a:t>
            </a:r>
            <a:endParaRPr lang="es-AR" dirty="0">
              <a:solidFill>
                <a:srgbClr val="DB292A"/>
              </a:solidFill>
            </a:endParaRPr>
          </a:p>
        </p:txBody>
      </p:sp>
      <p:pic>
        <p:nvPicPr>
          <p:cNvPr id="6" name="Imagen 5">
            <a:extLst>
              <a:ext uri="{FF2B5EF4-FFF2-40B4-BE49-F238E27FC236}">
                <a16:creationId xmlns:a16="http://schemas.microsoft.com/office/drawing/2014/main" id="{B7FED7D4-5125-407E-941E-78283C7EB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5982" y="2097157"/>
            <a:ext cx="3160643" cy="3160643"/>
          </a:xfrm>
          <a:prstGeom prst="rect">
            <a:avLst/>
          </a:prstGeom>
        </p:spPr>
      </p:pic>
      <p:pic>
        <p:nvPicPr>
          <p:cNvPr id="7" name="Imagen 6" descr="Imagen que contiene dibujo&#10;&#10;Descripción generada automáticamente">
            <a:extLst>
              <a:ext uri="{FF2B5EF4-FFF2-40B4-BE49-F238E27FC236}">
                <a16:creationId xmlns:a16="http://schemas.microsoft.com/office/drawing/2014/main" id="{912D704D-5095-4C7B-974A-6EE2AA583B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1306" y="2528935"/>
            <a:ext cx="2511813" cy="2511813"/>
          </a:xfrm>
          <a:prstGeom prst="rect">
            <a:avLst/>
          </a:prstGeom>
        </p:spPr>
      </p:pic>
      <p:pic>
        <p:nvPicPr>
          <p:cNvPr id="3" name="Imagen 2">
            <a:extLst>
              <a:ext uri="{FF2B5EF4-FFF2-40B4-BE49-F238E27FC236}">
                <a16:creationId xmlns:a16="http://schemas.microsoft.com/office/drawing/2014/main" id="{79CFC799-0781-4B5C-9167-A5E529CD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2092992"/>
            <a:ext cx="3160643" cy="3160643"/>
          </a:xfrm>
          <a:prstGeom prst="rect">
            <a:avLst/>
          </a:prstGeom>
        </p:spPr>
      </p:pic>
    </p:spTree>
    <p:extLst>
      <p:ext uri="{BB962C8B-B14F-4D97-AF65-F5344CB8AC3E}">
        <p14:creationId xmlns:p14="http://schemas.microsoft.com/office/powerpoint/2010/main" val="199754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923756DB-0A3B-8548-BA85-E532F8A80389}"/>
              </a:ext>
            </a:extLst>
          </p:cNvPr>
          <p:cNvSpPr>
            <a:spLocks noGrp="1"/>
          </p:cNvSpPr>
          <p:nvPr>
            <p:ph sz="quarter" idx="11"/>
          </p:nvPr>
        </p:nvSpPr>
        <p:spPr/>
        <p:txBody>
          <a:bodyPr/>
          <a:lstStyle/>
          <a:p>
            <a:pPr marL="285750" indent="-285750"/>
            <a:r>
              <a:rPr lang="es-AR" dirty="0"/>
              <a:t>Carolina Sol Fernández</a:t>
            </a:r>
            <a:endParaRPr lang="es-AR" dirty="0">
              <a:solidFill>
                <a:schemeClr val="tx1">
                  <a:lumMod val="65000"/>
                  <a:lumOff val="35000"/>
                </a:schemeClr>
              </a:solidFill>
              <a:latin typeface="Calibri Light" panose="020F0302020204030204" pitchFamily="34" charset="0"/>
              <a:cs typeface="Calibri Light" panose="020F0302020204030204" pitchFamily="34" charset="0"/>
            </a:endParaRPr>
          </a:p>
          <a:p>
            <a:endParaRPr lang="es-AR" dirty="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2"/>
              </a:buBlip>
            </a:pPr>
            <a:r>
              <a:rPr lang="es-AR" b="1" dirty="0">
                <a:solidFill>
                  <a:srgbClr val="D7181F"/>
                </a:solidFill>
                <a:ea typeface="+mn-lt"/>
                <a:cs typeface="Calibri"/>
              </a:rPr>
              <a:t> </a:t>
            </a:r>
            <a:r>
              <a:rPr lang="es-AR" dirty="0">
                <a:solidFill>
                  <a:schemeClr val="tx1">
                    <a:lumMod val="65000"/>
                    <a:lumOff val="35000"/>
                  </a:schemeClr>
                </a:solidFill>
                <a:latin typeface="Calibri Light" panose="020F0302020204030204" pitchFamily="34" charset="0"/>
                <a:cs typeface="Calibri Light" panose="020F0302020204030204" pitchFamily="34" charset="0"/>
              </a:rPr>
              <a:t>Desarrolladora / Líder Técnica</a:t>
            </a:r>
          </a:p>
          <a:p>
            <a:pPr marL="742950" lvl="1" indent="-285750">
              <a:buBlip>
                <a:blip r:embed="rId2"/>
              </a:buBlip>
            </a:pPr>
            <a:endParaRPr lang="es-AR" dirty="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2"/>
              </a:buBlip>
            </a:pPr>
            <a:r>
              <a:rPr lang="es-AR" dirty="0">
                <a:solidFill>
                  <a:schemeClr val="tx1">
                    <a:lumMod val="65000"/>
                    <a:lumOff val="35000"/>
                  </a:schemeClr>
                </a:solidFill>
                <a:latin typeface="Calibri Light" panose="020F0302020204030204" pitchFamily="34" charset="0"/>
                <a:cs typeface="Calibri Light" panose="020F0302020204030204" pitchFamily="34" charset="0"/>
              </a:rPr>
              <a:t> Estudiante de Ingeniería Electrónica</a:t>
            </a:r>
          </a:p>
          <a:p>
            <a:pPr marL="742950" lvl="1" indent="-285750">
              <a:buBlip>
                <a:blip r:embed="rId2"/>
              </a:buBlip>
            </a:pPr>
            <a:endParaRPr lang="es-AR" dirty="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2"/>
              </a:buBlip>
            </a:pPr>
            <a:r>
              <a:rPr lang="es-AR" dirty="0">
                <a:solidFill>
                  <a:schemeClr val="tx1">
                    <a:lumMod val="65000"/>
                    <a:lumOff val="35000"/>
                  </a:schemeClr>
                </a:solidFill>
                <a:latin typeface="Calibri Light" panose="020F0302020204030204" pitchFamily="34" charset="0"/>
                <a:cs typeface="Calibri Light" panose="020F0302020204030204" pitchFamily="34" charset="0"/>
              </a:rPr>
              <a:t> Panadera y pastelera</a:t>
            </a:r>
          </a:p>
          <a:p>
            <a:pPr marL="0" indent="0">
              <a:buNone/>
            </a:pPr>
            <a:endParaRPr lang="es-AR" dirty="0"/>
          </a:p>
        </p:txBody>
      </p:sp>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Sobre mí</a:t>
            </a:r>
            <a:endParaRPr lang="es-AR" dirty="0"/>
          </a:p>
        </p:txBody>
      </p:sp>
    </p:spTree>
    <p:extLst>
      <p:ext uri="{BB962C8B-B14F-4D97-AF65-F5344CB8AC3E}">
        <p14:creationId xmlns:p14="http://schemas.microsoft.com/office/powerpoint/2010/main" val="96377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C9BB991E-47D5-4FD6-BD66-173BF587AA7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4490921" y="769434"/>
            <a:ext cx="6670752" cy="5225848"/>
          </a:xfrm>
        </p:spPr>
      </p:pic>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a:t>
            </a:r>
            <a:r>
              <a:rPr lang="es-AR" dirty="0">
                <a:solidFill>
                  <a:srgbClr val="DB292A"/>
                </a:solidFill>
                <a:latin typeface="Calibri"/>
              </a:rPr>
              <a:t>Ejemplo </a:t>
            </a:r>
            <a:endParaRPr lang="es-AR" dirty="0"/>
          </a:p>
        </p:txBody>
      </p:sp>
      <p:pic>
        <p:nvPicPr>
          <p:cNvPr id="3" name="Imagen 2">
            <a:extLst>
              <a:ext uri="{FF2B5EF4-FFF2-40B4-BE49-F238E27FC236}">
                <a16:creationId xmlns:a16="http://schemas.microsoft.com/office/drawing/2014/main" id="{3034638F-6C68-435D-BE0B-0B840EFDCE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5750" y="609600"/>
            <a:ext cx="857250" cy="857250"/>
          </a:xfrm>
          <a:prstGeom prst="rect">
            <a:avLst/>
          </a:prstGeom>
        </p:spPr>
      </p:pic>
    </p:spTree>
    <p:extLst>
      <p:ext uri="{BB962C8B-B14F-4D97-AF65-F5344CB8AC3E}">
        <p14:creationId xmlns:p14="http://schemas.microsoft.com/office/powerpoint/2010/main" val="223414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a:xfrm>
            <a:off x="1981200" y="762000"/>
            <a:ext cx="6553200" cy="1004888"/>
          </a:xfrm>
        </p:spPr>
        <p:txBody>
          <a:bodyPr/>
          <a:lstStyle/>
          <a:p>
            <a:r>
              <a:rPr lang="es-ES" dirty="0"/>
              <a:t>&gt; </a:t>
            </a:r>
            <a:r>
              <a:rPr lang="es-AR" dirty="0">
                <a:solidFill>
                  <a:srgbClr val="DB292A"/>
                </a:solidFill>
                <a:latin typeface="Calibri"/>
              </a:rPr>
              <a:t>Implementación Cliente</a:t>
            </a:r>
            <a:endParaRPr lang="es-AR" dirty="0">
              <a:solidFill>
                <a:srgbClr val="DB292A"/>
              </a:solidFill>
            </a:endParaRPr>
          </a:p>
        </p:txBody>
      </p:sp>
      <p:sp>
        <p:nvSpPr>
          <p:cNvPr id="5" name="Marcador de contenido 5">
            <a:extLst>
              <a:ext uri="{FF2B5EF4-FFF2-40B4-BE49-F238E27FC236}">
                <a16:creationId xmlns:a16="http://schemas.microsoft.com/office/drawing/2014/main" id="{3960A74B-8FBC-4CC3-B89B-808B2BA7A41D}"/>
              </a:ext>
            </a:extLst>
          </p:cNvPr>
          <p:cNvSpPr txBox="1">
            <a:spLocks/>
          </p:cNvSpPr>
          <p:nvPr/>
        </p:nvSpPr>
        <p:spPr>
          <a:xfrm>
            <a:off x="1981200" y="1766888"/>
            <a:ext cx="9525000" cy="4100512"/>
          </a:xfrm>
          <a:prstGeom prst="rect">
            <a:avLst/>
          </a:prstGeom>
        </p:spPr>
        <p:txBody>
          <a:bodyPr numCol="2"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AR" sz="2800" b="0" i="0" u="none" strike="noStrike" kern="1200" cap="none" spc="0" normalizeH="0" baseline="0" noProof="0">
                <a:ln>
                  <a:noFill/>
                </a:ln>
                <a:solidFill>
                  <a:prstClr val="black"/>
                </a:solidFill>
                <a:effectLst/>
                <a:uLnTx/>
                <a:uFillTx/>
                <a:latin typeface="Calibri" panose="020F0502020204030204"/>
                <a:ea typeface="+mn-ea"/>
                <a:cs typeface="+mn-cs"/>
              </a:rPr>
              <a:t>HTTP Live Streaming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2800" b="0" i="0" u="none" strike="noStrike" kern="1200" cap="none" spc="0" normalizeH="0" baseline="0" noProof="0">
                <a:ln>
                  <a:noFill/>
                </a:ln>
                <a:solidFill>
                  <a:prstClr val="black"/>
                </a:solidFill>
                <a:effectLst/>
                <a:uLnTx/>
                <a:uFillTx/>
                <a:latin typeface="Calibri" panose="020F0502020204030204"/>
                <a:ea typeface="+mn-ea"/>
                <a:cs typeface="+mn-cs"/>
              </a:rPr>
              <a:t>   – HLS</a:t>
            </a:r>
            <a:endParaRPr kumimoji="0" lang="es-AR" sz="28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AR" sz="28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buBlip>
              <a:tabLst/>
              <a:defRPr/>
            </a:pPr>
            <a:r>
              <a:rPr kumimoji="0" lang="es-AR" sz="2400" b="1" i="0" u="none" strike="noStrike" kern="1200" cap="none" spc="0" normalizeH="0" baseline="0" noProof="0">
                <a:ln>
                  <a:noFill/>
                </a:ln>
                <a:solidFill>
                  <a:srgbClr val="D7181F"/>
                </a:solidFill>
                <a:effectLst/>
                <a:uLnTx/>
                <a:uFillTx/>
                <a:latin typeface="Calibri" panose="020F0502020204030204"/>
                <a:ea typeface="+mn-lt"/>
                <a:cs typeface="Calibri"/>
              </a:rPr>
              <a:t> </a:t>
            </a:r>
            <a:r>
              <a:rPr kumimoji="0"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rPr>
              <a:t>Utiliza HTTP</a:t>
            </a:r>
            <a:endParaRPr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buBlip>
              <a:tabLst/>
              <a:defRPr/>
            </a:pPr>
            <a:r>
              <a:rPr kumimoji="0" lang="es-AR" sz="24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rPr>
              <a:t> Desarrollado por Apple en 2009</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buBlip>
              <a:tabLst/>
              <a:defRPr/>
            </a:pPr>
            <a:r>
              <a:rPr kumimoji="0" lang="es-AR" sz="24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rPr>
              <a:t> Amplio soporte para distintos sistemas</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kumimoji="0" lang="es-AR" sz="24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s-AR" sz="2800" b="0" i="0" u="none" strike="noStrike" kern="1200" cap="none" spc="0" normalizeH="0" baseline="0" noProof="0">
                <a:ln>
                  <a:noFill/>
                </a:ln>
                <a:effectLst/>
                <a:uLnTx/>
                <a:uFillTx/>
                <a:latin typeface="Calibri" panose="020F0502020204030204"/>
                <a:ea typeface="+mn-ea"/>
                <a:cs typeface="+mn-cs"/>
              </a:rPr>
              <a:t>Real Time </a:t>
            </a:r>
            <a:r>
              <a:rPr kumimoji="0" lang="es-AR" sz="2800" b="0" i="0" u="none" strike="noStrike" kern="1200" cap="none" spc="0" normalizeH="0" baseline="0" noProof="0" err="1">
                <a:ln>
                  <a:noFill/>
                </a:ln>
                <a:effectLst/>
                <a:uLnTx/>
                <a:uFillTx/>
                <a:latin typeface="Calibri" panose="020F0502020204030204"/>
                <a:ea typeface="+mn-ea"/>
                <a:cs typeface="+mn-cs"/>
              </a:rPr>
              <a:t>Messaging</a:t>
            </a:r>
            <a:r>
              <a:rPr kumimoji="0" lang="es-AR" sz="2800" b="0" i="0" u="none" strike="noStrike" kern="1200" cap="none" spc="0" normalizeH="0" baseline="0" noProof="0">
                <a:ln>
                  <a:noFill/>
                </a:ln>
                <a:effectLst/>
                <a:uLnTx/>
                <a:uFillTx/>
                <a:latin typeface="Calibri" panose="020F0502020204030204"/>
                <a:ea typeface="+mn-ea"/>
                <a:cs typeface="+mn-cs"/>
              </a:rPr>
              <a:t> </a:t>
            </a:r>
            <a:r>
              <a:rPr kumimoji="0" lang="es-AR" sz="2800" b="0" i="0" u="none" strike="noStrike" kern="1200" cap="none" spc="0" normalizeH="0" baseline="0" noProof="0" err="1">
                <a:ln>
                  <a:noFill/>
                </a:ln>
                <a:effectLst/>
                <a:uLnTx/>
                <a:uFillTx/>
                <a:latin typeface="Calibri" panose="020F0502020204030204"/>
                <a:ea typeface="+mn-ea"/>
                <a:cs typeface="+mn-cs"/>
              </a:rPr>
              <a:t>Protocol</a:t>
            </a:r>
            <a:endParaRPr kumimoji="0" lang="es-AR" sz="2800" b="0" i="0" u="none" strike="noStrike" kern="1200" cap="none" spc="0" normalizeH="0" baseline="0" noProof="0">
              <a:ln>
                <a:noFill/>
              </a:ln>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2800" b="0" i="0" u="none" strike="noStrike" kern="1200" cap="none" spc="0" normalizeH="0" baseline="0" noProof="0">
                <a:ln>
                  <a:noFill/>
                </a:ln>
                <a:solidFill>
                  <a:prstClr val="black"/>
                </a:solidFill>
                <a:effectLst/>
                <a:uLnTx/>
                <a:uFillTx/>
                <a:latin typeface="Calibri" panose="020F0502020204030204"/>
                <a:ea typeface="+mn-ea"/>
                <a:cs typeface="+mn-cs"/>
              </a:rPr>
              <a:t>    - RTMP </a:t>
            </a:r>
            <a:endParaRPr kumimoji="0" lang="es-AR" sz="28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AR" sz="2800" b="0" i="0" u="none" strike="noStrike" kern="1200" cap="none" spc="0" normalizeH="0" baseline="0" noProof="0" dirty="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buBlip>
              <a:tabLst/>
              <a:defRPr/>
            </a:pPr>
            <a:r>
              <a:rPr kumimoji="0" lang="es-AR" sz="2400" b="1" i="0" u="none" strike="noStrike" kern="1200" cap="none" spc="0" normalizeH="0" baseline="0" noProof="0">
                <a:ln>
                  <a:noFill/>
                </a:ln>
                <a:solidFill>
                  <a:schemeClr val="tx1">
                    <a:lumMod val="65000"/>
                    <a:lumOff val="35000"/>
                  </a:schemeClr>
                </a:solidFill>
                <a:effectLst/>
                <a:uLnTx/>
                <a:uFillTx/>
                <a:latin typeface="Calibri" panose="020F0502020204030204"/>
                <a:ea typeface="+mn-lt"/>
                <a:cs typeface="Calibri"/>
              </a:rPr>
              <a:t> </a:t>
            </a:r>
            <a:r>
              <a:rPr kumimoji="0"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rPr>
              <a:t>Utiliza TCP</a:t>
            </a:r>
            <a:endParaRPr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buBlip>
              <a:tabLst/>
              <a:defRPr/>
            </a:pPr>
            <a:r>
              <a:rPr kumimoji="0" lang="es-AR" sz="24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rPr>
              <a:t> Desarrollado por Adobe </a:t>
            </a:r>
            <a:endParaRPr lang="es-AR" sz="2400" b="0" i="0" u="none" strike="noStrike" kern="1200" cap="none" spc="0" normalizeH="0" baseline="0" noProof="0">
              <a:ln>
                <a:noFill/>
              </a:ln>
              <a:effectLst/>
              <a:uLnTx/>
              <a:uFillTx/>
              <a:latin typeface="Calibri Light" panose="020F0302020204030204" pitchFamily="34" charset="0"/>
              <a:cs typeface="Calibri Light" panose="020F0302020204030204" pitchFamily="34" charset="0"/>
            </a:endParaRPr>
          </a:p>
          <a:p>
            <a:pPr marL="742950" lvl="1" indent="-285750">
              <a:buBlip>
                <a:blip r:embed="rId3"/>
              </a:buBlip>
              <a:defRPr/>
            </a:pPr>
            <a:r>
              <a:rPr lang="es-AR">
                <a:solidFill>
                  <a:schemeClr val="tx1">
                    <a:lumMod val="65000"/>
                    <a:lumOff val="35000"/>
                  </a:schemeClr>
                </a:solidFill>
                <a:latin typeface="Calibri Light"/>
                <a:cs typeface="Calibri Light"/>
              </a:rPr>
              <a:t> </a:t>
            </a:r>
            <a:r>
              <a:rPr kumimoji="0"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rPr>
              <a:t>Necesita Adobe Flash</a:t>
            </a:r>
            <a:endParaRPr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AR"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23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a:xfrm>
            <a:off x="1981200" y="762000"/>
            <a:ext cx="6553200" cy="1004888"/>
          </a:xfrm>
        </p:spPr>
        <p:txBody>
          <a:bodyPr/>
          <a:lstStyle/>
          <a:p>
            <a:r>
              <a:rPr lang="es-ES" dirty="0"/>
              <a:t>&gt; ¿Usar Streaming Data o no?</a:t>
            </a:r>
            <a:endParaRPr lang="es-AR" dirty="0">
              <a:solidFill>
                <a:srgbClr val="DB292A"/>
              </a:solidFill>
            </a:endParaRPr>
          </a:p>
        </p:txBody>
      </p:sp>
      <p:sp>
        <p:nvSpPr>
          <p:cNvPr id="16" name="Marcador de contenido 5">
            <a:extLst>
              <a:ext uri="{FF2B5EF4-FFF2-40B4-BE49-F238E27FC236}">
                <a16:creationId xmlns:a16="http://schemas.microsoft.com/office/drawing/2014/main" id="{09F980BA-F56C-4A40-BB5B-48CEA84F95A7}"/>
              </a:ext>
            </a:extLst>
          </p:cNvPr>
          <p:cNvSpPr txBox="1">
            <a:spLocks/>
          </p:cNvSpPr>
          <p:nvPr/>
        </p:nvSpPr>
        <p:spPr>
          <a:xfrm>
            <a:off x="1981200" y="1766888"/>
            <a:ext cx="9525000" cy="4100512"/>
          </a:xfrm>
          <a:prstGeom prst="rect">
            <a:avLst/>
          </a:prstGeom>
        </p:spPr>
        <p:txBody>
          <a:bodyPr numCol="2"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s-AR">
                <a:latin typeface="Calibri" panose="020F0502020204030204"/>
              </a:rPr>
              <a:t>Ventajas</a:t>
            </a:r>
            <a:endParaRPr lang="es-ES">
              <a:ea typeface="+mn-ea"/>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AR" sz="2800" b="0" i="0" u="none" strike="noStrike" kern="1200" cap="none" spc="0" normalizeH="0" baseline="0" noProof="0">
              <a:ln>
                <a:noFill/>
              </a:ln>
              <a:solidFill>
                <a:prstClr val="black">
                  <a:lumMod val="65000"/>
                  <a:lumOff val="35000"/>
                </a:prstClr>
              </a:solidFill>
              <a:effectLst/>
              <a:uLnTx/>
              <a:uFillTx/>
              <a:latin typeface="Calibri Light" panose="020F0302020204030204" pitchFamily="34" charset="0"/>
              <a:ea typeface="+mn-ea"/>
              <a:cs typeface="Calibri Light" panose="020F0302020204030204" pitchFamily="34" charset="0"/>
            </a:endParaRPr>
          </a:p>
          <a:p>
            <a:pPr marL="742950" lvl="1" indent="-285750">
              <a:buBlip>
                <a:blip r:embed="rId3"/>
              </a:buBlip>
              <a:defRPr/>
            </a:pPr>
            <a:r>
              <a:rPr lang="es-AR" b="1">
                <a:solidFill>
                  <a:srgbClr val="D7181F"/>
                </a:solidFill>
                <a:latin typeface="Calibri Light"/>
                <a:ea typeface="+mn-lt"/>
                <a:cs typeface="Calibri"/>
              </a:rPr>
              <a:t> </a:t>
            </a:r>
            <a:r>
              <a:rPr lang="es-AR">
                <a:solidFill>
                  <a:schemeClr val="tx1">
                    <a:lumMod val="65000"/>
                    <a:lumOff val="35000"/>
                  </a:schemeClr>
                </a:solidFill>
                <a:latin typeface="Calibri Light"/>
                <a:ea typeface="+mn-lt"/>
                <a:cs typeface="Calibri Light"/>
              </a:rPr>
              <a:t>Rapidez</a:t>
            </a:r>
            <a:endParaRPr lang="es-AR">
              <a:solidFill>
                <a:schemeClr val="tx1">
                  <a:lumMod val="65000"/>
                  <a:lumOff val="35000"/>
                </a:schemeClr>
              </a:solidFill>
              <a:latin typeface="Calibri Light"/>
              <a:cs typeface="Calibri Light"/>
            </a:endParaRPr>
          </a:p>
          <a:p>
            <a:pPr marL="742950" lvl="1" indent="-285750">
              <a:buBlip>
                <a:blip r:embed="rId3"/>
              </a:buBlip>
              <a:defRPr/>
            </a:pPr>
            <a:r>
              <a:rPr lang="es-AR">
                <a:solidFill>
                  <a:schemeClr val="tx1">
                    <a:lumMod val="65000"/>
                    <a:lumOff val="35000"/>
                  </a:schemeClr>
                </a:solidFill>
                <a:latin typeface="Calibri Light"/>
                <a:cs typeface="Calibri Light"/>
              </a:rPr>
              <a:t> Información en tiempo casi real</a:t>
            </a:r>
            <a:endParaRPr lang="es-AR" sz="2400" b="0" i="0" u="none" strike="noStrike" kern="1200" cap="none" spc="0" normalizeH="0" baseline="0" noProof="0">
              <a:ln>
                <a:noFill/>
              </a:ln>
              <a:solidFill>
                <a:schemeClr val="tx1">
                  <a:lumMod val="65000"/>
                  <a:lumOff val="35000"/>
                </a:schemeClr>
              </a:solidFill>
              <a:effectLst/>
              <a:uLnTx/>
              <a:uFillTx/>
              <a:latin typeface="Calibri Light" panose="020F0302020204030204" pitchFamily="34" charset="0"/>
              <a:cs typeface="Calibri Light" panose="020F0302020204030204" pitchFamily="34" charset="0"/>
            </a:endParaRPr>
          </a:p>
          <a:p>
            <a:pPr marL="742950" lvl="1" indent="-285750">
              <a:buBlip>
                <a:blip r:embed="rId3"/>
              </a:buBlip>
              <a:defRPr/>
            </a:pPr>
            <a:r>
              <a:rPr lang="es-AR">
                <a:solidFill>
                  <a:schemeClr val="tx1">
                    <a:lumMod val="65000"/>
                    <a:lumOff val="35000"/>
                  </a:schemeClr>
                </a:solidFill>
                <a:latin typeface="Calibri Light"/>
                <a:cs typeface="Calibri Light"/>
              </a:rPr>
              <a:t> Baja latencia</a:t>
            </a:r>
            <a:endParaRPr lang="es-AR">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defRPr/>
            </a:pPr>
            <a:r>
              <a:rPr lang="es-AR">
                <a:solidFill>
                  <a:schemeClr val="tx1">
                    <a:lumMod val="65000"/>
                    <a:lumOff val="35000"/>
                  </a:schemeClr>
                </a:solidFill>
                <a:latin typeface="Calibri Light"/>
                <a:cs typeface="Calibri Light"/>
              </a:rPr>
              <a:t> Escalable</a:t>
            </a:r>
            <a:endParaRPr lang="es-AR" sz="2400" b="0" i="0" u="none" strike="noStrike" kern="1200" cap="none" spc="0" normalizeH="0" baseline="0" noProof="0">
              <a:ln>
                <a:noFill/>
              </a:ln>
              <a:solidFill>
                <a:schemeClr val="tx1">
                  <a:lumMod val="65000"/>
                  <a:lumOff val="35000"/>
                </a:schemeClr>
              </a:solidFill>
              <a:effectLst/>
              <a:uLnTx/>
              <a:uFillTx/>
              <a:latin typeface="Calibri Light" panose="020F0302020204030204" pitchFamily="34" charset="0"/>
              <a:cs typeface="Calibri Light" panose="020F0302020204030204" pitchFamily="34" charset="0"/>
            </a:endParaRPr>
          </a:p>
          <a:p>
            <a:pPr marL="457200" lvl="1" indent="0">
              <a:buNone/>
              <a:defRPr/>
            </a:pPr>
            <a:endParaRPr lang="es-AR">
              <a:latin typeface="Calibri Light"/>
              <a:cs typeface="Calibri Light"/>
            </a:endParaRPr>
          </a:p>
          <a:p>
            <a:pPr marL="285750" indent="-285750">
              <a:defRPr/>
            </a:pPr>
            <a:endParaRPr lang="es-AR">
              <a:latin typeface="Calibri"/>
              <a:cs typeface="Calibri"/>
            </a:endParaRPr>
          </a:p>
          <a:p>
            <a:pPr marL="285750" indent="-285750">
              <a:defRPr/>
            </a:pPr>
            <a:r>
              <a:rPr lang="es-AR">
                <a:latin typeface="Calibri"/>
                <a:cs typeface="Calibri"/>
              </a:rPr>
              <a:t>Desventajas</a:t>
            </a:r>
            <a:endParaRPr lang="es-AR">
              <a:cs typeface="Calibri"/>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s-AR" sz="2800" b="0" i="0" u="none" strike="noStrike" kern="1200" cap="none" spc="0" normalizeH="0" baseline="0" noProof="0">
              <a:ln>
                <a:noFill/>
              </a:ln>
              <a:solidFill>
                <a:schemeClr val="tx1">
                  <a:lumMod val="65000"/>
                  <a:lumOff val="35000"/>
                </a:schemeClr>
              </a:solidFill>
              <a:effectLst/>
              <a:uLnTx/>
              <a:uFillTx/>
              <a:latin typeface="Calibri Light" panose="020F0302020204030204" pitchFamily="34" charset="0"/>
              <a:cs typeface="Calibri Light" panose="020F0302020204030204" pitchFamily="34" charset="0"/>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Blip>
                <a:blip r:embed="rId3"/>
              </a:buBlip>
              <a:tabLst/>
              <a:defRPr/>
            </a:pPr>
            <a:r>
              <a:rPr kumimoji="0" lang="es-AR" sz="2400" b="1" i="0" u="none" strike="noStrike" kern="1200" cap="none" spc="0" normalizeH="0" baseline="0" noProof="0">
                <a:ln>
                  <a:noFill/>
                </a:ln>
                <a:solidFill>
                  <a:schemeClr val="tx1">
                    <a:lumMod val="65000"/>
                    <a:lumOff val="35000"/>
                  </a:schemeClr>
                </a:solidFill>
                <a:effectLst/>
                <a:uLnTx/>
                <a:uFillTx/>
                <a:latin typeface="Calibri" panose="020F0502020204030204"/>
                <a:ea typeface="+mn-lt"/>
                <a:cs typeface="Calibri"/>
              </a:rPr>
              <a:t> </a:t>
            </a:r>
            <a:r>
              <a:rPr lang="es-AR">
                <a:solidFill>
                  <a:schemeClr val="tx1">
                    <a:lumMod val="65000"/>
                    <a:lumOff val="35000"/>
                  </a:schemeClr>
                </a:solidFill>
                <a:latin typeface="Calibri Light"/>
                <a:cs typeface="Calibri Light"/>
              </a:rPr>
              <a:t>Complejo</a:t>
            </a:r>
            <a:endParaRPr lang="es-AR" sz="2400" b="0" i="0" u="none" strike="noStrike" kern="1200" cap="none" spc="0" normalizeH="0" baseline="0" noProof="0">
              <a:ln>
                <a:noFill/>
              </a:ln>
              <a:solidFill>
                <a:schemeClr val="tx1">
                  <a:lumMod val="65000"/>
                  <a:lumOff val="35000"/>
                </a:schemeClr>
              </a:solidFill>
              <a:effectLst/>
              <a:uLnTx/>
              <a:uFillTx/>
              <a:latin typeface="Calibri Light"/>
              <a:cs typeface="Calibri Light"/>
            </a:endParaRPr>
          </a:p>
          <a:p>
            <a:pPr marL="742950" lvl="1" indent="-285750">
              <a:buBlip>
                <a:blip r:embed="rId3"/>
              </a:buBlip>
              <a:defRPr/>
            </a:pPr>
            <a:r>
              <a:rPr lang="es-AR">
                <a:solidFill>
                  <a:schemeClr val="tx1">
                    <a:lumMod val="65000"/>
                    <a:lumOff val="35000"/>
                  </a:schemeClr>
                </a:solidFill>
                <a:latin typeface="Calibri Light"/>
                <a:cs typeface="Calibri Light"/>
              </a:rPr>
              <a:t> Ancho de banda</a:t>
            </a:r>
            <a:endParaRPr lang="es-AR" sz="2400" b="0" i="0" u="none" strike="noStrike" kern="1200" cap="none" spc="0" normalizeH="0" baseline="0" noProof="0">
              <a:ln>
                <a:noFill/>
              </a:ln>
              <a:solidFill>
                <a:schemeClr val="tx1">
                  <a:lumMod val="65000"/>
                  <a:lumOff val="35000"/>
                </a:schemeClr>
              </a:solidFill>
              <a:effectLst/>
              <a:uLnTx/>
              <a:uFillTx/>
              <a:latin typeface="Calibri Light" panose="020F0302020204030204" pitchFamily="34" charset="0"/>
              <a:cs typeface="Calibri Light" panose="020F0302020204030204" pitchFamily="34" charset="0"/>
            </a:endParaRPr>
          </a:p>
          <a:p>
            <a:pPr marL="742950" lvl="1" indent="-285750">
              <a:buBlip>
                <a:blip r:embed="rId3"/>
              </a:buBlip>
              <a:defRPr/>
            </a:pPr>
            <a:r>
              <a:rPr lang="es-AR">
                <a:solidFill>
                  <a:schemeClr val="tx1">
                    <a:lumMod val="65000"/>
                    <a:lumOff val="35000"/>
                  </a:schemeClr>
                </a:solidFill>
                <a:latin typeface="Calibri Light"/>
                <a:cs typeface="Calibri Light"/>
              </a:rPr>
              <a:t> Costo</a:t>
            </a:r>
            <a:endParaRPr lang="es-AR">
              <a:solidFill>
                <a:schemeClr val="tx1">
                  <a:lumMod val="65000"/>
                  <a:lumOff val="35000"/>
                </a:schemeClr>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s-AR"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6562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7667C4E9-4416-4BFB-8048-E6AAA45DD17E}"/>
              </a:ext>
            </a:extLst>
          </p:cNvPr>
          <p:cNvSpPr>
            <a:spLocks noGrp="1"/>
          </p:cNvSpPr>
          <p:nvPr>
            <p:ph sz="quarter" idx="11"/>
          </p:nvPr>
        </p:nvSpPr>
        <p:spPr/>
        <p:txBody>
          <a:bodyPr numCol="1" anchor="t"/>
          <a:lstStyle/>
          <a:p>
            <a:pPr marL="457200" lvl="1" indent="0">
              <a:buNone/>
            </a:pPr>
            <a:endParaRPr lang="es-AR" sz="240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pPr>
            <a:r>
              <a:rPr lang="es-AR" sz="2400">
                <a:solidFill>
                  <a:schemeClr val="tx1">
                    <a:lumMod val="65000"/>
                    <a:lumOff val="35000"/>
                  </a:schemeClr>
                </a:solidFill>
                <a:latin typeface="Calibri Light"/>
                <a:cs typeface="Calibri Light"/>
              </a:rPr>
              <a:t> Notificaciones PUSH</a:t>
            </a:r>
          </a:p>
          <a:p>
            <a:pPr marL="457200" lvl="1" indent="0">
              <a:buNone/>
            </a:pPr>
            <a:endParaRPr lang="es-AR" sz="2400" b="1">
              <a:solidFill>
                <a:schemeClr val="tx1">
                  <a:lumMod val="65000"/>
                  <a:lumOff val="35000"/>
                </a:schemeClr>
              </a:solidFill>
              <a:latin typeface="Calibri Light"/>
              <a:ea typeface="+mn-lt"/>
              <a:cs typeface="Calibri"/>
            </a:endParaRPr>
          </a:p>
          <a:p>
            <a:pPr marL="742950" lvl="1" indent="-285750">
              <a:buBlip>
                <a:blip r:embed="rId3"/>
              </a:buBlip>
            </a:pPr>
            <a:r>
              <a:rPr lang="es-AR" sz="2400" b="1">
                <a:solidFill>
                  <a:schemeClr val="tx1">
                    <a:lumMod val="65000"/>
                    <a:lumOff val="35000"/>
                  </a:schemeClr>
                </a:solidFill>
                <a:latin typeface="Calibri Light"/>
                <a:ea typeface="+mn-lt"/>
                <a:cs typeface="Calibri"/>
              </a:rPr>
              <a:t> </a:t>
            </a:r>
            <a:r>
              <a:rPr lang="es-AR" sz="2400">
                <a:solidFill>
                  <a:schemeClr val="tx1">
                    <a:lumMod val="65000"/>
                    <a:lumOff val="35000"/>
                  </a:schemeClr>
                </a:solidFill>
                <a:latin typeface="Calibri Light"/>
                <a:cs typeface="Calibri Light"/>
              </a:rPr>
              <a:t>Mensajes entre aplicaciones</a:t>
            </a:r>
          </a:p>
          <a:p>
            <a:pPr marL="457200" lvl="1" indent="0">
              <a:buNone/>
            </a:pPr>
            <a:endParaRPr lang="es-AR" sz="240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pPr>
            <a:r>
              <a:rPr lang="es-AR" sz="2400">
                <a:solidFill>
                  <a:schemeClr val="tx1">
                    <a:lumMod val="65000"/>
                    <a:lumOff val="35000"/>
                  </a:schemeClr>
                </a:solidFill>
                <a:latin typeface="Calibri Light"/>
                <a:cs typeface="Calibri Light"/>
              </a:rPr>
              <a:t> Trazado de transportistas</a:t>
            </a:r>
          </a:p>
          <a:p>
            <a:pPr marL="0" indent="0">
              <a:buNone/>
            </a:pPr>
            <a:endParaRPr lang="en-US" dirty="0">
              <a:latin typeface="Calibri" panose="020F0502020204030204" pitchFamily="34" charset="0"/>
            </a:endParaRPr>
          </a:p>
          <a:p>
            <a:pPr marL="0" indent="0">
              <a:buNone/>
            </a:pPr>
            <a:endParaRPr lang="es-AR" dirty="0"/>
          </a:p>
          <a:p>
            <a:pPr marL="0" indent="0">
              <a:buNone/>
            </a:pPr>
            <a:endParaRPr lang="es-AR" dirty="0"/>
          </a:p>
        </p:txBody>
      </p:sp>
      <p:pic>
        <p:nvPicPr>
          <p:cNvPr id="3" name="Marcador de posición de imagen 2" descr="Preguntas">
            <a:extLst>
              <a:ext uri="{FF2B5EF4-FFF2-40B4-BE49-F238E27FC236}">
                <a16:creationId xmlns:a16="http://schemas.microsoft.com/office/drawing/2014/main" id="{E77EE55B-5D83-4C57-9F84-3D77E2656001}"/>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p:pic>
      <p:sp>
        <p:nvSpPr>
          <p:cNvPr id="5" name="Título 4">
            <a:extLst>
              <a:ext uri="{FF2B5EF4-FFF2-40B4-BE49-F238E27FC236}">
                <a16:creationId xmlns:a16="http://schemas.microsoft.com/office/drawing/2014/main" id="{BE1ED728-2E8C-4174-BCB2-AF1B35F83B8B}"/>
              </a:ext>
            </a:extLst>
          </p:cNvPr>
          <p:cNvSpPr>
            <a:spLocks noGrp="1"/>
          </p:cNvSpPr>
          <p:nvPr>
            <p:ph type="title"/>
          </p:nvPr>
        </p:nvSpPr>
        <p:spPr>
          <a:xfrm>
            <a:off x="1981200" y="762000"/>
            <a:ext cx="5943600" cy="1004888"/>
          </a:xfrm>
        </p:spPr>
        <p:txBody>
          <a:bodyPr/>
          <a:lstStyle/>
          <a:p>
            <a:r>
              <a:rPr lang="es-ES" dirty="0"/>
              <a:t>&gt; Posibilidades en Andreani</a:t>
            </a:r>
            <a:endParaRPr lang="es-AR" dirty="0"/>
          </a:p>
        </p:txBody>
      </p:sp>
    </p:spTree>
    <p:extLst>
      <p:ext uri="{BB962C8B-B14F-4D97-AF65-F5344CB8AC3E}">
        <p14:creationId xmlns:p14="http://schemas.microsoft.com/office/powerpoint/2010/main" val="2940840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7667C4E9-4416-4BFB-8048-E6AAA45DD17E}"/>
              </a:ext>
            </a:extLst>
          </p:cNvPr>
          <p:cNvSpPr>
            <a:spLocks noGrp="1"/>
          </p:cNvSpPr>
          <p:nvPr>
            <p:ph sz="quarter" idx="11"/>
          </p:nvPr>
        </p:nvSpPr>
        <p:spPr/>
        <p:txBody>
          <a:bodyPr numCol="1" anchor="t"/>
          <a:lstStyle/>
          <a:p>
            <a:pPr marL="742950" lvl="1" indent="-285750">
              <a:buBlip>
                <a:blip r:embed="rId3"/>
              </a:buBlip>
            </a:pPr>
            <a:r>
              <a:rPr lang="es-AR" sz="2400">
                <a:solidFill>
                  <a:schemeClr val="tx1">
                    <a:lumMod val="65000"/>
                    <a:lumOff val="35000"/>
                  </a:schemeClr>
                </a:solidFill>
                <a:latin typeface="Calibri Light"/>
                <a:cs typeface="Calibri Light"/>
              </a:rPr>
              <a:t> Machine </a:t>
            </a:r>
            <a:r>
              <a:rPr lang="es-AR" sz="2400" err="1">
                <a:solidFill>
                  <a:schemeClr val="tx1">
                    <a:lumMod val="65000"/>
                    <a:lumOff val="35000"/>
                  </a:schemeClr>
                </a:solidFill>
                <a:latin typeface="Calibri Light"/>
                <a:cs typeface="Calibri Light"/>
              </a:rPr>
              <a:t>Learning</a:t>
            </a:r>
            <a:r>
              <a:rPr lang="es-AR" sz="2400">
                <a:solidFill>
                  <a:schemeClr val="tx1">
                    <a:lumMod val="65000"/>
                    <a:lumOff val="35000"/>
                  </a:schemeClr>
                </a:solidFill>
                <a:latin typeface="Calibri Light"/>
                <a:cs typeface="Calibri Light"/>
              </a:rPr>
              <a:t> / A.I.</a:t>
            </a:r>
          </a:p>
          <a:p>
            <a:pPr marL="457200" lvl="1" indent="0">
              <a:buNone/>
            </a:pPr>
            <a:endParaRPr lang="es-AR" sz="2400" b="1">
              <a:solidFill>
                <a:srgbClr val="D7181F"/>
              </a:solidFill>
              <a:latin typeface="Calibri Light"/>
              <a:ea typeface="+mn-lt"/>
              <a:cs typeface="Calibri"/>
            </a:endParaRPr>
          </a:p>
          <a:p>
            <a:pPr marL="742950" lvl="1" indent="-285750">
              <a:buBlip>
                <a:blip r:embed="rId3"/>
              </a:buBlip>
            </a:pPr>
            <a:r>
              <a:rPr lang="es-AR" sz="2400" b="1">
                <a:solidFill>
                  <a:srgbClr val="D7181F"/>
                </a:solidFill>
                <a:latin typeface="Calibri Light"/>
                <a:ea typeface="+mn-lt"/>
                <a:cs typeface="Calibri"/>
              </a:rPr>
              <a:t> </a:t>
            </a:r>
            <a:r>
              <a:rPr lang="es-AR" sz="2400">
                <a:solidFill>
                  <a:schemeClr val="tx1">
                    <a:lumMod val="65000"/>
                    <a:lumOff val="35000"/>
                  </a:schemeClr>
                </a:solidFill>
                <a:latin typeface="Calibri Light"/>
                <a:cs typeface="Calibri Light"/>
              </a:rPr>
              <a:t>IOT</a:t>
            </a:r>
          </a:p>
          <a:p>
            <a:pPr marL="457200" lvl="1" indent="0">
              <a:buNone/>
            </a:pPr>
            <a:endParaRPr lang="es-AR" sz="2400">
              <a:solidFill>
                <a:schemeClr val="tx1">
                  <a:lumMod val="65000"/>
                  <a:lumOff val="35000"/>
                </a:schemeClr>
              </a:solidFill>
              <a:latin typeface="Calibri Light" panose="020F0302020204030204" pitchFamily="34" charset="0"/>
              <a:cs typeface="Calibri Light" panose="020F0302020204030204" pitchFamily="34" charset="0"/>
            </a:endParaRPr>
          </a:p>
          <a:p>
            <a:pPr marL="742950" lvl="1" indent="-285750">
              <a:buBlip>
                <a:blip r:embed="rId3"/>
              </a:buBlip>
            </a:pPr>
            <a:r>
              <a:rPr lang="es-AR" sz="2400">
                <a:solidFill>
                  <a:schemeClr val="tx1">
                    <a:lumMod val="65000"/>
                    <a:lumOff val="35000"/>
                  </a:schemeClr>
                </a:solidFill>
                <a:latin typeface="Calibri Light"/>
                <a:cs typeface="Calibri Light"/>
              </a:rPr>
              <a:t> Software</a:t>
            </a:r>
          </a:p>
          <a:p>
            <a:pPr marL="0" indent="0">
              <a:buNone/>
            </a:pPr>
            <a:endParaRPr lang="en-US" dirty="0">
              <a:latin typeface="Calibri" panose="020F0502020204030204" pitchFamily="34" charset="0"/>
            </a:endParaRPr>
          </a:p>
          <a:p>
            <a:pPr marL="0" indent="0">
              <a:buNone/>
            </a:pPr>
            <a:endParaRPr lang="es-AR" dirty="0"/>
          </a:p>
          <a:p>
            <a:pPr marL="0" indent="0">
              <a:buNone/>
            </a:pPr>
            <a:endParaRPr lang="es-AR" dirty="0"/>
          </a:p>
        </p:txBody>
      </p:sp>
      <p:pic>
        <p:nvPicPr>
          <p:cNvPr id="3" name="Marcador de posición de imagen 2" descr="Imagen digital de una ciudad&#10;&#10;Descripción generada automáticamente">
            <a:extLst>
              <a:ext uri="{FF2B5EF4-FFF2-40B4-BE49-F238E27FC236}">
                <a16:creationId xmlns:a16="http://schemas.microsoft.com/office/drawing/2014/main" id="{2F2B1BCD-EF6C-446B-878B-7546B600EFB1}"/>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16667" r="16667"/>
          <a:stretch>
            <a:fillRect/>
          </a:stretch>
        </p:blipFill>
        <p:spPr/>
      </p:pic>
      <p:sp>
        <p:nvSpPr>
          <p:cNvPr id="5" name="Título 4">
            <a:extLst>
              <a:ext uri="{FF2B5EF4-FFF2-40B4-BE49-F238E27FC236}">
                <a16:creationId xmlns:a16="http://schemas.microsoft.com/office/drawing/2014/main" id="{BE1ED728-2E8C-4174-BCB2-AF1B35F83B8B}"/>
              </a:ext>
            </a:extLst>
          </p:cNvPr>
          <p:cNvSpPr>
            <a:spLocks noGrp="1"/>
          </p:cNvSpPr>
          <p:nvPr>
            <p:ph type="title"/>
          </p:nvPr>
        </p:nvSpPr>
        <p:spPr>
          <a:xfrm>
            <a:off x="1981200" y="762000"/>
            <a:ext cx="5943600" cy="1004888"/>
          </a:xfrm>
        </p:spPr>
        <p:txBody>
          <a:bodyPr/>
          <a:lstStyle/>
          <a:p>
            <a:r>
              <a:rPr lang="es-ES" dirty="0"/>
              <a:t>&gt; El futuro del Streaming</a:t>
            </a:r>
            <a:endParaRPr lang="es-AR" dirty="0"/>
          </a:p>
        </p:txBody>
      </p:sp>
    </p:spTree>
    <p:extLst>
      <p:ext uri="{BB962C8B-B14F-4D97-AF65-F5344CB8AC3E}">
        <p14:creationId xmlns:p14="http://schemas.microsoft.com/office/powerpoint/2010/main" val="59469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EFD9A-C03E-9840-B9E5-C7925871EFC9}"/>
              </a:ext>
            </a:extLst>
          </p:cNvPr>
          <p:cNvSpPr>
            <a:spLocks noGrp="1"/>
          </p:cNvSpPr>
          <p:nvPr>
            <p:ph type="title"/>
          </p:nvPr>
        </p:nvSpPr>
        <p:spPr>
          <a:xfrm>
            <a:off x="3657600" y="3048000"/>
            <a:ext cx="7696200" cy="1325563"/>
          </a:xfrm>
        </p:spPr>
        <p:txBody>
          <a:bodyPr anchor="t"/>
          <a:lstStyle/>
          <a:p>
            <a:r>
              <a:rPr lang="es-MX" dirty="0">
                <a:latin typeface="UniSansBook"/>
              </a:rPr>
              <a:t>¡Muchas Gracias!</a:t>
            </a:r>
            <a:br>
              <a:rPr lang="es-MX" dirty="0"/>
            </a:br>
            <a:br>
              <a:rPr lang="es-MX" dirty="0"/>
            </a:br>
            <a:r>
              <a:rPr lang="es-MX" sz="3200" dirty="0">
                <a:latin typeface="UniSansBook"/>
              </a:rPr>
              <a:t>https://github.com/eandreani/code4ndreani</a:t>
            </a:r>
            <a:br>
              <a:rPr lang="es-MX" dirty="0"/>
            </a:br>
            <a:br>
              <a:rPr lang="es-MX" dirty="0"/>
            </a:br>
            <a:br>
              <a:rPr lang="es-MX" sz="1800" dirty="0"/>
            </a:br>
            <a:r>
              <a:rPr lang="es-MX" sz="1800" dirty="0">
                <a:latin typeface="UniSansBook"/>
              </a:rPr>
              <a:t>			           Contacto: carolinasolfernandez@gmail.com</a:t>
            </a:r>
            <a:endParaRPr lang="es-AR" dirty="0">
              <a:latin typeface="UniSansBook"/>
            </a:endParaRPr>
          </a:p>
        </p:txBody>
      </p:sp>
    </p:spTree>
    <p:extLst>
      <p:ext uri="{BB962C8B-B14F-4D97-AF65-F5344CB8AC3E}">
        <p14:creationId xmlns:p14="http://schemas.microsoft.com/office/powerpoint/2010/main" val="161354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Streaming</a:t>
            </a:r>
            <a:endParaRPr lang="es-AR" dirty="0"/>
          </a:p>
        </p:txBody>
      </p:sp>
    </p:spTree>
    <p:extLst>
      <p:ext uri="{BB962C8B-B14F-4D97-AF65-F5344CB8AC3E}">
        <p14:creationId xmlns:p14="http://schemas.microsoft.com/office/powerpoint/2010/main" val="157354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Streaming</a:t>
            </a:r>
            <a:endParaRPr lang="es-AR" dirty="0"/>
          </a:p>
        </p:txBody>
      </p:sp>
      <p:pic>
        <p:nvPicPr>
          <p:cNvPr id="6" name="Imagen 5" descr="Imagen que contiene reloj, rojo, señal&#10;&#10;Descripción generada automáticamente">
            <a:extLst>
              <a:ext uri="{FF2B5EF4-FFF2-40B4-BE49-F238E27FC236}">
                <a16:creationId xmlns:a16="http://schemas.microsoft.com/office/drawing/2014/main" id="{ABAF0697-9F3D-4AEF-A54A-FE07E78D0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692" y="1819275"/>
            <a:ext cx="2257424" cy="1690687"/>
          </a:xfrm>
          <a:prstGeom prst="rect">
            <a:avLst/>
          </a:prstGeom>
        </p:spPr>
      </p:pic>
      <p:pic>
        <p:nvPicPr>
          <p:cNvPr id="10" name="Imagen 9" descr="Imagen que contiene interior, firmar, cerca, negro&#10;&#10;Descripción generada automáticamente">
            <a:extLst>
              <a:ext uri="{FF2B5EF4-FFF2-40B4-BE49-F238E27FC236}">
                <a16:creationId xmlns:a16="http://schemas.microsoft.com/office/drawing/2014/main" id="{00A6961E-87C1-4FE5-A4FB-0498A71B65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1287" y="1819275"/>
            <a:ext cx="2257425" cy="1609725"/>
          </a:xfrm>
          <a:prstGeom prst="rect">
            <a:avLst/>
          </a:prstGeom>
        </p:spPr>
      </p:pic>
    </p:spTree>
    <p:extLst>
      <p:ext uri="{BB962C8B-B14F-4D97-AF65-F5344CB8AC3E}">
        <p14:creationId xmlns:p14="http://schemas.microsoft.com/office/powerpoint/2010/main" val="321596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Streaming</a:t>
            </a:r>
            <a:endParaRPr lang="es-AR" dirty="0"/>
          </a:p>
        </p:txBody>
      </p:sp>
      <p:pic>
        <p:nvPicPr>
          <p:cNvPr id="5" name="Imagen 4" descr="Imagen que contiene dibujo&#10;&#10;Descripción generada automáticamente">
            <a:extLst>
              <a:ext uri="{FF2B5EF4-FFF2-40B4-BE49-F238E27FC236}">
                <a16:creationId xmlns:a16="http://schemas.microsoft.com/office/drawing/2014/main" id="{91D5B391-8819-487F-82C4-12FDEB97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85" y="4494792"/>
            <a:ext cx="1987976" cy="1191108"/>
          </a:xfrm>
          <a:prstGeom prst="rect">
            <a:avLst/>
          </a:prstGeom>
        </p:spPr>
      </p:pic>
      <p:pic>
        <p:nvPicPr>
          <p:cNvPr id="6" name="Imagen 5" descr="Imagen que contiene reloj, rojo, señal&#10;&#10;Descripción generada automáticamente">
            <a:extLst>
              <a:ext uri="{FF2B5EF4-FFF2-40B4-BE49-F238E27FC236}">
                <a16:creationId xmlns:a16="http://schemas.microsoft.com/office/drawing/2014/main" id="{ABAF0697-9F3D-4AEF-A54A-FE07E78D0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692" y="1819275"/>
            <a:ext cx="2257424" cy="1690687"/>
          </a:xfrm>
          <a:prstGeom prst="rect">
            <a:avLst/>
          </a:prstGeom>
        </p:spPr>
      </p:pic>
      <p:pic>
        <p:nvPicPr>
          <p:cNvPr id="9" name="Imagen 8" descr="Imagen que contiene dibujo&#10;&#10;Descripción generada automáticamente">
            <a:extLst>
              <a:ext uri="{FF2B5EF4-FFF2-40B4-BE49-F238E27FC236}">
                <a16:creationId xmlns:a16="http://schemas.microsoft.com/office/drawing/2014/main" id="{B8330D10-9F71-4E0D-9CC5-DE1BAC669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673" y="4494792"/>
            <a:ext cx="2545107" cy="1428267"/>
          </a:xfrm>
          <a:prstGeom prst="rect">
            <a:avLst/>
          </a:prstGeom>
        </p:spPr>
      </p:pic>
      <p:pic>
        <p:nvPicPr>
          <p:cNvPr id="10" name="Imagen 9" descr="Imagen que contiene interior, firmar, cerca, negro&#10;&#10;Descripción generada automáticamente">
            <a:extLst>
              <a:ext uri="{FF2B5EF4-FFF2-40B4-BE49-F238E27FC236}">
                <a16:creationId xmlns:a16="http://schemas.microsoft.com/office/drawing/2014/main" id="{00A6961E-87C1-4FE5-A4FB-0498A71B6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1287" y="1819275"/>
            <a:ext cx="2257425" cy="1609725"/>
          </a:xfrm>
          <a:prstGeom prst="rect">
            <a:avLst/>
          </a:prstGeom>
        </p:spPr>
      </p:pic>
    </p:spTree>
    <p:extLst>
      <p:ext uri="{BB962C8B-B14F-4D97-AF65-F5344CB8AC3E}">
        <p14:creationId xmlns:p14="http://schemas.microsoft.com/office/powerpoint/2010/main" val="98713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Streaming</a:t>
            </a:r>
            <a:endParaRPr lang="es-AR" dirty="0"/>
          </a:p>
        </p:txBody>
      </p:sp>
      <p:pic>
        <p:nvPicPr>
          <p:cNvPr id="5" name="Imagen 4" descr="Imagen que contiene dibujo&#10;&#10;Descripción generada automáticamente">
            <a:extLst>
              <a:ext uri="{FF2B5EF4-FFF2-40B4-BE49-F238E27FC236}">
                <a16:creationId xmlns:a16="http://schemas.microsoft.com/office/drawing/2014/main" id="{91D5B391-8819-487F-82C4-12FDEB978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785" y="4494792"/>
            <a:ext cx="1987976" cy="1191108"/>
          </a:xfrm>
          <a:prstGeom prst="rect">
            <a:avLst/>
          </a:prstGeom>
        </p:spPr>
      </p:pic>
      <p:pic>
        <p:nvPicPr>
          <p:cNvPr id="6" name="Imagen 5" descr="Imagen que contiene reloj, rojo, señal&#10;&#10;Descripción generada automáticamente">
            <a:extLst>
              <a:ext uri="{FF2B5EF4-FFF2-40B4-BE49-F238E27FC236}">
                <a16:creationId xmlns:a16="http://schemas.microsoft.com/office/drawing/2014/main" id="{ABAF0697-9F3D-4AEF-A54A-FE07E78D0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692" y="1819275"/>
            <a:ext cx="2257424" cy="1690687"/>
          </a:xfrm>
          <a:prstGeom prst="rect">
            <a:avLst/>
          </a:prstGeom>
        </p:spPr>
      </p:pic>
      <p:pic>
        <p:nvPicPr>
          <p:cNvPr id="9" name="Imagen 8" descr="Imagen que contiene dibujo&#10;&#10;Descripción generada automáticamente">
            <a:extLst>
              <a:ext uri="{FF2B5EF4-FFF2-40B4-BE49-F238E27FC236}">
                <a16:creationId xmlns:a16="http://schemas.microsoft.com/office/drawing/2014/main" id="{B8330D10-9F71-4E0D-9CC5-DE1BAC669D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673" y="4494792"/>
            <a:ext cx="2545107" cy="1428267"/>
          </a:xfrm>
          <a:prstGeom prst="rect">
            <a:avLst/>
          </a:prstGeom>
        </p:spPr>
      </p:pic>
      <p:pic>
        <p:nvPicPr>
          <p:cNvPr id="10" name="Imagen 9" descr="Imagen que contiene interior, firmar, cerca, negro&#10;&#10;Descripción generada automáticamente">
            <a:extLst>
              <a:ext uri="{FF2B5EF4-FFF2-40B4-BE49-F238E27FC236}">
                <a16:creationId xmlns:a16="http://schemas.microsoft.com/office/drawing/2014/main" id="{00A6961E-87C1-4FE5-A4FB-0498A71B65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1287" y="1819275"/>
            <a:ext cx="2257425" cy="1609725"/>
          </a:xfrm>
          <a:prstGeom prst="rect">
            <a:avLst/>
          </a:prstGeom>
        </p:spPr>
      </p:pic>
      <p:pic>
        <p:nvPicPr>
          <p:cNvPr id="15" name="Imagen 14" descr="Imagen que contiene objeto, reloj, dibujo&#10;&#10;Descripción generada automáticamente">
            <a:extLst>
              <a:ext uri="{FF2B5EF4-FFF2-40B4-BE49-F238E27FC236}">
                <a16:creationId xmlns:a16="http://schemas.microsoft.com/office/drawing/2014/main" id="{B997DCE7-CD6A-4512-92BB-DBF29073AC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5800" y="3073278"/>
            <a:ext cx="2130035" cy="1980932"/>
          </a:xfrm>
          <a:prstGeom prst="rect">
            <a:avLst/>
          </a:prstGeom>
        </p:spPr>
      </p:pic>
    </p:spTree>
    <p:extLst>
      <p:ext uri="{BB962C8B-B14F-4D97-AF65-F5344CB8AC3E}">
        <p14:creationId xmlns:p14="http://schemas.microsoft.com/office/powerpoint/2010/main" val="54228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Streaming</a:t>
            </a:r>
            <a:endParaRPr lang="es-AR" dirty="0"/>
          </a:p>
        </p:txBody>
      </p:sp>
      <p:pic>
        <p:nvPicPr>
          <p:cNvPr id="5" name="Imagen 4" descr="Imagen que contiene dibujo&#10;&#10;Descripción generada automáticamente">
            <a:extLst>
              <a:ext uri="{FF2B5EF4-FFF2-40B4-BE49-F238E27FC236}">
                <a16:creationId xmlns:a16="http://schemas.microsoft.com/office/drawing/2014/main" id="{91D5B391-8819-487F-82C4-12FDEB978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7785" y="4494792"/>
            <a:ext cx="1987976" cy="1191108"/>
          </a:xfrm>
          <a:prstGeom prst="rect">
            <a:avLst/>
          </a:prstGeom>
        </p:spPr>
      </p:pic>
      <p:pic>
        <p:nvPicPr>
          <p:cNvPr id="6" name="Imagen 5" descr="Imagen que contiene reloj, rojo, señal&#10;&#10;Descripción generada automáticamente">
            <a:extLst>
              <a:ext uri="{FF2B5EF4-FFF2-40B4-BE49-F238E27FC236}">
                <a16:creationId xmlns:a16="http://schemas.microsoft.com/office/drawing/2014/main" id="{ABAF0697-9F3D-4AEF-A54A-FE07E78D0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7692" y="1819275"/>
            <a:ext cx="2257424" cy="1690687"/>
          </a:xfrm>
          <a:prstGeom prst="rect">
            <a:avLst/>
          </a:prstGeom>
        </p:spPr>
      </p:pic>
      <p:pic>
        <p:nvPicPr>
          <p:cNvPr id="9" name="Imagen 8" descr="Imagen que contiene dibujo&#10;&#10;Descripción generada automáticamente">
            <a:extLst>
              <a:ext uri="{FF2B5EF4-FFF2-40B4-BE49-F238E27FC236}">
                <a16:creationId xmlns:a16="http://schemas.microsoft.com/office/drawing/2014/main" id="{B8330D10-9F71-4E0D-9CC5-DE1BAC669D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1673" y="4494792"/>
            <a:ext cx="2545107" cy="1428267"/>
          </a:xfrm>
          <a:prstGeom prst="rect">
            <a:avLst/>
          </a:prstGeom>
        </p:spPr>
      </p:pic>
      <p:pic>
        <p:nvPicPr>
          <p:cNvPr id="10" name="Imagen 9" descr="Imagen que contiene interior, firmar, cerca, negro&#10;&#10;Descripción generada automáticamente">
            <a:extLst>
              <a:ext uri="{FF2B5EF4-FFF2-40B4-BE49-F238E27FC236}">
                <a16:creationId xmlns:a16="http://schemas.microsoft.com/office/drawing/2014/main" id="{00A6961E-87C1-4FE5-A4FB-0498A71B65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1287" y="1819275"/>
            <a:ext cx="2257425" cy="1609725"/>
          </a:xfrm>
          <a:prstGeom prst="rect">
            <a:avLst/>
          </a:prstGeom>
        </p:spPr>
      </p:pic>
      <p:pic>
        <p:nvPicPr>
          <p:cNvPr id="15" name="Imagen 14" descr="Imagen que contiene objeto, reloj, dibujo&#10;&#10;Descripción generada automáticamente">
            <a:extLst>
              <a:ext uri="{FF2B5EF4-FFF2-40B4-BE49-F238E27FC236}">
                <a16:creationId xmlns:a16="http://schemas.microsoft.com/office/drawing/2014/main" id="{B997DCE7-CD6A-4512-92BB-DBF29073AC2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5800" y="3073278"/>
            <a:ext cx="2130035" cy="1980932"/>
          </a:xfrm>
          <a:prstGeom prst="rect">
            <a:avLst/>
          </a:prstGeom>
        </p:spPr>
      </p:pic>
      <p:pic>
        <p:nvPicPr>
          <p:cNvPr id="8" name="Imagen 7" descr="Imagen que contiene alimentos, dibujo&#10;&#10;Descripción generada automáticamente">
            <a:extLst>
              <a:ext uri="{FF2B5EF4-FFF2-40B4-BE49-F238E27FC236}">
                <a16:creationId xmlns:a16="http://schemas.microsoft.com/office/drawing/2014/main" id="{93C3B698-E639-43DA-9974-46CD768194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70367" y="2708083"/>
            <a:ext cx="908901" cy="908901"/>
          </a:xfrm>
          <a:prstGeom prst="rect">
            <a:avLst/>
          </a:prstGeom>
        </p:spPr>
      </p:pic>
      <p:pic>
        <p:nvPicPr>
          <p:cNvPr id="11" name="Imagen 10" descr="Imagen que contiene alimentos&#10;&#10;Descripción generada automáticamente">
            <a:extLst>
              <a:ext uri="{FF2B5EF4-FFF2-40B4-BE49-F238E27FC236}">
                <a16:creationId xmlns:a16="http://schemas.microsoft.com/office/drawing/2014/main" id="{007F1420-3A69-4AA5-8085-BDD64A2751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591165" y="4371827"/>
            <a:ext cx="1634174" cy="1674195"/>
          </a:xfrm>
          <a:prstGeom prst="rect">
            <a:avLst/>
          </a:prstGeom>
        </p:spPr>
      </p:pic>
      <p:pic>
        <p:nvPicPr>
          <p:cNvPr id="12" name="Imagen 11" descr="Imagen que contiene dibujo&#10;&#10;Descripción generada automáticamente">
            <a:extLst>
              <a:ext uri="{FF2B5EF4-FFF2-40B4-BE49-F238E27FC236}">
                <a16:creationId xmlns:a16="http://schemas.microsoft.com/office/drawing/2014/main" id="{FB75F1C7-31B5-4D2D-AEAC-0C88587CC61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274381" y="4174801"/>
            <a:ext cx="1871221" cy="1871221"/>
          </a:xfrm>
          <a:prstGeom prst="rect">
            <a:avLst/>
          </a:prstGeom>
        </p:spPr>
      </p:pic>
      <p:pic>
        <p:nvPicPr>
          <p:cNvPr id="13" name="Imagen 12" descr="Imagen que contiene azul, alimentos, estacionado, señal&#10;&#10;Descripción generada automáticamente">
            <a:extLst>
              <a:ext uri="{FF2B5EF4-FFF2-40B4-BE49-F238E27FC236}">
                <a16:creationId xmlns:a16="http://schemas.microsoft.com/office/drawing/2014/main" id="{95E01202-1C8D-4E50-A118-032B12A0B90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55223" y="1270829"/>
            <a:ext cx="2195660" cy="1468348"/>
          </a:xfrm>
          <a:prstGeom prst="rect">
            <a:avLst/>
          </a:prstGeom>
        </p:spPr>
      </p:pic>
      <p:pic>
        <p:nvPicPr>
          <p:cNvPr id="14" name="Imagen 13">
            <a:extLst>
              <a:ext uri="{FF2B5EF4-FFF2-40B4-BE49-F238E27FC236}">
                <a16:creationId xmlns:a16="http://schemas.microsoft.com/office/drawing/2014/main" id="{BEFE36FD-A1A6-4844-8EE7-CAA79A55B0D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495089" y="3264098"/>
            <a:ext cx="2291094" cy="1283013"/>
          </a:xfrm>
          <a:prstGeom prst="rect">
            <a:avLst/>
          </a:prstGeom>
        </p:spPr>
      </p:pic>
      <p:pic>
        <p:nvPicPr>
          <p:cNvPr id="16" name="Imagen 15" descr="Imagen que contiene dibujo&#10;&#10;Descripción generada automáticamente">
            <a:extLst>
              <a:ext uri="{FF2B5EF4-FFF2-40B4-BE49-F238E27FC236}">
                <a16:creationId xmlns:a16="http://schemas.microsoft.com/office/drawing/2014/main" id="{63BB4E4D-DB9A-419A-BF4C-58533EC82271}"/>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425" y="3131021"/>
            <a:ext cx="2377440" cy="1219200"/>
          </a:xfrm>
          <a:prstGeom prst="rect">
            <a:avLst/>
          </a:prstGeom>
        </p:spPr>
      </p:pic>
      <p:pic>
        <p:nvPicPr>
          <p:cNvPr id="17" name="Imagen 16" descr="Imagen que contiene alimentos, luz&#10;&#10;Descripción generada automáticamente">
            <a:extLst>
              <a:ext uri="{FF2B5EF4-FFF2-40B4-BE49-F238E27FC236}">
                <a16:creationId xmlns:a16="http://schemas.microsoft.com/office/drawing/2014/main" id="{3F5CFC20-54B2-4F95-8D8C-AE848044D945}"/>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421889" y="1557631"/>
            <a:ext cx="1987976" cy="1987976"/>
          </a:xfrm>
          <a:prstGeom prst="rect">
            <a:avLst/>
          </a:prstGeom>
        </p:spPr>
      </p:pic>
    </p:spTree>
    <p:extLst>
      <p:ext uri="{BB962C8B-B14F-4D97-AF65-F5344CB8AC3E}">
        <p14:creationId xmlns:p14="http://schemas.microsoft.com/office/powerpoint/2010/main" val="10339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a:t>
            </a:r>
            <a:r>
              <a:rPr lang="es-AR" dirty="0">
                <a:solidFill>
                  <a:srgbClr val="DB292A"/>
                </a:solidFill>
                <a:latin typeface="Calibri"/>
              </a:rPr>
              <a:t>¿Qué es Streaming</a:t>
            </a:r>
            <a:r>
              <a:rPr lang="es-AR" dirty="0">
                <a:solidFill>
                  <a:srgbClr val="DB292A"/>
                </a:solidFill>
              </a:rPr>
              <a:t>?</a:t>
            </a:r>
            <a:endParaRPr lang="es-AR" dirty="0"/>
          </a:p>
        </p:txBody>
      </p:sp>
      <p:pic>
        <p:nvPicPr>
          <p:cNvPr id="5" name="Marcador de posición de imagen 4" descr="Imagen que contiene interior, tabla, computadora, diferente&#10;&#10;Descripción generada automáticamente">
            <a:extLst>
              <a:ext uri="{FF2B5EF4-FFF2-40B4-BE49-F238E27FC236}">
                <a16:creationId xmlns:a16="http://schemas.microsoft.com/office/drawing/2014/main" id="{AC637D3D-71DC-461E-894A-E42C7D9072E2}"/>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3477" r="13477"/>
          <a:stretch>
            <a:fillRect/>
          </a:stretch>
        </p:blipFill>
        <p:spPr/>
      </p:pic>
    </p:spTree>
    <p:extLst>
      <p:ext uri="{BB962C8B-B14F-4D97-AF65-F5344CB8AC3E}">
        <p14:creationId xmlns:p14="http://schemas.microsoft.com/office/powerpoint/2010/main" val="24161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680123-73F4-E847-9F9B-8A182F346843}"/>
              </a:ext>
            </a:extLst>
          </p:cNvPr>
          <p:cNvSpPr>
            <a:spLocks noGrp="1"/>
          </p:cNvSpPr>
          <p:nvPr>
            <p:ph type="title"/>
          </p:nvPr>
        </p:nvSpPr>
        <p:spPr/>
        <p:txBody>
          <a:bodyPr/>
          <a:lstStyle/>
          <a:p>
            <a:r>
              <a:rPr lang="es-ES" dirty="0"/>
              <a:t>&gt; </a:t>
            </a:r>
            <a:r>
              <a:rPr lang="es-AR" dirty="0">
                <a:solidFill>
                  <a:srgbClr val="DB292A"/>
                </a:solidFill>
                <a:latin typeface="Calibri"/>
              </a:rPr>
              <a:t>¿Qué es Streaming</a:t>
            </a:r>
            <a:r>
              <a:rPr lang="es-AR" dirty="0">
                <a:solidFill>
                  <a:srgbClr val="DB292A"/>
                </a:solidFill>
              </a:rPr>
              <a:t>?</a:t>
            </a:r>
            <a:endParaRPr lang="es-AR" dirty="0"/>
          </a:p>
        </p:txBody>
      </p:sp>
      <p:pic>
        <p:nvPicPr>
          <p:cNvPr id="9" name="Marcador de posición de imagen 8" descr="Imagen que contiene interior, tabla, computadora, diferente&#10;&#10;Descripción generada automáticamente">
            <a:extLst>
              <a:ext uri="{FF2B5EF4-FFF2-40B4-BE49-F238E27FC236}">
                <a16:creationId xmlns:a16="http://schemas.microsoft.com/office/drawing/2014/main" id="{8A2A07FB-1DA5-49BD-B317-380CB82AD9B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3477" r="13477"/>
          <a:stretch>
            <a:fillRect/>
          </a:stretch>
        </p:blipFill>
        <p:spPr/>
      </p:pic>
      <p:sp>
        <p:nvSpPr>
          <p:cNvPr id="15" name="Marcador de contenido 14">
            <a:extLst>
              <a:ext uri="{FF2B5EF4-FFF2-40B4-BE49-F238E27FC236}">
                <a16:creationId xmlns:a16="http://schemas.microsoft.com/office/drawing/2014/main" id="{48AF24A6-DC32-4B81-AC12-0462835BF771}"/>
              </a:ext>
            </a:extLst>
          </p:cNvPr>
          <p:cNvSpPr>
            <a:spLocks noGrp="1"/>
          </p:cNvSpPr>
          <p:nvPr>
            <p:ph sz="quarter" idx="11"/>
          </p:nvPr>
        </p:nvSpPr>
        <p:spPr/>
        <p:txBody>
          <a:bodyPr anchor="t"/>
          <a:lstStyle/>
          <a:p>
            <a:pPr>
              <a:lnSpc>
                <a:spcPct val="100000"/>
              </a:lnSpc>
              <a:spcBef>
                <a:spcPts val="0"/>
              </a:spcBef>
            </a:pPr>
            <a:r>
              <a:rPr lang="es-AR" sz="1800">
                <a:latin typeface="Calibri Light"/>
                <a:cs typeface="Calibri Light"/>
              </a:rPr>
              <a:t>Distribución de contenido a través de una red.</a:t>
            </a:r>
            <a:endParaRPr lang="en-US" sz="1800">
              <a:latin typeface="Calibri Light"/>
              <a:cs typeface="Calibri Light"/>
            </a:endParaRPr>
          </a:p>
          <a:p>
            <a:pPr marL="0" indent="0">
              <a:lnSpc>
                <a:spcPct val="100000"/>
              </a:lnSpc>
              <a:spcBef>
                <a:spcPts val="0"/>
              </a:spcBef>
              <a:buNone/>
            </a:pPr>
            <a:endParaRPr lang="es-AR" sz="1800">
              <a:latin typeface="Calibri Light"/>
              <a:cs typeface="Calibri Light"/>
            </a:endParaRPr>
          </a:p>
          <a:p>
            <a:pPr>
              <a:lnSpc>
                <a:spcPct val="100000"/>
              </a:lnSpc>
              <a:spcBef>
                <a:spcPts val="0"/>
              </a:spcBef>
            </a:pPr>
            <a:r>
              <a:rPr lang="es-AR" sz="1800">
                <a:latin typeface="Calibri Light"/>
                <a:cs typeface="Calibri Light"/>
              </a:rPr>
              <a:t>El usuario puede utilizar el producto mientras se descarga.</a:t>
            </a:r>
            <a:endParaRPr lang="es-ES" sz="1800">
              <a:latin typeface="Calibri Light"/>
              <a:cs typeface="Calibri Light"/>
            </a:endParaRPr>
          </a:p>
        </p:txBody>
      </p:sp>
    </p:spTree>
    <p:extLst>
      <p:ext uri="{BB962C8B-B14F-4D97-AF65-F5344CB8AC3E}">
        <p14:creationId xmlns:p14="http://schemas.microsoft.com/office/powerpoint/2010/main" val="2858605742"/>
      </p:ext>
    </p:extLst>
  </p:cSld>
  <p:clrMapOvr>
    <a:masterClrMapping/>
  </p:clrMapOvr>
</p:sld>
</file>

<file path=ppt/theme/theme1.xml><?xml version="1.0" encoding="utf-8"?>
<a:theme xmlns:a="http://schemas.openxmlformats.org/drawingml/2006/main" name="Contenido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ex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Carátula 2 speake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Carátula 3 speake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arátula 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ítulo Charl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ier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arátula Inici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Contenido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15CAB8EDABD9B4CBC20A210F64EC33D" ma:contentTypeVersion="10" ma:contentTypeDescription="Crear nuevo documento." ma:contentTypeScope="" ma:versionID="670fcc2456c00b3aac63be5c252f824b">
  <xsd:schema xmlns:xsd="http://www.w3.org/2001/XMLSchema" xmlns:xs="http://www.w3.org/2001/XMLSchema" xmlns:p="http://schemas.microsoft.com/office/2006/metadata/properties" xmlns:ns2="4801d297-4a9e-4443-8825-70f97764862c" xmlns:ns3="295de329-5526-44b6-a8ed-f687c052413a" targetNamespace="http://schemas.microsoft.com/office/2006/metadata/properties" ma:root="true" ma:fieldsID="ed4b4f74eadf2df069e794b620225599" ns2:_="" ns3:_="">
    <xsd:import namespace="4801d297-4a9e-4443-8825-70f97764862c"/>
    <xsd:import namespace="295de329-5526-44b6-a8ed-f687c052413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1d297-4a9e-4443-8825-70f9776486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5de329-5526-44b6-a8ed-f687c052413a"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D45906-D9E6-4468-86AC-91DECB43D0E2}">
  <ds:schemaRefs>
    <ds:schemaRef ds:uri="http://schemas.microsoft.com/sharepoint/v3/contenttype/forms"/>
  </ds:schemaRefs>
</ds:datastoreItem>
</file>

<file path=customXml/itemProps2.xml><?xml version="1.0" encoding="utf-8"?>
<ds:datastoreItem xmlns:ds="http://schemas.openxmlformats.org/officeDocument/2006/customXml" ds:itemID="{EE098005-E37B-451A-8BBB-959F3EA5E491}">
  <ds:schemaRefs>
    <ds:schemaRef ds:uri="http://www.w3.org/XML/1998/namespace"/>
    <ds:schemaRef ds:uri="http://schemas.microsoft.com/office/infopath/2007/PartnerControls"/>
    <ds:schemaRef ds:uri="http://schemas.microsoft.com/office/2006/documentManagement/types"/>
    <ds:schemaRef ds:uri="4801d297-4a9e-4443-8825-70f97764862c"/>
    <ds:schemaRef ds:uri="http://purl.org/dc/elements/1.1/"/>
    <ds:schemaRef ds:uri="http://schemas.microsoft.com/office/2006/metadata/properties"/>
    <ds:schemaRef ds:uri="http://purl.org/dc/terms/"/>
    <ds:schemaRef ds:uri="http://schemas.openxmlformats.org/package/2006/metadata/core-properties"/>
    <ds:schemaRef ds:uri="295de329-5526-44b6-a8ed-f687c052413a"/>
    <ds:schemaRef ds:uri="http://purl.org/dc/dcmitype/"/>
  </ds:schemaRefs>
</ds:datastoreItem>
</file>

<file path=customXml/itemProps3.xml><?xml version="1.0" encoding="utf-8"?>
<ds:datastoreItem xmlns:ds="http://schemas.openxmlformats.org/officeDocument/2006/customXml" ds:itemID="{33CA2E10-6861-487A-83D2-70A4B7AA88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01d297-4a9e-4443-8825-70f97764862c"/>
    <ds:schemaRef ds:uri="295de329-5526-44b6-a8ed-f687c05241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235</TotalTime>
  <Words>2268</Words>
  <Application>Microsoft Office PowerPoint</Application>
  <PresentationFormat>Panorámica</PresentationFormat>
  <Paragraphs>203</Paragraphs>
  <Slides>25</Slides>
  <Notes>18</Notes>
  <HiddenSlides>0</HiddenSlides>
  <MMClips>0</MMClips>
  <ScaleCrop>false</ScaleCrop>
  <HeadingPairs>
    <vt:vector size="8" baseType="variant">
      <vt:variant>
        <vt:lpstr>Fuentes usadas</vt:lpstr>
      </vt:variant>
      <vt:variant>
        <vt:i4>5</vt:i4>
      </vt:variant>
      <vt:variant>
        <vt:lpstr>Tema</vt:lpstr>
      </vt:variant>
      <vt:variant>
        <vt:i4>12</vt:i4>
      </vt:variant>
      <vt:variant>
        <vt:lpstr>Servidores OLE incrustados</vt:lpstr>
      </vt:variant>
      <vt:variant>
        <vt:i4>1</vt:i4>
      </vt:variant>
      <vt:variant>
        <vt:lpstr>Títulos de diapositiva</vt:lpstr>
      </vt:variant>
      <vt:variant>
        <vt:i4>25</vt:i4>
      </vt:variant>
    </vt:vector>
  </HeadingPairs>
  <TitlesOfParts>
    <vt:vector size="43" baseType="lpstr">
      <vt:lpstr>Arial</vt:lpstr>
      <vt:lpstr>Calibri</vt:lpstr>
      <vt:lpstr>Calibri Light</vt:lpstr>
      <vt:lpstr>UniSansBook</vt:lpstr>
      <vt:lpstr>UniSansRegular</vt:lpstr>
      <vt:lpstr>Contenido 1</vt:lpstr>
      <vt:lpstr>Foto</vt:lpstr>
      <vt:lpstr>Carátula 2</vt:lpstr>
      <vt:lpstr>Título Charla</vt:lpstr>
      <vt:lpstr>Cierre</vt:lpstr>
      <vt:lpstr>Carátula Inicio</vt:lpstr>
      <vt:lpstr>Diseño personalizado</vt:lpstr>
      <vt:lpstr>1_Foto</vt:lpstr>
      <vt:lpstr>1_Contenido 1</vt:lpstr>
      <vt:lpstr>Texto</vt:lpstr>
      <vt:lpstr>Carátula 2 speakers</vt:lpstr>
      <vt:lpstr>Carátula 3 speakers</vt:lpstr>
      <vt:lpstr>CorelDRAW</vt:lpstr>
      <vt:lpstr>&gt; Carolina Sol Fernández</vt:lpstr>
      <vt:lpstr>&gt; Sobre mí</vt:lpstr>
      <vt:lpstr>&gt; Streaming</vt:lpstr>
      <vt:lpstr>&gt; Streaming</vt:lpstr>
      <vt:lpstr>&gt; Streaming</vt:lpstr>
      <vt:lpstr>&gt; Streaming</vt:lpstr>
      <vt:lpstr>&gt; Streaming</vt:lpstr>
      <vt:lpstr>&gt; ¿Qué es Streaming?</vt:lpstr>
      <vt:lpstr>&gt; ¿Qué es Streaming?</vt:lpstr>
      <vt:lpstr>&gt; ¿Qué es Streaming?</vt:lpstr>
      <vt:lpstr>&gt; ¿Por qué usar Streaming? </vt:lpstr>
      <vt:lpstr>&gt; Streaming data</vt:lpstr>
      <vt:lpstr>&gt; Streaming data</vt:lpstr>
      <vt:lpstr>&gt; Procesamiento</vt:lpstr>
      <vt:lpstr>&gt; Tradicional</vt:lpstr>
      <vt:lpstr>&gt; Streaming</vt:lpstr>
      <vt:lpstr>&gt; Tradicional vs Streaming</vt:lpstr>
      <vt:lpstr>&gt; Aplicaciones que están usándolo</vt:lpstr>
      <vt:lpstr>&gt; Aplicaciones</vt:lpstr>
      <vt:lpstr>&gt; Ejemplo </vt:lpstr>
      <vt:lpstr>&gt; Implementación Cliente</vt:lpstr>
      <vt:lpstr>&gt; ¿Usar Streaming Data o no?</vt:lpstr>
      <vt:lpstr>&gt; Posibilidades en Andreani</vt:lpstr>
      <vt:lpstr>&gt; El futuro del Streaming</vt:lpstr>
      <vt:lpstr>¡Muchas Gracias!  https://github.com/eandreani/code4ndreani                 Contacto: carolinasolfernandez@gmail.com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Pelusso Aldano</dc:creator>
  <cp:lastModifiedBy>Fernandez Carolina</cp:lastModifiedBy>
  <cp:revision>5</cp:revision>
  <dcterms:created xsi:type="dcterms:W3CDTF">2019-11-14T14:28:34Z</dcterms:created>
  <dcterms:modified xsi:type="dcterms:W3CDTF">2019-11-15T06:37:13Z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0x010100E15CAB8EDABD9B4CBC20A210F64EC33D</vt:lpwstr>
  </property>
</Properties>
</file>