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17-07-2019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DE8718-E0DE-48E9-850A-2E7F52044918}" type="datetime1">
              <a:rPr lang="en-US" smtClean="0"/>
              <a:t>7/17/2019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9FB3E9-CC22-4B30-A2EA-0B6BECC1EF60}" type="datetime1">
              <a:rPr lang="en-US" smtClean="0"/>
              <a:t>7/17/2019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8FF93-374E-4ED5-9651-69432EA86297}" type="datetime1">
              <a:rPr lang="en-US" smtClean="0"/>
              <a:t>7/17/2019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63333C-F0FB-4F57-B2E8-446CAA1A66F5}" type="datetime1">
              <a:rPr lang="en-US" smtClean="0"/>
              <a:t>7/17/2019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CAB002-8580-4CDE-A980-E1E45A3D92A3}" type="datetime1">
              <a:rPr lang="en-US" smtClean="0"/>
              <a:t>7/17/2019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86C6A-01BF-45C7-8C40-ED03B61AAE8E}" type="datetime1">
              <a:rPr lang="en-US" smtClean="0"/>
              <a:t>7/17/2019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DCF8A4-AEB6-454D-94AA-3179F1E73956}" type="datetime1">
              <a:rPr lang="en-US" smtClean="0"/>
              <a:t>7/17/2019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t>7/17/2019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t>7/17/2019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t>7/17/2019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t>7/17/2019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t>7/17/2019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t>7/17/2019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t>7/17/2019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t>7/17/2019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t>7/17/2019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1CCE9A-D860-42C2-B0D6-B58CA184E92B}" type="datetime1">
              <a:rPr lang="en-US" smtClean="0"/>
              <a:t>7/17/2019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BEEA5B-9FF1-4F59-9393-6A1B7F739090}" type="datetime1">
              <a:rPr lang="en-US" smtClean="0"/>
              <a:t>7/17/2019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nalyticsvidhya.com/blog/2016/12/introduction-to-feature-selection-methods-with-an-example-or-how-to-select-the-right-variables/" TargetMode="External"/><Relationship Id="rId2" Type="http://schemas.openxmlformats.org/officeDocument/2006/relationships/hyperlink" Target="https://codalab.lri.fr/competitions/566#participate-get_data" TargetMode="Externa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6010" y="1780540"/>
            <a:ext cx="7468235" cy="1050925"/>
          </a:xfrm>
        </p:spPr>
        <p:txBody>
          <a:bodyPr/>
          <a:lstStyle/>
          <a:p>
            <a:r>
              <a:rPr lang="en-US" sz="3600" dirty="0">
                <a:ln/>
                <a:solidFill>
                  <a:srgbClr val="00B050"/>
                </a:solidFill>
                <a:effectLst>
                  <a:outerShdw blurRad="38100" dist="19050" dir="2700000" algn="tl" rotWithShape="0">
                    <a:schemeClr val="dk1">
                      <a:alpha val="40000"/>
                    </a:schemeClr>
                  </a:outerShdw>
                </a:effectLst>
              </a:rPr>
              <a:t>MORTALITY PREDICTION</a:t>
            </a:r>
          </a:p>
        </p:txBody>
      </p:sp>
      <p:sp>
        <p:nvSpPr>
          <p:cNvPr id="3" name="Subtitle 2"/>
          <p:cNvSpPr>
            <a:spLocks noGrp="1"/>
          </p:cNvSpPr>
          <p:nvPr>
            <p:ph type="subTitle" idx="1"/>
          </p:nvPr>
        </p:nvSpPr>
        <p:spPr>
          <a:xfrm>
            <a:off x="2366645" y="3626485"/>
            <a:ext cx="7467600" cy="1250315"/>
          </a:xfrm>
        </p:spPr>
        <p:txBody>
          <a:bodyPr>
            <a:normAutofit fontScale="97500" lnSpcReduction="10000"/>
          </a:bodyPr>
          <a:lstStyle/>
          <a:p>
            <a:pPr algn="l"/>
            <a:r>
              <a:rPr lang="en-US" altLang="en-IN" dirty="0">
                <a:ln/>
                <a:solidFill>
                  <a:srgbClr val="FF0000"/>
                </a:solidFill>
                <a:effectLst>
                  <a:outerShdw blurRad="38100" dist="25400" dir="5400000" algn="ctr" rotWithShape="0">
                    <a:srgbClr val="6E747A">
                      <a:alpha val="43000"/>
                    </a:srgbClr>
                  </a:outerShdw>
                </a:effectLst>
              </a:rPr>
              <a:t>     </a:t>
            </a:r>
            <a:r>
              <a:rPr lang="en-US" altLang="en-IN" b="1" dirty="0">
                <a:ln/>
                <a:solidFill>
                  <a:schemeClr val="tx2"/>
                </a:solidFill>
                <a:effectLst>
                  <a:outerShdw blurRad="38100" dist="38100" dir="2700000" algn="tl">
                    <a:srgbClr val="000000">
                      <a:alpha val="43137"/>
                    </a:srgbClr>
                  </a:outerShdw>
                </a:effectLst>
              </a:rPr>
              <a:t>Shreya 							                </a:t>
            </a:r>
            <a:r>
              <a:rPr lang="en-US" altLang="en-IN" b="1" dirty="0" err="1">
                <a:ln/>
                <a:solidFill>
                  <a:schemeClr val="tx2"/>
                </a:solidFill>
                <a:effectLst>
                  <a:outerShdw blurRad="38100" dist="38100" dir="2700000" algn="tl">
                    <a:srgbClr val="000000">
                      <a:alpha val="43137"/>
                    </a:srgbClr>
                  </a:outerShdw>
                </a:effectLst>
              </a:rPr>
              <a:t>Archit</a:t>
            </a:r>
            <a:r>
              <a:rPr lang="en-US" altLang="en-IN" b="1" dirty="0">
                <a:ln/>
                <a:solidFill>
                  <a:schemeClr val="tx2"/>
                </a:solidFill>
                <a:effectLst>
                  <a:outerShdw blurRad="38100" dist="38100" dir="2700000" algn="tl">
                    <a:srgbClr val="000000">
                      <a:alpha val="43137"/>
                    </a:srgbClr>
                  </a:outerShdw>
                </a:effectLst>
              </a:rPr>
              <a:t> Gupta</a:t>
            </a:r>
          </a:p>
          <a:p>
            <a:pPr algn="l"/>
            <a:r>
              <a:rPr lang="en-US" altLang="en-IN" b="1" dirty="0">
                <a:ln/>
                <a:solidFill>
                  <a:schemeClr val="tx2"/>
                </a:solidFill>
                <a:effectLst>
                  <a:outerShdw blurRad="38100" dist="38100" dir="2700000" algn="tl">
                    <a:srgbClr val="000000">
                      <a:alpha val="43137"/>
                    </a:srgbClr>
                  </a:outerShdw>
                </a:effectLst>
              </a:rPr>
              <a:t>  Akash verma				    	                 Shridhar </a:t>
            </a:r>
            <a:r>
              <a:rPr lang="en-US" altLang="en-IN" b="1" dirty="0" err="1">
                <a:ln/>
                <a:solidFill>
                  <a:schemeClr val="tx2"/>
                </a:solidFill>
                <a:effectLst>
                  <a:outerShdw blurRad="38100" dist="38100" dir="2700000" algn="tl">
                    <a:srgbClr val="000000">
                      <a:alpha val="43137"/>
                    </a:srgbClr>
                  </a:outerShdw>
                </a:effectLst>
              </a:rPr>
              <a:t>kumar</a:t>
            </a:r>
            <a:r>
              <a:rPr lang="en-US" altLang="en-IN" b="1" dirty="0">
                <a:ln/>
                <a:solidFill>
                  <a:schemeClr val="tx2"/>
                </a:solidFill>
                <a:effectLst>
                  <a:outerShdw blurRad="38100" dist="38100" dir="2700000" algn="tl">
                    <a:srgbClr val="000000">
                      <a:alpha val="43137"/>
                    </a:srgbClr>
                  </a:outerShdw>
                </a:effectLst>
              </a:rPr>
              <a:t> Thakur</a:t>
            </a:r>
          </a:p>
          <a:p>
            <a:pPr algn="l"/>
            <a:r>
              <a:rPr lang="en-US" altLang="en-IN" b="1" dirty="0">
                <a:ln/>
                <a:solidFill>
                  <a:schemeClr val="tx2"/>
                </a:solidFill>
                <a:effectLst>
                  <a:outerShdw blurRad="38100" dist="38100" dir="2700000" algn="tl">
                    <a:srgbClr val="000000">
                      <a:alpha val="43137"/>
                    </a:srgbClr>
                  </a:outerShdw>
                </a:effectLst>
              </a:rPr>
              <a:t>					Dr. </a:t>
            </a:r>
            <a:r>
              <a:rPr lang="en-US" altLang="en-IN" b="1" dirty="0" err="1">
                <a:ln/>
                <a:solidFill>
                  <a:schemeClr val="tx2"/>
                </a:solidFill>
                <a:effectLst>
                  <a:outerShdw blurRad="38100" dist="38100" dir="2700000" algn="tl">
                    <a:srgbClr val="000000">
                      <a:alpha val="43137"/>
                    </a:srgbClr>
                  </a:outerShdw>
                </a:effectLst>
              </a:rPr>
              <a:t>Indrajeet</a:t>
            </a:r>
            <a:r>
              <a:rPr lang="en-US" altLang="en-IN" b="1" dirty="0">
                <a:ln/>
                <a:solidFill>
                  <a:schemeClr val="tx2"/>
                </a:solidFill>
                <a:effectLst>
                  <a:outerShdw blurRad="38100" dist="38100" dir="2700000" algn="tl">
                    <a:srgbClr val="000000">
                      <a:alpha val="43137"/>
                    </a:srgbClr>
                  </a:outerShdw>
                </a:effectLst>
              </a:rPr>
              <a:t> Gupta</a:t>
            </a:r>
          </a:p>
        </p:txBody>
      </p:sp>
      <p:pic>
        <p:nvPicPr>
          <p:cNvPr id="9" name="Picture 8" descr="A drawing of a face&#10;&#10;Description generated with high confidence"/>
          <p:cNvPicPr>
            <a:picLocks noChangeAspect="1"/>
          </p:cNvPicPr>
          <p:nvPr/>
        </p:nvPicPr>
        <p:blipFill>
          <a:blip r:embed="rId2"/>
          <a:stretch>
            <a:fillRect/>
          </a:stretch>
        </p:blipFill>
        <p:spPr>
          <a:xfrm>
            <a:off x="2542504" y="4876801"/>
            <a:ext cx="1605425" cy="395594"/>
          </a:xfrm>
          <a:prstGeom prst="rect">
            <a:avLst/>
          </a:prstGeom>
        </p:spPr>
      </p:pic>
      <p:pic>
        <p:nvPicPr>
          <p:cNvPr id="11" name="Picture 10"/>
          <p:cNvPicPr>
            <a:picLocks noChangeAspect="1"/>
          </p:cNvPicPr>
          <p:nvPr/>
        </p:nvPicPr>
        <p:blipFill>
          <a:blip r:embed="rId3"/>
          <a:stretch>
            <a:fillRect/>
          </a:stretch>
        </p:blipFill>
        <p:spPr>
          <a:xfrm>
            <a:off x="8297542" y="4876801"/>
            <a:ext cx="1356936" cy="3955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 be, or not to be?</a:t>
            </a:r>
          </a:p>
        </p:txBody>
      </p:sp>
      <p:sp>
        <p:nvSpPr>
          <p:cNvPr id="3" name="Content Placeholder 2"/>
          <p:cNvSpPr>
            <a:spLocks noGrp="1"/>
          </p:cNvSpPr>
          <p:nvPr>
            <p:ph idx="1"/>
          </p:nvPr>
        </p:nvSpPr>
        <p:spPr/>
        <p:txBody>
          <a:bodyPr>
            <a:normAutofit/>
          </a:bodyPr>
          <a:lstStyle/>
          <a:p>
            <a:r>
              <a:rPr lang="en-US" altLang="en-IN" dirty="0"/>
              <a:t>T</a:t>
            </a:r>
            <a:r>
              <a:rPr lang="en-IN" dirty="0"/>
              <a:t>o predict the survival of a patient given his or her medical record</a:t>
            </a:r>
            <a:r>
              <a:rPr lang="en-US" altLang="en-IN" dirty="0"/>
              <a:t>.</a:t>
            </a:r>
            <a:r>
              <a:rPr lang="en-IN" dirty="0"/>
              <a:t> More specifically, </a:t>
            </a:r>
            <a:r>
              <a:rPr lang="en-US" altLang="en-IN" dirty="0"/>
              <a:t>we</a:t>
            </a:r>
            <a:r>
              <a:rPr lang="en-IN" dirty="0"/>
              <a:t> have to predict whether or not the patients died during their stay at the hospital.</a:t>
            </a:r>
          </a:p>
          <a:p>
            <a:r>
              <a:rPr lang="en-US" dirty="0">
                <a:ea typeface="Gadugi" panose="020B0502040204020203" pitchFamily="34" charset="0"/>
                <a:cs typeface="Times New Roman" panose="02020603050405020304" pitchFamily="18" charset="0"/>
              </a:rPr>
              <a:t>Research has focused on prediction of measurable outcomes, including risk of complications, mortality and length of hospital stay.</a:t>
            </a:r>
            <a:endParaRPr lang="en-IN" dirty="0"/>
          </a:p>
        </p:txBody>
      </p:sp>
      <p:pic>
        <p:nvPicPr>
          <p:cNvPr id="6" name="Picture 5" descr="A drawing of a face&#10;&#10;Description generated with high confidence"/>
          <p:cNvPicPr>
            <a:picLocks noChangeAspect="1"/>
          </p:cNvPicPr>
          <p:nvPr/>
        </p:nvPicPr>
        <p:blipFill>
          <a:blip r:embed="rId2"/>
          <a:stretch>
            <a:fillRect/>
          </a:stretch>
        </p:blipFill>
        <p:spPr>
          <a:xfrm>
            <a:off x="765313" y="5774866"/>
            <a:ext cx="1605425" cy="395594"/>
          </a:xfrm>
          <a:prstGeom prst="rect">
            <a:avLst/>
          </a:prstGeom>
        </p:spPr>
      </p:pic>
      <p:pic>
        <p:nvPicPr>
          <p:cNvPr id="7" name="Picture 6"/>
          <p:cNvPicPr>
            <a:picLocks noChangeAspect="1"/>
          </p:cNvPicPr>
          <p:nvPr/>
        </p:nvPicPr>
        <p:blipFill>
          <a:blip r:embed="rId3"/>
          <a:stretch>
            <a:fillRect/>
          </a:stretch>
        </p:blipFill>
        <p:spPr>
          <a:xfrm>
            <a:off x="10069749" y="5751207"/>
            <a:ext cx="1356936" cy="3955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Dataset Used</a:t>
            </a:r>
          </a:p>
        </p:txBody>
      </p:sp>
      <p:sp>
        <p:nvSpPr>
          <p:cNvPr id="3" name="Content Placeholder 2"/>
          <p:cNvSpPr>
            <a:spLocks noGrp="1"/>
          </p:cNvSpPr>
          <p:nvPr>
            <p:ph idx="1"/>
          </p:nvPr>
        </p:nvSpPr>
        <p:spPr/>
        <p:txBody>
          <a:bodyPr/>
          <a:lstStyle/>
          <a:p>
            <a:r>
              <a:rPr lang="en-IN" dirty="0"/>
              <a:t>The training dataset contains information about 80,000 patients, represented by categorical, binary and numerical features (also named "variables"). Those features are for instance age, gender, ethnicity, marital status, as well as medical data such as blood pressure rate or glucose rate. There are a total of 342 variables.</a:t>
            </a:r>
          </a:p>
          <a:p>
            <a:r>
              <a:rPr lang="en-IN" dirty="0"/>
              <a:t>The test set consists of data of 20001 patients on which our model accuracy will </a:t>
            </a:r>
            <a:r>
              <a:rPr lang="en-IN"/>
              <a:t>be tested.</a:t>
            </a:r>
            <a:endParaRPr lang="en-IN" dirty="0"/>
          </a:p>
        </p:txBody>
      </p:sp>
      <p:pic>
        <p:nvPicPr>
          <p:cNvPr id="6" name="Picture 5" descr="A drawing of a face&#10;&#10;Description generated with high confidence"/>
          <p:cNvPicPr>
            <a:picLocks noChangeAspect="1"/>
          </p:cNvPicPr>
          <p:nvPr/>
        </p:nvPicPr>
        <p:blipFill>
          <a:blip r:embed="rId2"/>
          <a:stretch>
            <a:fillRect/>
          </a:stretch>
        </p:blipFill>
        <p:spPr>
          <a:xfrm>
            <a:off x="765313" y="5774866"/>
            <a:ext cx="1605425" cy="395594"/>
          </a:xfrm>
          <a:prstGeom prst="rect">
            <a:avLst/>
          </a:prstGeom>
        </p:spPr>
      </p:pic>
      <p:pic>
        <p:nvPicPr>
          <p:cNvPr id="7" name="Picture 6"/>
          <p:cNvPicPr>
            <a:picLocks noChangeAspect="1"/>
          </p:cNvPicPr>
          <p:nvPr/>
        </p:nvPicPr>
        <p:blipFill>
          <a:blip r:embed="rId3"/>
          <a:stretch>
            <a:fillRect/>
          </a:stretch>
        </p:blipFill>
        <p:spPr>
          <a:xfrm>
            <a:off x="10069749" y="5751207"/>
            <a:ext cx="1356936" cy="3955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p>
        </p:txBody>
      </p:sp>
      <p:sp>
        <p:nvSpPr>
          <p:cNvPr id="3" name="Content Placeholder 2"/>
          <p:cNvSpPr>
            <a:spLocks noGrp="1"/>
          </p:cNvSpPr>
          <p:nvPr>
            <p:ph idx="1"/>
          </p:nvPr>
        </p:nvSpPr>
        <p:spPr/>
        <p:txBody>
          <a:bodyPr/>
          <a:lstStyle/>
          <a:p>
            <a:r>
              <a:rPr lang="en-IN" dirty="0"/>
              <a:t>The dataset was cleaned. </a:t>
            </a:r>
          </a:p>
          <a:p>
            <a:r>
              <a:rPr lang="en-IN" dirty="0"/>
              <a:t>Missing values were filled with mean.</a:t>
            </a:r>
          </a:p>
          <a:p>
            <a:r>
              <a:rPr lang="en-IN" dirty="0"/>
              <a:t>String data was handled with One-hot encoding.</a:t>
            </a:r>
          </a:p>
          <a:p>
            <a:r>
              <a:rPr lang="en-IN" dirty="0"/>
              <a:t>Feature extraction was done based on unique categories in each column.</a:t>
            </a:r>
          </a:p>
          <a:p>
            <a:r>
              <a:rPr lang="en-IN" dirty="0"/>
              <a:t>SMOTE was used for handling imbalanced data.</a:t>
            </a:r>
          </a:p>
        </p:txBody>
      </p:sp>
      <p:pic>
        <p:nvPicPr>
          <p:cNvPr id="6" name="Picture 5" descr="A drawing of a face&#10;&#10;Description generated with high confidence"/>
          <p:cNvPicPr>
            <a:picLocks noChangeAspect="1"/>
          </p:cNvPicPr>
          <p:nvPr/>
        </p:nvPicPr>
        <p:blipFill>
          <a:blip r:embed="rId2"/>
          <a:stretch>
            <a:fillRect/>
          </a:stretch>
        </p:blipFill>
        <p:spPr>
          <a:xfrm>
            <a:off x="765313" y="5774866"/>
            <a:ext cx="1605425" cy="395594"/>
          </a:xfrm>
          <a:prstGeom prst="rect">
            <a:avLst/>
          </a:prstGeom>
        </p:spPr>
      </p:pic>
      <p:pic>
        <p:nvPicPr>
          <p:cNvPr id="7" name="Picture 6"/>
          <p:cNvPicPr>
            <a:picLocks noChangeAspect="1"/>
          </p:cNvPicPr>
          <p:nvPr/>
        </p:nvPicPr>
        <p:blipFill>
          <a:blip r:embed="rId3"/>
          <a:stretch>
            <a:fillRect/>
          </a:stretch>
        </p:blipFill>
        <p:spPr>
          <a:xfrm>
            <a:off x="10069749" y="5751207"/>
            <a:ext cx="1356936" cy="3955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 Achieved</a:t>
            </a:r>
          </a:p>
        </p:txBody>
      </p:sp>
      <p:sp>
        <p:nvSpPr>
          <p:cNvPr id="3" name="Content Placeholder 2"/>
          <p:cNvSpPr>
            <a:spLocks noGrp="1"/>
          </p:cNvSpPr>
          <p:nvPr>
            <p:ph idx="1"/>
          </p:nvPr>
        </p:nvSpPr>
        <p:spPr/>
        <p:txBody>
          <a:bodyPr/>
          <a:lstStyle/>
          <a:p>
            <a:r>
              <a:rPr lang="en-IN" dirty="0"/>
              <a:t>Neural Network – 60%</a:t>
            </a:r>
          </a:p>
          <a:p>
            <a:r>
              <a:rPr lang="en-IN" dirty="0"/>
              <a:t>Support Vector Machine – 75%</a:t>
            </a:r>
          </a:p>
          <a:p>
            <a:r>
              <a:rPr lang="en-IN" dirty="0"/>
              <a:t>Gaussian Naïve Bayes – 61%</a:t>
            </a:r>
          </a:p>
          <a:p>
            <a:r>
              <a:rPr lang="en-IN" dirty="0"/>
              <a:t>Logistic Regression – 76%</a:t>
            </a:r>
          </a:p>
          <a:p>
            <a:r>
              <a:rPr lang="en-IN" dirty="0"/>
              <a:t>Perceptron – 73%</a:t>
            </a:r>
          </a:p>
          <a:p>
            <a:r>
              <a:rPr lang="en-IN" dirty="0"/>
              <a:t>Decision Tree – 53%</a:t>
            </a:r>
          </a:p>
          <a:p>
            <a:endParaRPr lang="en-IN" dirty="0"/>
          </a:p>
        </p:txBody>
      </p:sp>
      <p:pic>
        <p:nvPicPr>
          <p:cNvPr id="6" name="Picture 5" descr="A drawing of a face&#10;&#10;Description generated with high confidence"/>
          <p:cNvPicPr>
            <a:picLocks noChangeAspect="1"/>
          </p:cNvPicPr>
          <p:nvPr/>
        </p:nvPicPr>
        <p:blipFill>
          <a:blip r:embed="rId2"/>
          <a:stretch>
            <a:fillRect/>
          </a:stretch>
        </p:blipFill>
        <p:spPr>
          <a:xfrm>
            <a:off x="765313" y="5774866"/>
            <a:ext cx="1605425" cy="395594"/>
          </a:xfrm>
          <a:prstGeom prst="rect">
            <a:avLst/>
          </a:prstGeom>
        </p:spPr>
      </p:pic>
      <p:pic>
        <p:nvPicPr>
          <p:cNvPr id="7" name="Picture 6"/>
          <p:cNvPicPr>
            <a:picLocks noChangeAspect="1"/>
          </p:cNvPicPr>
          <p:nvPr/>
        </p:nvPicPr>
        <p:blipFill>
          <a:blip r:embed="rId3"/>
          <a:stretch>
            <a:fillRect/>
          </a:stretch>
        </p:blipFill>
        <p:spPr>
          <a:xfrm>
            <a:off x="10069749" y="5751207"/>
            <a:ext cx="1356936" cy="3955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p:txBody>
          <a:bodyPr/>
          <a:lstStyle/>
          <a:p>
            <a:r>
              <a:rPr lang="en-US" dirty="0">
                <a:cs typeface="Times New Roman" panose="02020603050405020304" pitchFamily="18" charset="0"/>
              </a:rPr>
              <a:t>The dataset provided by </a:t>
            </a:r>
            <a:r>
              <a:rPr lang="en-US" dirty="0" err="1">
                <a:cs typeface="Times New Roman" panose="02020603050405020304" pitchFamily="18" charset="0"/>
              </a:rPr>
              <a:t>CodaLab</a:t>
            </a:r>
            <a:r>
              <a:rPr lang="en-US" dirty="0">
                <a:cs typeface="Times New Roman" panose="02020603050405020304" pitchFamily="18" charset="0"/>
              </a:rPr>
              <a:t> has numerical and string data related to the medical information of the patient needs some repairs.</a:t>
            </a:r>
          </a:p>
          <a:p>
            <a:r>
              <a:rPr lang="en-US" dirty="0">
                <a:cs typeface="Times New Roman" panose="02020603050405020304" pitchFamily="18" charset="0"/>
              </a:rPr>
              <a:t>The data was preprocessed and trained our dataset with 5 models. Among all the models Logistic Regression gave us the best score of all with 75.76% accuracy.</a:t>
            </a:r>
          </a:p>
          <a:p>
            <a:r>
              <a:rPr lang="en-US" dirty="0">
                <a:cs typeface="Times New Roman" panose="02020603050405020304" pitchFamily="18" charset="0"/>
              </a:rPr>
              <a:t>It will be a very helpful framework for the medical institutions.</a:t>
            </a:r>
            <a:endParaRPr lang="en-IN" dirty="0"/>
          </a:p>
          <a:p>
            <a:pPr marL="0" indent="0">
              <a:buNone/>
            </a:pPr>
            <a:endParaRPr lang="en-IN" dirty="0"/>
          </a:p>
        </p:txBody>
      </p:sp>
      <p:pic>
        <p:nvPicPr>
          <p:cNvPr id="6" name="Picture 5" descr="A drawing of a face&#10;&#10;Description generated with high confidence"/>
          <p:cNvPicPr>
            <a:picLocks noChangeAspect="1"/>
          </p:cNvPicPr>
          <p:nvPr/>
        </p:nvPicPr>
        <p:blipFill>
          <a:blip r:embed="rId2"/>
          <a:stretch>
            <a:fillRect/>
          </a:stretch>
        </p:blipFill>
        <p:spPr>
          <a:xfrm>
            <a:off x="765313" y="5774866"/>
            <a:ext cx="1605425" cy="395594"/>
          </a:xfrm>
          <a:prstGeom prst="rect">
            <a:avLst/>
          </a:prstGeom>
        </p:spPr>
      </p:pic>
      <p:pic>
        <p:nvPicPr>
          <p:cNvPr id="7" name="Picture 6"/>
          <p:cNvPicPr>
            <a:picLocks noChangeAspect="1"/>
          </p:cNvPicPr>
          <p:nvPr/>
        </p:nvPicPr>
        <p:blipFill>
          <a:blip r:embed="rId3"/>
          <a:stretch>
            <a:fillRect/>
          </a:stretch>
        </p:blipFill>
        <p:spPr>
          <a:xfrm>
            <a:off x="10069749" y="5751207"/>
            <a:ext cx="1356936" cy="3955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p>
        </p:txBody>
      </p:sp>
      <p:sp>
        <p:nvSpPr>
          <p:cNvPr id="3" name="Content Placeholder 2"/>
          <p:cNvSpPr>
            <a:spLocks noGrp="1"/>
          </p:cNvSpPr>
          <p:nvPr>
            <p:ph idx="1"/>
          </p:nvPr>
        </p:nvSpPr>
        <p:spPr/>
        <p:txBody>
          <a:bodyPr/>
          <a:lstStyle/>
          <a:p>
            <a:r>
              <a:rPr lang="en-US" dirty="0">
                <a:hlinkClick r:id="rId2"/>
              </a:rPr>
              <a:t>https://codalab.lri.fr/competitions/566#participate-get_data</a:t>
            </a:r>
            <a:endParaRPr lang="en-US" dirty="0"/>
          </a:p>
          <a:p>
            <a:r>
              <a:rPr lang="en-US" dirty="0"/>
              <a:t>Sharma A, Shukla A, Tiwari R, Mishra A. Mortality Prediction of ICU patients using Machine Leaning: A survey. Paper presented at: Proceedings of the International Conference on Compute and Data Analysis.2017.</a:t>
            </a:r>
          </a:p>
          <a:p>
            <a:r>
              <a:rPr lang="en-US" dirty="0">
                <a:hlinkClick r:id="rId3"/>
              </a:rPr>
              <a:t>https://www.analyticsvidhya.com/blog/2016/12/introduction-to-feature-selection-methods-with-an-example-or-how-to-select-the-right-variables/</a:t>
            </a:r>
            <a:endParaRPr lang="en-US" dirty="0"/>
          </a:p>
          <a:p>
            <a:endParaRPr lang="en-US" dirty="0"/>
          </a:p>
          <a:p>
            <a:endParaRPr lang="en-IN" dirty="0"/>
          </a:p>
          <a:p>
            <a:pPr marL="0" indent="0">
              <a:buNone/>
            </a:pPr>
            <a:endParaRPr lang="en-IN" dirty="0"/>
          </a:p>
          <a:p>
            <a:pPr marL="0" indent="0">
              <a:buNone/>
            </a:pPr>
            <a:endParaRPr lang="en-IN" dirty="0"/>
          </a:p>
        </p:txBody>
      </p:sp>
      <p:pic>
        <p:nvPicPr>
          <p:cNvPr id="6" name="Picture 5" descr="A drawing of a face&#10;&#10;Description generated with high confidence"/>
          <p:cNvPicPr>
            <a:picLocks noChangeAspect="1"/>
          </p:cNvPicPr>
          <p:nvPr/>
        </p:nvPicPr>
        <p:blipFill>
          <a:blip r:embed="rId4"/>
          <a:stretch>
            <a:fillRect/>
          </a:stretch>
        </p:blipFill>
        <p:spPr>
          <a:xfrm>
            <a:off x="765313" y="5774866"/>
            <a:ext cx="1605425" cy="395594"/>
          </a:xfrm>
          <a:prstGeom prst="rect">
            <a:avLst/>
          </a:prstGeom>
        </p:spPr>
      </p:pic>
      <p:pic>
        <p:nvPicPr>
          <p:cNvPr id="7" name="Picture 6"/>
          <p:cNvPicPr>
            <a:picLocks noChangeAspect="1"/>
          </p:cNvPicPr>
          <p:nvPr/>
        </p:nvPicPr>
        <p:blipFill>
          <a:blip r:embed="rId5"/>
          <a:stretch>
            <a:fillRect/>
          </a:stretch>
        </p:blipFill>
        <p:spPr>
          <a:xfrm>
            <a:off x="10069749" y="5751207"/>
            <a:ext cx="1356936" cy="3955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p:cNvPicPr>
            <a:picLocks noChangeAspect="1"/>
          </p:cNvPicPr>
          <p:nvPr/>
        </p:nvPicPr>
        <p:blipFill>
          <a:blip r:embed="rId2"/>
          <a:stretch>
            <a:fillRect/>
          </a:stretch>
        </p:blipFill>
        <p:spPr>
          <a:xfrm>
            <a:off x="765313" y="5774866"/>
            <a:ext cx="1605425" cy="395594"/>
          </a:xfrm>
          <a:prstGeom prst="rect">
            <a:avLst/>
          </a:prstGeom>
        </p:spPr>
      </p:pic>
      <p:pic>
        <p:nvPicPr>
          <p:cNvPr id="7" name="Picture 6"/>
          <p:cNvPicPr>
            <a:picLocks noChangeAspect="1"/>
          </p:cNvPicPr>
          <p:nvPr/>
        </p:nvPicPr>
        <p:blipFill>
          <a:blip r:embed="rId3"/>
          <a:stretch>
            <a:fillRect/>
          </a:stretch>
        </p:blipFill>
        <p:spPr>
          <a:xfrm>
            <a:off x="10069749" y="5751207"/>
            <a:ext cx="1356936" cy="395594"/>
          </a:xfrm>
          <a:prstGeom prst="rect">
            <a:avLst/>
          </a:prstGeom>
        </p:spPr>
      </p:pic>
      <p:sp>
        <p:nvSpPr>
          <p:cNvPr id="9" name="Title 8"/>
          <p:cNvSpPr>
            <a:spLocks noGrp="1"/>
          </p:cNvSpPr>
          <p:nvPr>
            <p:ph type="title"/>
          </p:nvPr>
        </p:nvSpPr>
        <p:spPr>
          <a:xfrm>
            <a:off x="1295402" y="2777066"/>
            <a:ext cx="9601196" cy="1303867"/>
          </a:xfrm>
        </p:spPr>
        <p:txBody>
          <a:bodyPr/>
          <a:lstStyle/>
          <a:p>
            <a:r>
              <a:rPr lang="en-IN" b="1" dirty="0"/>
              <a:t>Thank You</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18</TotalTime>
  <Words>359</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Organic</vt:lpstr>
      <vt:lpstr>MORTALITY PREDICTION</vt:lpstr>
      <vt:lpstr>To be, or not to be?</vt:lpstr>
      <vt:lpstr>Dataset Used</vt:lpstr>
      <vt:lpstr>Methodology</vt:lpstr>
      <vt:lpstr>Results Achieved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Madhushi Verma</dc:creator>
  <cp:lastModifiedBy>B.K Goel</cp:lastModifiedBy>
  <cp:revision>26</cp:revision>
  <dcterms:created xsi:type="dcterms:W3CDTF">2019-07-11T19:19:00Z</dcterms:created>
  <dcterms:modified xsi:type="dcterms:W3CDTF">2019-07-17T04:54:35Z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