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notesMasterIdLst>
    <p:notesMasterId r:id="rId3"/>
  </p:notesMasterIdLst>
  <p:sldIdLst>
    <p:sldId id="256" r:id="rId2"/>
  </p:sldIdLst>
  <p:sldSz cx="30275213" cy="42803763"/>
  <p:notesSz cx="7102475"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33" d="100"/>
          <a:sy n="33" d="100"/>
        </p:scale>
        <p:origin x="-1291" y="-58"/>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K%20Goel\AppData\Local\Microsoft\Office\UnsavedFiles\Book1((Unsaved-307517891541662747)).xlsb"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5044124002429988E-2"/>
          <c:y val="0.16243312248665126"/>
          <c:w val="0.9604590494328088"/>
          <c:h val="0.78172448270679962"/>
        </c:manualLayout>
      </c:layout>
      <c:barChart>
        <c:barDir val="col"/>
        <c:grouping val="stacked"/>
        <c:varyColors val="0"/>
        <c:ser>
          <c:idx val="0"/>
          <c:order val="0"/>
          <c:tx>
            <c:strRef>
              <c:f>Sheet1!$B$1</c:f>
              <c:strCache>
                <c:ptCount val="1"/>
                <c:pt idx="0">
                  <c:v>Accuracy</c:v>
                </c:pt>
              </c:strCache>
            </c:strRef>
          </c:tx>
          <c:spPr>
            <a:solidFill>
              <a:schemeClr val="accent6">
                <a:alpha val="70000"/>
              </a:schemeClr>
            </a:solidFill>
            <a:ln>
              <a:noFill/>
            </a:ln>
            <a:effectLst/>
          </c:spPr>
          <c:invertIfNegative val="0"/>
          <c:dLbls>
            <c:spPr>
              <a:noFill/>
              <a:ln>
                <a:noFill/>
              </a:ln>
              <a:effectLst/>
            </c:spPr>
            <c:txPr>
              <a:bodyPr/>
              <a:lstStyle/>
              <a:p>
                <a:pPr>
                  <a:defRPr sz="8800"/>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SVM</c:v>
                </c:pt>
                <c:pt idx="1">
                  <c:v>Gaussian Naïve</c:v>
                </c:pt>
                <c:pt idx="2">
                  <c:v>Logistic Regression</c:v>
                </c:pt>
                <c:pt idx="3">
                  <c:v>Perceptron</c:v>
                </c:pt>
                <c:pt idx="4">
                  <c:v>Decision Tree</c:v>
                </c:pt>
              </c:strCache>
            </c:strRef>
          </c:cat>
          <c:val>
            <c:numRef>
              <c:f>Sheet1!$B$2:$B$6</c:f>
              <c:numCache>
                <c:formatCode>General</c:formatCode>
                <c:ptCount val="5"/>
                <c:pt idx="0">
                  <c:v>75</c:v>
                </c:pt>
                <c:pt idx="1">
                  <c:v>61</c:v>
                </c:pt>
                <c:pt idx="2">
                  <c:v>76</c:v>
                </c:pt>
                <c:pt idx="3">
                  <c:v>73</c:v>
                </c:pt>
                <c:pt idx="4">
                  <c:v>53</c:v>
                </c:pt>
              </c:numCache>
            </c:numRef>
          </c:val>
          <c:extLst xmlns:c16r2="http://schemas.microsoft.com/office/drawing/2015/06/chart">
            <c:ext xmlns:c16="http://schemas.microsoft.com/office/drawing/2014/chart" uri="{C3380CC4-5D6E-409C-BE32-E72D297353CC}">
              <c16:uniqueId val="{00000000-DFD0-48D2-A288-C8B357581CD3}"/>
            </c:ext>
          </c:extLst>
        </c:ser>
        <c:dLbls>
          <c:dLblPos val="ctr"/>
          <c:showLegendKey val="0"/>
          <c:showVal val="1"/>
          <c:showCatName val="0"/>
          <c:showSerName val="0"/>
          <c:showPercent val="0"/>
          <c:showBubbleSize val="0"/>
        </c:dLbls>
        <c:gapWidth val="50"/>
        <c:overlap val="100"/>
        <c:axId val="139608448"/>
        <c:axId val="139611136"/>
      </c:barChart>
      <c:catAx>
        <c:axId val="139608448"/>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611136"/>
        <c:crosses val="autoZero"/>
        <c:auto val="1"/>
        <c:lblAlgn val="ctr"/>
        <c:lblOffset val="100"/>
        <c:noMultiLvlLbl val="0"/>
      </c:catAx>
      <c:valAx>
        <c:axId val="139611136"/>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60844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672782" y="3"/>
            <a:ext cx="12509550" cy="42803769"/>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5759950" y="5707175"/>
            <a:ext cx="23001504" cy="21771786"/>
          </a:xfrm>
        </p:spPr>
        <p:txBody>
          <a:bodyPr anchor="b">
            <a:normAutofit/>
          </a:bodyPr>
          <a:lstStyle>
            <a:lvl1pPr algn="r">
              <a:defRPr sz="17879">
                <a:effectLst/>
              </a:defRPr>
            </a:lvl1pPr>
          </a:lstStyle>
          <a:p>
            <a:r>
              <a:rPr lang="en-US"/>
              <a:t>Click to edit Master title style</a:t>
            </a:r>
            <a:endParaRPr lang="en-US" dirty="0"/>
          </a:p>
        </p:txBody>
      </p:sp>
      <p:sp>
        <p:nvSpPr>
          <p:cNvPr id="3" name="Subtitle 2"/>
          <p:cNvSpPr>
            <a:spLocks noGrp="1"/>
          </p:cNvSpPr>
          <p:nvPr>
            <p:ph type="subTitle" idx="1"/>
          </p:nvPr>
        </p:nvSpPr>
        <p:spPr>
          <a:xfrm>
            <a:off x="9681971" y="27478958"/>
            <a:ext cx="19079486" cy="8516632"/>
          </a:xfrm>
        </p:spPr>
        <p:txBody>
          <a:bodyPr anchor="t">
            <a:normAutofit/>
          </a:bodyPr>
          <a:lstStyle>
            <a:lvl1pPr marL="0" indent="0" algn="r">
              <a:buNone/>
              <a:defRPr sz="5960">
                <a:solidFill>
                  <a:schemeClr val="tx1"/>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24255178" y="38180960"/>
            <a:ext cx="2839040" cy="2278904"/>
          </a:xfrm>
        </p:spPr>
        <p:txBody>
          <a:bodyPr/>
          <a:lstStyle/>
          <a:p>
            <a:fld id="{9334D819-9F07-4261-B09B-9E467E5D9002}" type="datetimeFigureOut">
              <a:rPr lang="en-US" smtClean="0"/>
              <a:pPr/>
              <a:t>7/18/2019</a:t>
            </a:fld>
            <a:endParaRPr lang="en-US" dirty="0"/>
          </a:p>
        </p:txBody>
      </p:sp>
      <p:sp>
        <p:nvSpPr>
          <p:cNvPr id="5" name="Footer Placeholder 4"/>
          <p:cNvSpPr>
            <a:spLocks noGrp="1"/>
          </p:cNvSpPr>
          <p:nvPr>
            <p:ph type="ftr" sz="quarter" idx="11"/>
          </p:nvPr>
        </p:nvSpPr>
        <p:spPr>
          <a:xfrm>
            <a:off x="11997954" y="38180960"/>
            <a:ext cx="11950624" cy="2278904"/>
          </a:xfrm>
        </p:spPr>
        <p:txBody>
          <a:bodyPr/>
          <a:lstStyle/>
          <a:p>
            <a:endParaRPr lang="en-US" dirty="0"/>
          </a:p>
        </p:txBody>
      </p:sp>
      <p:sp>
        <p:nvSpPr>
          <p:cNvPr id="6" name="Slide Number Placeholder 5"/>
          <p:cNvSpPr>
            <a:spLocks noGrp="1"/>
          </p:cNvSpPr>
          <p:nvPr>
            <p:ph type="sldNum" sz="quarter" idx="12"/>
          </p:nvPr>
        </p:nvSpPr>
        <p:spPr>
          <a:xfrm>
            <a:off x="27399068" y="38180960"/>
            <a:ext cx="1362385" cy="2278904"/>
          </a:xfrm>
        </p:spPr>
        <p:txBody>
          <a:bodyPr/>
          <a:lstStyle/>
          <a:p>
            <a:fld id="{71766878-3199-4EAB-94E7-2D6D11070E14}" type="slidenum">
              <a:rPr lang="en-US" smtClean="0"/>
              <a:pPr/>
              <a:t>‹#›</a:t>
            </a:fld>
            <a:endParaRPr lang="en-US" dirty="0"/>
          </a:p>
        </p:txBody>
      </p:sp>
      <p:sp>
        <p:nvSpPr>
          <p:cNvPr id="23" name="Freeform 12"/>
          <p:cNvSpPr/>
          <p:nvPr/>
        </p:nvSpPr>
        <p:spPr bwMode="auto">
          <a:xfrm>
            <a:off x="672782" y="23542070"/>
            <a:ext cx="1198394" cy="564775"/>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1855411" y="24136570"/>
            <a:ext cx="204990" cy="505325"/>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14176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6807" y="29539870"/>
            <a:ext cx="24884977" cy="3537259"/>
          </a:xfrm>
        </p:spPr>
        <p:txBody>
          <a:bodyPr anchor="b">
            <a:normAutofit/>
          </a:bodyPr>
          <a:lstStyle>
            <a:lvl1pPr algn="ctr">
              <a:defRPr sz="79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26497" y="5817717"/>
            <a:ext cx="20432011" cy="1975399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4" name="Text Placeholder 3"/>
          <p:cNvSpPr>
            <a:spLocks noGrp="1"/>
          </p:cNvSpPr>
          <p:nvPr>
            <p:ph type="body" sz="half" idx="2"/>
          </p:nvPr>
        </p:nvSpPr>
        <p:spPr>
          <a:xfrm>
            <a:off x="3686807" y="33077129"/>
            <a:ext cx="24884977" cy="3081471"/>
          </a:xfrm>
        </p:spPr>
        <p:txBody>
          <a:bodyPr>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15354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686810" y="4280376"/>
            <a:ext cx="24884977" cy="19023895"/>
          </a:xfrm>
        </p:spPr>
        <p:txBody>
          <a:bodyPr anchor="ctr">
            <a:normAutofit/>
          </a:bodyPr>
          <a:lstStyle>
            <a:lvl1pPr algn="ctr">
              <a:defRPr sz="10595" b="0" cap="none"/>
            </a:lvl1pPr>
          </a:lstStyle>
          <a:p>
            <a:r>
              <a:rPr lang="en-US"/>
              <a:t>Click to edit Master title style</a:t>
            </a:r>
            <a:endParaRPr lang="en-US" dirty="0"/>
          </a:p>
        </p:txBody>
      </p:sp>
      <p:sp>
        <p:nvSpPr>
          <p:cNvPr id="3" name="Text Placeholder 2"/>
          <p:cNvSpPr>
            <a:spLocks noGrp="1"/>
          </p:cNvSpPr>
          <p:nvPr>
            <p:ph type="body" idx="1"/>
          </p:nvPr>
        </p:nvSpPr>
        <p:spPr>
          <a:xfrm>
            <a:off x="3686809" y="27109050"/>
            <a:ext cx="24884980" cy="9036350"/>
          </a:xfrm>
        </p:spPr>
        <p:txBody>
          <a:bodyPr anchor="ctr">
            <a:normAutofit/>
          </a:bodyPr>
          <a:lstStyle>
            <a:lvl1pPr marL="0" indent="0" algn="ctr">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73186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3209694" y="5386502"/>
            <a:ext cx="1514155"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87" dirty="0">
                <a:solidFill>
                  <a:schemeClr val="tx1"/>
                </a:solidFill>
                <a:effectLst/>
              </a:rPr>
              <a:t>“</a:t>
            </a:r>
          </a:p>
        </p:txBody>
      </p:sp>
      <p:sp>
        <p:nvSpPr>
          <p:cNvPr id="15" name="TextBox 14"/>
          <p:cNvSpPr txBox="1"/>
          <p:nvPr/>
        </p:nvSpPr>
        <p:spPr>
          <a:xfrm>
            <a:off x="27057635" y="17597096"/>
            <a:ext cx="1514155"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87" dirty="0">
                <a:solidFill>
                  <a:schemeClr val="tx1"/>
                </a:solidFill>
                <a:effectLst/>
              </a:rPr>
              <a:t>”</a:t>
            </a:r>
          </a:p>
        </p:txBody>
      </p:sp>
      <p:sp>
        <p:nvSpPr>
          <p:cNvPr id="2" name="Title 1"/>
          <p:cNvSpPr>
            <a:spLocks noGrp="1"/>
          </p:cNvSpPr>
          <p:nvPr>
            <p:ph type="title"/>
          </p:nvPr>
        </p:nvSpPr>
        <p:spPr>
          <a:xfrm>
            <a:off x="4723852" y="4280386"/>
            <a:ext cx="23090859" cy="17121499"/>
          </a:xfrm>
        </p:spPr>
        <p:txBody>
          <a:bodyPr anchor="ctr">
            <a:normAutofit/>
          </a:bodyPr>
          <a:lstStyle>
            <a:lvl1pPr algn="ctr">
              <a:defRPr sz="10595"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291656" y="21401875"/>
            <a:ext cx="21955251" cy="2377987"/>
          </a:xfrm>
        </p:spPr>
        <p:txBody>
          <a:bodyPr anchor="ctr">
            <a:normAutofit/>
          </a:bodyPr>
          <a:lstStyle>
            <a:lvl1pPr marL="0" indent="0">
              <a:buFontTx/>
              <a:buNone/>
              <a:defRPr sz="5960"/>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3686807" y="27109050"/>
            <a:ext cx="24884977" cy="9036350"/>
          </a:xfrm>
        </p:spPr>
        <p:txBody>
          <a:bodyPr anchor="ctr">
            <a:normAutofit/>
          </a:bodyPr>
          <a:lstStyle>
            <a:lvl1pPr marL="0" indent="0" algn="ctr">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688000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686814" y="20650294"/>
            <a:ext cx="24884970" cy="9167420"/>
          </a:xfrm>
        </p:spPr>
        <p:txBody>
          <a:bodyPr anchor="b">
            <a:normAutofit/>
          </a:bodyPr>
          <a:lstStyle>
            <a:lvl1pPr algn="r">
              <a:defRPr sz="10595" b="0" cap="none"/>
            </a:lvl1pPr>
          </a:lstStyle>
          <a:p>
            <a:r>
              <a:rPr lang="en-US"/>
              <a:t>Click to edit Master title style</a:t>
            </a:r>
            <a:endParaRPr lang="en-US" dirty="0"/>
          </a:p>
        </p:txBody>
      </p:sp>
      <p:sp>
        <p:nvSpPr>
          <p:cNvPr id="3" name="Text Placeholder 2"/>
          <p:cNvSpPr>
            <a:spLocks noGrp="1"/>
          </p:cNvSpPr>
          <p:nvPr>
            <p:ph type="body" idx="1"/>
          </p:nvPr>
        </p:nvSpPr>
        <p:spPr>
          <a:xfrm>
            <a:off x="3686808" y="29817714"/>
            <a:ext cx="24884974" cy="5370131"/>
          </a:xfrm>
        </p:spPr>
        <p:txBody>
          <a:bodyPr anchor="t">
            <a:normAutofit/>
          </a:bodyPr>
          <a:lstStyle>
            <a:lvl1pPr marL="0" indent="0" algn="r">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270162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3209694" y="5386502"/>
            <a:ext cx="1514155"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87" dirty="0">
                <a:solidFill>
                  <a:schemeClr val="tx1"/>
                </a:solidFill>
                <a:effectLst/>
              </a:rPr>
              <a:t>“</a:t>
            </a:r>
          </a:p>
        </p:txBody>
      </p:sp>
      <p:sp>
        <p:nvSpPr>
          <p:cNvPr id="15" name="TextBox 14"/>
          <p:cNvSpPr txBox="1"/>
          <p:nvPr/>
        </p:nvSpPr>
        <p:spPr>
          <a:xfrm>
            <a:off x="27057635" y="17597096"/>
            <a:ext cx="1514155"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87" dirty="0">
                <a:solidFill>
                  <a:schemeClr val="tx1"/>
                </a:solidFill>
                <a:effectLst/>
              </a:rPr>
              <a:t>”</a:t>
            </a:r>
          </a:p>
        </p:txBody>
      </p:sp>
      <p:sp>
        <p:nvSpPr>
          <p:cNvPr id="2" name="Title 1"/>
          <p:cNvSpPr>
            <a:spLocks noGrp="1"/>
          </p:cNvSpPr>
          <p:nvPr>
            <p:ph type="title"/>
          </p:nvPr>
        </p:nvSpPr>
        <p:spPr>
          <a:xfrm>
            <a:off x="4723852" y="4280386"/>
            <a:ext cx="23090859" cy="17121499"/>
          </a:xfrm>
        </p:spPr>
        <p:txBody>
          <a:bodyPr anchor="ctr">
            <a:normAutofit/>
          </a:bodyPr>
          <a:lstStyle>
            <a:lvl1pPr algn="ctr">
              <a:defRPr sz="10595"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686812" y="24255466"/>
            <a:ext cx="24884974" cy="5548636"/>
          </a:xfrm>
        </p:spPr>
        <p:txBody>
          <a:bodyPr vert="horz" lIns="91440" tIns="45720" rIns="91440" bIns="45720" rtlCol="0" anchor="b">
            <a:normAutofit/>
          </a:bodyPr>
          <a:lstStyle>
            <a:lvl1pPr algn="r">
              <a:buNone/>
              <a:defRPr lang="en-US" sz="7946"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3686808" y="29804102"/>
            <a:ext cx="24884974" cy="6341298"/>
          </a:xfrm>
        </p:spPr>
        <p:txBody>
          <a:bodyPr anchor="t">
            <a:normAutofit/>
          </a:bodyPr>
          <a:lstStyle>
            <a:lvl1pPr marL="0" indent="0" algn="r">
              <a:buNone/>
              <a:defRPr sz="5960">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744446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686813" y="4280386"/>
            <a:ext cx="24884977" cy="17022422"/>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3686809" y="21877479"/>
            <a:ext cx="24884980" cy="5231571"/>
          </a:xfrm>
        </p:spPr>
        <p:txBody>
          <a:bodyPr vert="horz" lIns="91440" tIns="45720" rIns="91440" bIns="45720" rtlCol="0" anchor="b">
            <a:normAutofit/>
          </a:bodyPr>
          <a:lstStyle>
            <a:lvl1pPr>
              <a:buNone/>
              <a:defRPr lang="en-US" sz="9271"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3686809" y="27109050"/>
            <a:ext cx="24884980" cy="9036350"/>
          </a:xfrm>
        </p:spPr>
        <p:txBody>
          <a:bodyPr anchor="t">
            <a:normAutofit/>
          </a:bodyPr>
          <a:lstStyle>
            <a:lvl1pPr marL="0" indent="0" algn="l">
              <a:buNone/>
              <a:defRPr sz="5960">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994891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753474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174458" y="4280376"/>
            <a:ext cx="4397332" cy="318650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686810" y="4280376"/>
            <a:ext cx="19919835" cy="3186502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004437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1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783" y="2853590"/>
            <a:ext cx="25509671" cy="12365532"/>
          </a:xfrm>
        </p:spPr>
        <p:txBody>
          <a:bodyPr/>
          <a:lstStyle/>
          <a:p>
            <a:r>
              <a:rPr lang="en-US"/>
              <a:t>Click to edit Master title style</a:t>
            </a:r>
            <a:endParaRPr lang="en-US" dirty="0"/>
          </a:p>
        </p:txBody>
      </p:sp>
      <p:sp>
        <p:nvSpPr>
          <p:cNvPr id="3" name="Content Placeholder 2"/>
          <p:cNvSpPr>
            <a:spLocks noGrp="1"/>
          </p:cNvSpPr>
          <p:nvPr>
            <p:ph idx="1"/>
          </p:nvPr>
        </p:nvSpPr>
        <p:spPr>
          <a:xfrm>
            <a:off x="3251783" y="16645908"/>
            <a:ext cx="25509671" cy="2080155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4316616" y="38123769"/>
            <a:ext cx="2839040" cy="2278904"/>
          </a:xfrm>
        </p:spPr>
        <p:txBody>
          <a:bodyPr/>
          <a:lstStyle/>
          <a:p>
            <a:fld id="{9334D819-9F07-4261-B09B-9E467E5D9002}" type="datetimeFigureOut">
              <a:rPr lang="en-US" smtClean="0"/>
              <a:t>7/18/2019</a:t>
            </a:fld>
            <a:endParaRPr lang="en-US" dirty="0"/>
          </a:p>
        </p:txBody>
      </p:sp>
      <p:sp>
        <p:nvSpPr>
          <p:cNvPr id="5" name="Footer Placeholder 4"/>
          <p:cNvSpPr>
            <a:spLocks noGrp="1"/>
          </p:cNvSpPr>
          <p:nvPr>
            <p:ph type="ftr" sz="quarter" idx="11"/>
          </p:nvPr>
        </p:nvSpPr>
        <p:spPr>
          <a:xfrm>
            <a:off x="6531313" y="38123769"/>
            <a:ext cx="17596034" cy="2278904"/>
          </a:xfrm>
        </p:spPr>
        <p:txBody>
          <a:bodyPr/>
          <a:lstStyle/>
          <a:p>
            <a:endParaRPr lang="en-US" dirty="0"/>
          </a:p>
        </p:txBody>
      </p:sp>
      <p:sp>
        <p:nvSpPr>
          <p:cNvPr id="6" name="Slide Number Placeholder 5"/>
          <p:cNvSpPr>
            <a:spLocks noGrp="1"/>
          </p:cNvSpPr>
          <p:nvPr>
            <p:ph type="sldNum" sz="quarter" idx="12"/>
          </p:nvPr>
        </p:nvSpPr>
        <p:spPr>
          <a:xfrm>
            <a:off x="27344926" y="38123769"/>
            <a:ext cx="1416528" cy="2278904"/>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58087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78818" y="16645899"/>
            <a:ext cx="22182636" cy="14730230"/>
          </a:xfrm>
        </p:spPr>
        <p:txBody>
          <a:bodyPr anchor="b"/>
          <a:lstStyle>
            <a:lvl1pPr algn="r">
              <a:defRPr sz="13244" b="0" cap="none"/>
            </a:lvl1pPr>
          </a:lstStyle>
          <a:p>
            <a:r>
              <a:rPr lang="en-US"/>
              <a:t>Click to edit Master title style</a:t>
            </a:r>
            <a:endParaRPr lang="en-US" dirty="0"/>
          </a:p>
        </p:txBody>
      </p:sp>
      <p:sp>
        <p:nvSpPr>
          <p:cNvPr id="3" name="Text Placeholder 2"/>
          <p:cNvSpPr>
            <a:spLocks noGrp="1"/>
          </p:cNvSpPr>
          <p:nvPr>
            <p:ph type="body" idx="1"/>
          </p:nvPr>
        </p:nvSpPr>
        <p:spPr>
          <a:xfrm>
            <a:off x="6578826" y="31376132"/>
            <a:ext cx="22182626" cy="5370131"/>
          </a:xfrm>
        </p:spPr>
        <p:txBody>
          <a:bodyPr anchor="t">
            <a:normAutofit/>
          </a:bodyPr>
          <a:lstStyle>
            <a:lvl1pPr marL="0" indent="0" algn="r">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27392438" y="38173058"/>
            <a:ext cx="1369016" cy="2278904"/>
          </a:xfrm>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3416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783" y="4280386"/>
            <a:ext cx="25509671" cy="1093873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251781" y="16645908"/>
            <a:ext cx="12382562" cy="21025361"/>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378890" y="16645908"/>
            <a:ext cx="12382562" cy="20888985"/>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570291678"/>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401830" y="16593062"/>
            <a:ext cx="11443564" cy="3596702"/>
          </a:xfrm>
        </p:spPr>
        <p:txBody>
          <a:bodyPr anchor="b">
            <a:noAutofit/>
          </a:bodyPr>
          <a:lstStyle>
            <a:lvl1pPr marL="0" indent="0">
              <a:buNone/>
              <a:defRPr sz="9271" b="0">
                <a:solidFill>
                  <a:schemeClr val="accent1">
                    <a:lumMod val="75000"/>
                  </a:schemeClr>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3686805" y="20817287"/>
            <a:ext cx="12158584" cy="16635041"/>
          </a:xfrm>
        </p:spPr>
        <p:txBody>
          <a:bodyPr anchor="t">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090100" y="16645908"/>
            <a:ext cx="11481689" cy="3596702"/>
          </a:xfrm>
        </p:spPr>
        <p:txBody>
          <a:bodyPr anchor="b">
            <a:noAutofit/>
          </a:bodyPr>
          <a:lstStyle>
            <a:lvl1pPr marL="0" indent="0">
              <a:buNone/>
              <a:defRPr sz="9271" b="0">
                <a:solidFill>
                  <a:schemeClr val="accent1">
                    <a:lumMod val="75000"/>
                  </a:schemeClr>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6413198" y="20817287"/>
            <a:ext cx="12158584" cy="16635041"/>
          </a:xfrm>
        </p:spPr>
        <p:txBody>
          <a:bodyPr anchor="t">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398492196"/>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23444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739962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6808" y="9987545"/>
            <a:ext cx="8815484" cy="8560753"/>
          </a:xfrm>
        </p:spPr>
        <p:txBody>
          <a:bodyPr anchor="b">
            <a:normAutofit/>
          </a:bodyPr>
          <a:lstStyle>
            <a:lvl1pPr algn="ctr">
              <a:defRPr sz="7946" b="0"/>
            </a:lvl1pPr>
          </a:lstStyle>
          <a:p>
            <a:r>
              <a:rPr lang="en-US"/>
              <a:t>Click to edit Master title style</a:t>
            </a:r>
            <a:endParaRPr lang="en-US" dirty="0"/>
          </a:p>
        </p:txBody>
      </p:sp>
      <p:sp>
        <p:nvSpPr>
          <p:cNvPr id="3" name="Content Placeholder 2"/>
          <p:cNvSpPr>
            <a:spLocks noGrp="1"/>
          </p:cNvSpPr>
          <p:nvPr>
            <p:ph idx="1"/>
          </p:nvPr>
        </p:nvSpPr>
        <p:spPr>
          <a:xfrm>
            <a:off x="13070101" y="4280379"/>
            <a:ext cx="15501684" cy="31865030"/>
          </a:xfrm>
        </p:spPr>
        <p:txBody>
          <a:bodyPr anchor="ctr">
            <a:normAutofit/>
          </a:bodyPr>
          <a:lstStyle>
            <a:lvl1pPr>
              <a:defRPr sz="6622"/>
            </a:lvl1pPr>
            <a:lvl2pPr>
              <a:defRPr sz="5960"/>
            </a:lvl2pPr>
            <a:lvl3pPr>
              <a:defRPr sz="5297"/>
            </a:lvl3pPr>
            <a:lvl4pPr>
              <a:defRPr sz="4635"/>
            </a:lvl4pPr>
            <a:lvl5pPr>
              <a:defRPr sz="4635"/>
            </a:lvl5pPr>
            <a:lvl6pPr>
              <a:defRPr sz="4635"/>
            </a:lvl6pPr>
            <a:lvl7pPr>
              <a:defRPr sz="4635"/>
            </a:lvl7pPr>
            <a:lvl8pPr>
              <a:defRPr sz="4635"/>
            </a:lvl8pPr>
            <a:lvl9pPr>
              <a:defRPr sz="4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686808" y="18548297"/>
            <a:ext cx="8815484" cy="11414337"/>
          </a:xfrm>
        </p:spPr>
        <p:txBody>
          <a:bodyPr>
            <a:normAutofit/>
          </a:bodyPr>
          <a:lstStyle>
            <a:lvl1pPr marL="0" indent="0" algn="ctr">
              <a:buNone/>
              <a:defRPr sz="5297"/>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660110263"/>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2863" y="10938733"/>
            <a:ext cx="13477764" cy="8560753"/>
          </a:xfrm>
        </p:spPr>
        <p:txBody>
          <a:bodyPr anchor="b">
            <a:normAutofit/>
          </a:bodyPr>
          <a:lstStyle>
            <a:lvl1pPr algn="ctr">
              <a:defRPr sz="9271"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8864052" y="5707168"/>
            <a:ext cx="8149446" cy="28535842"/>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4" name="Text Placeholder 3"/>
          <p:cNvSpPr>
            <a:spLocks noGrp="1"/>
          </p:cNvSpPr>
          <p:nvPr>
            <p:ph type="body" sz="half" idx="2"/>
          </p:nvPr>
        </p:nvSpPr>
        <p:spPr>
          <a:xfrm>
            <a:off x="3682863" y="19499486"/>
            <a:ext cx="13477764" cy="11414337"/>
          </a:xfrm>
        </p:spPr>
        <p:txBody>
          <a:bodyPr>
            <a:normAutofit/>
          </a:bodyPr>
          <a:lstStyle>
            <a:lvl1pPr marL="0" indent="0" algn="ctr">
              <a:buNone/>
              <a:defRPr sz="5960"/>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6987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w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www.postersession.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2" y="3"/>
            <a:ext cx="7058962" cy="42803769"/>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3251783" y="2853590"/>
            <a:ext cx="25509671" cy="12365532"/>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251784" y="16645911"/>
            <a:ext cx="25509668" cy="209524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364128" y="38173058"/>
            <a:ext cx="2839040" cy="2278904"/>
          </a:xfrm>
          <a:prstGeom prst="rect">
            <a:avLst/>
          </a:prstGeom>
        </p:spPr>
        <p:txBody>
          <a:bodyPr vert="horz" lIns="91440" tIns="45720" rIns="91440" bIns="45720" rtlCol="0" anchor="ctr"/>
          <a:lstStyle>
            <a:lvl1pPr algn="r">
              <a:defRPr sz="3311" b="0" i="0">
                <a:solidFill>
                  <a:schemeClr val="tx1"/>
                </a:solidFill>
                <a:effectLst/>
                <a:latin typeface="+mn-lt"/>
              </a:defRPr>
            </a:lvl1pPr>
          </a:lstStyle>
          <a:p>
            <a:fld id="{9334D819-9F07-4261-B09B-9E467E5D9002}" type="datetimeFigureOut">
              <a:rPr lang="en-US" smtClean="0"/>
              <a:pPr/>
              <a:t>7/18/2019</a:t>
            </a:fld>
            <a:endParaRPr lang="en-US" dirty="0"/>
          </a:p>
        </p:txBody>
      </p:sp>
      <p:sp>
        <p:nvSpPr>
          <p:cNvPr id="5" name="Footer Placeholder 4"/>
          <p:cNvSpPr>
            <a:spLocks noGrp="1"/>
          </p:cNvSpPr>
          <p:nvPr>
            <p:ph type="ftr" sz="quarter" idx="3"/>
          </p:nvPr>
        </p:nvSpPr>
        <p:spPr>
          <a:xfrm>
            <a:off x="6578825" y="38173058"/>
            <a:ext cx="17596034" cy="2278904"/>
          </a:xfrm>
          <a:prstGeom prst="rect">
            <a:avLst/>
          </a:prstGeom>
        </p:spPr>
        <p:txBody>
          <a:bodyPr vert="horz" lIns="91440" tIns="45720" rIns="91440" bIns="45720" rtlCol="0" anchor="ctr"/>
          <a:lstStyle>
            <a:lvl1pPr algn="l">
              <a:defRPr sz="3311"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27392438" y="38173058"/>
            <a:ext cx="1369016" cy="2278904"/>
          </a:xfrm>
          <a:prstGeom prst="rect">
            <a:avLst/>
          </a:prstGeom>
        </p:spPr>
        <p:txBody>
          <a:bodyPr vert="horz" lIns="91440" tIns="45720" rIns="91440" bIns="45720" rtlCol="0" anchor="ctr"/>
          <a:lstStyle>
            <a:lvl1pPr algn="r">
              <a:defRPr sz="3311" b="0" i="0">
                <a:solidFill>
                  <a:schemeClr val="tx1"/>
                </a:solidFill>
                <a:effectLst/>
                <a:latin typeface="+mn-lt"/>
              </a:defRPr>
            </a:lvl1pPr>
          </a:lstStyle>
          <a:p>
            <a:fld id="{71766878-3199-4EAB-94E7-2D6D11070E14}" type="slidenum">
              <a:rPr lang="en-US" smtClean="0"/>
              <a:pPr/>
              <a:t>‹#›</a:t>
            </a:fld>
            <a:endParaRPr lang="en-US" dirty="0"/>
          </a:p>
        </p:txBody>
      </p:sp>
      <p:sp>
        <p:nvSpPr>
          <p:cNvPr id="21" name="TextBox 20">
            <a:extLst>
              <a:ext uri="{FF2B5EF4-FFF2-40B4-BE49-F238E27FC236}">
                <a16:creationId xmlns:a16="http://schemas.microsoft.com/office/drawing/2014/main" xmlns="" id="{35D2D624-5875-4ACF-B0FC-FEB46D6F3682}"/>
              </a:ext>
            </a:extLst>
          </p:cNvPr>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20"/>
              </a:rPr>
              <a:t>www.postersession.com</a:t>
            </a:r>
            <a:endParaRPr lang="en-US" sz="100" dirty="0">
              <a:effectLst/>
            </a:endParaRPr>
          </a:p>
        </p:txBody>
      </p:sp>
      <p:pic>
        <p:nvPicPr>
          <p:cNvPr id="22" name="Picture 21">
            <a:extLst>
              <a:ext uri="{FF2B5EF4-FFF2-40B4-BE49-F238E27FC236}">
                <a16:creationId xmlns:a16="http://schemas.microsoft.com/office/drawing/2014/main" xmlns="" id="{9C37A9CC-F5A7-48FC-A504-4BDECEEDFA42}"/>
              </a:ext>
            </a:extLst>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1">
            <a:extLst>
              <a:ext uri="{FF2B5EF4-FFF2-40B4-BE49-F238E27FC236}">
                <a16:creationId xmlns:a16="http://schemas.microsoft.com/office/drawing/2014/main" xmlns="" id="{1AE44EB9-86A7-447B-ABE9-8D429C10930A}"/>
              </a:ext>
            </a:extLst>
          </p:cNvPr>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extLst>
      <p:ext uri="{BB962C8B-B14F-4D97-AF65-F5344CB8AC3E}">
        <p14:creationId xmlns:p14="http://schemas.microsoft.com/office/powerpoint/2010/main" val="3342139771"/>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 id="2147483993" r:id="rId18"/>
  </p:sldLayoutIdLst>
  <p:txStyles>
    <p:titleStyle>
      <a:lvl1pPr algn="ctr" defTabSz="1513743" rtl="0" eaLnBrk="1" latinLnBrk="0" hangingPunct="1">
        <a:spcBef>
          <a:spcPct val="0"/>
        </a:spcBef>
        <a:buNone/>
        <a:defRPr sz="13244"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46090" indent="-946090" algn="l" defTabSz="1513743" rtl="0" eaLnBrk="1" latinLnBrk="0" hangingPunct="1">
        <a:spcBef>
          <a:spcPct val="20000"/>
        </a:spcBef>
        <a:spcAft>
          <a:spcPts val="1987"/>
        </a:spcAft>
        <a:buClr>
          <a:schemeClr val="accent1">
            <a:lumMod val="75000"/>
          </a:schemeClr>
        </a:buClr>
        <a:buSzPct val="145000"/>
        <a:buFont typeface="Arial"/>
        <a:buChar char="•"/>
        <a:defRPr sz="7946" kern="1200" cap="none">
          <a:solidFill>
            <a:schemeClr val="tx1"/>
          </a:solidFill>
          <a:effectLst/>
          <a:latin typeface="+mn-lt"/>
          <a:ea typeface="+mn-ea"/>
          <a:cs typeface="+mn-cs"/>
        </a:defRPr>
      </a:lvl1pPr>
      <a:lvl2pPr marL="2459833" indent="-946090" algn="l" defTabSz="1513743" rtl="0" eaLnBrk="1" latinLnBrk="0" hangingPunct="1">
        <a:spcBef>
          <a:spcPct val="20000"/>
        </a:spcBef>
        <a:spcAft>
          <a:spcPts val="1987"/>
        </a:spcAft>
        <a:buClr>
          <a:schemeClr val="accent1">
            <a:lumMod val="75000"/>
          </a:schemeClr>
        </a:buClr>
        <a:buSzPct val="145000"/>
        <a:buFont typeface="Arial"/>
        <a:buChar char="•"/>
        <a:defRPr sz="6622" kern="1200" cap="none">
          <a:solidFill>
            <a:schemeClr val="tx1"/>
          </a:solidFill>
          <a:effectLst/>
          <a:latin typeface="+mn-lt"/>
          <a:ea typeface="+mn-ea"/>
          <a:cs typeface="+mn-cs"/>
        </a:defRPr>
      </a:lvl2pPr>
      <a:lvl3pPr marL="3973577" indent="-946090" algn="l" defTabSz="1513743" rtl="0" eaLnBrk="1" latinLnBrk="0" hangingPunct="1">
        <a:spcBef>
          <a:spcPct val="20000"/>
        </a:spcBef>
        <a:spcAft>
          <a:spcPts val="1987"/>
        </a:spcAft>
        <a:buClr>
          <a:schemeClr val="accent1">
            <a:lumMod val="75000"/>
          </a:schemeClr>
        </a:buClr>
        <a:buSzPct val="145000"/>
        <a:buFont typeface="Arial"/>
        <a:buChar char="•"/>
        <a:defRPr sz="5960" kern="1200" cap="none">
          <a:solidFill>
            <a:schemeClr val="tx1"/>
          </a:solidFill>
          <a:effectLst/>
          <a:latin typeface="+mn-lt"/>
          <a:ea typeface="+mn-ea"/>
          <a:cs typeface="+mn-cs"/>
        </a:defRPr>
      </a:lvl3pPr>
      <a:lvl4pPr marL="5108884" indent="-567654" algn="l" defTabSz="1513743" rtl="0" eaLnBrk="1" latinLnBrk="0" hangingPunct="1">
        <a:spcBef>
          <a:spcPct val="20000"/>
        </a:spcBef>
        <a:spcAft>
          <a:spcPts val="1987"/>
        </a:spcAft>
        <a:buClr>
          <a:schemeClr val="accent1">
            <a:lumMod val="75000"/>
          </a:schemeClr>
        </a:buClr>
        <a:buSzPct val="145000"/>
        <a:buFont typeface="Arial"/>
        <a:buChar char="•"/>
        <a:defRPr sz="5297" kern="1200" cap="none">
          <a:solidFill>
            <a:schemeClr val="tx1"/>
          </a:solidFill>
          <a:effectLst/>
          <a:latin typeface="+mn-lt"/>
          <a:ea typeface="+mn-ea"/>
          <a:cs typeface="+mn-cs"/>
        </a:defRPr>
      </a:lvl4pPr>
      <a:lvl5pPr marL="6622628" indent="-567654"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5pPr>
      <a:lvl6pPr marL="8325589" indent="-756872"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6pPr>
      <a:lvl7pPr marL="9839333" indent="-756872"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7pPr>
      <a:lvl8pPr marL="11353076" indent="-756872"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8pPr>
      <a:lvl9pPr marL="12866820" indent="-756872"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2.jpg"/><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hyperlink" Target="https://www.analyticsvidhya.com/blog/2016/12/introduction-to-feature-selection-methods-with-an-example-or-how-to-select-the-right-variables" TargetMode="External"/><Relationship Id="rId5" Type="http://schemas.openxmlformats.org/officeDocument/2006/relationships/image" Target="../media/image5.jpg"/><Relationship Id="rId15" Type="http://schemas.openxmlformats.org/officeDocument/2006/relationships/image" Target="../media/image11.jpg"/><Relationship Id="rId10" Type="http://schemas.openxmlformats.org/officeDocument/2006/relationships/hyperlink" Target="https://codalab.lri.fr/competitions/566#participate-get_data" TargetMode="External"/><Relationship Id="rId4" Type="http://schemas.openxmlformats.org/officeDocument/2006/relationships/image" Target="../media/image4.jpg"/><Relationship Id="rId9" Type="http://schemas.openxmlformats.org/officeDocument/2006/relationships/hyperlink" Target="https://stackoverflow.com/questions/29432629/plot-correlation-matrix-using-pandas" TargetMode="External"/><Relationship Id="rId1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678805" y="5543851"/>
            <a:ext cx="14173200" cy="3548025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571500" y="6216734"/>
            <a:ext cx="14058900" cy="35818203"/>
          </a:xfrm>
          <a:prstGeom prst="roundRect">
            <a:avLst>
              <a:gd name="adj" fmla="val 7000"/>
            </a:avLst>
          </a:prstGeom>
          <a:solidFill>
            <a:schemeClr val="bg1"/>
          </a:solidFill>
          <a:ln w="9525">
            <a:solidFill>
              <a:schemeClr val="tx1"/>
            </a:solidFill>
            <a:round/>
            <a:headEnd/>
            <a:tailEnd/>
          </a:ln>
          <a:effectLst/>
        </p:spPr>
        <p:txBody>
          <a:bodyPr wrap="none" anchor="ctr"/>
          <a:lstStyle/>
          <a:p>
            <a:r>
              <a:rPr lang="en-US" dirty="0"/>
              <a:t>   </a:t>
            </a:r>
          </a:p>
        </p:txBody>
      </p:sp>
      <p:sp>
        <p:nvSpPr>
          <p:cNvPr id="27" name="AutoShape 13"/>
          <p:cNvSpPr>
            <a:spLocks noChangeArrowheads="1"/>
          </p:cNvSpPr>
          <p:nvPr/>
        </p:nvSpPr>
        <p:spPr bwMode="auto">
          <a:xfrm>
            <a:off x="498583"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355834" y="6614600"/>
            <a:ext cx="1248629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Abstract</a:t>
            </a:r>
          </a:p>
        </p:txBody>
      </p:sp>
      <p:sp>
        <p:nvSpPr>
          <p:cNvPr id="44" name="Text Box 388"/>
          <p:cNvSpPr txBox="1">
            <a:spLocks noChangeArrowheads="1"/>
          </p:cNvSpPr>
          <p:nvPr/>
        </p:nvSpPr>
        <p:spPr bwMode="auto">
          <a:xfrm>
            <a:off x="662153" y="12922508"/>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Introduction </a:t>
            </a:r>
          </a:p>
        </p:txBody>
      </p:sp>
      <p:sp>
        <p:nvSpPr>
          <p:cNvPr id="53" name="Text Box 7"/>
          <p:cNvSpPr txBox="1">
            <a:spLocks noChangeArrowheads="1"/>
          </p:cNvSpPr>
          <p:nvPr/>
        </p:nvSpPr>
        <p:spPr bwMode="auto">
          <a:xfrm>
            <a:off x="725214" y="27012813"/>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104" name="Text Box 437"/>
          <p:cNvSpPr txBox="1">
            <a:spLocks noChangeArrowheads="1"/>
          </p:cNvSpPr>
          <p:nvPr/>
        </p:nvSpPr>
        <p:spPr bwMode="auto">
          <a:xfrm>
            <a:off x="16155589" y="6580653"/>
            <a:ext cx="13140807"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5678806" y="32642278"/>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Conclusions</a:t>
            </a:r>
          </a:p>
        </p:txBody>
      </p:sp>
      <p:sp>
        <p:nvSpPr>
          <p:cNvPr id="108" name="Text Box 479"/>
          <p:cNvSpPr txBox="1">
            <a:spLocks noChangeArrowheads="1"/>
          </p:cNvSpPr>
          <p:nvPr/>
        </p:nvSpPr>
        <p:spPr bwMode="auto">
          <a:xfrm>
            <a:off x="15710336" y="36730277"/>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References</a:t>
            </a:r>
          </a:p>
        </p:txBody>
      </p:sp>
      <p:sp>
        <p:nvSpPr>
          <p:cNvPr id="31" name="Rectangle 5"/>
          <p:cNvSpPr>
            <a:spLocks noChangeArrowheads="1"/>
          </p:cNvSpPr>
          <p:nvPr/>
        </p:nvSpPr>
        <p:spPr bwMode="auto">
          <a:xfrm>
            <a:off x="4439830" y="606170"/>
            <a:ext cx="22577148" cy="4339435"/>
          </a:xfrm>
          <a:prstGeom prst="rect">
            <a:avLst/>
          </a:prstGeom>
          <a:noFill/>
          <a:ln w="9525">
            <a:noFill/>
            <a:miter lim="800000"/>
            <a:headEnd/>
            <a:tailEnd/>
          </a:ln>
        </p:spPr>
        <p:txBody>
          <a:bodyPr wrap="square" lIns="91243" tIns="45614" rIns="91243" bIns="45614">
            <a:spAutoFit/>
          </a:bodyPr>
          <a:lstStyle/>
          <a:p>
            <a:r>
              <a:rPr lang="en-US" dirty="0"/>
              <a:t>To be, or not to be?</a:t>
            </a:r>
          </a:p>
          <a:p>
            <a:pPr algn="ctr"/>
            <a:r>
              <a:rPr lang="en-US" sz="9600" b="1" dirty="0">
                <a:latin typeface="Rockwell Condensed" panose="02060603050405020104" pitchFamily="18" charset="0"/>
                <a:cs typeface="Times New Roman" panose="02020603050405020304" pitchFamily="18" charset="0"/>
              </a:rPr>
              <a:t>Mortality Prediction : To Be or Not To Be</a:t>
            </a:r>
          </a:p>
          <a:p>
            <a:pPr algn="ctr"/>
            <a:r>
              <a:rPr lang="en-US" sz="5400" i="1" dirty="0">
                <a:latin typeface="Arial" panose="020B0604020202020204" pitchFamily="34" charset="0"/>
                <a:cs typeface="Arial" panose="020B0604020202020204" pitchFamily="34" charset="0"/>
              </a:rPr>
              <a:t>Shreya, Akash Verma, </a:t>
            </a:r>
          </a:p>
          <a:p>
            <a:pPr algn="ctr"/>
            <a:r>
              <a:rPr lang="en-US" sz="5400" i="1" dirty="0">
                <a:latin typeface="Arial" panose="020B0604020202020204" pitchFamily="34" charset="0"/>
                <a:cs typeface="Arial" panose="020B0604020202020204" pitchFamily="34" charset="0"/>
              </a:rPr>
              <a:t>Shridhar Thakur, </a:t>
            </a:r>
            <a:r>
              <a:rPr lang="en-US" sz="5400" i="1" dirty="0" err="1">
                <a:latin typeface="Arial" panose="020B0604020202020204" pitchFamily="34" charset="0"/>
                <a:cs typeface="Arial" panose="020B0604020202020204" pitchFamily="34" charset="0"/>
              </a:rPr>
              <a:t>Archit</a:t>
            </a:r>
            <a:r>
              <a:rPr lang="en-US" sz="5400" i="1" dirty="0">
                <a:latin typeface="Arial" panose="020B0604020202020204" pitchFamily="34" charset="0"/>
                <a:cs typeface="Arial" panose="020B0604020202020204" pitchFamily="34" charset="0"/>
              </a:rPr>
              <a:t> Gupta</a:t>
            </a:r>
          </a:p>
          <a:p>
            <a:pPr algn="ctr"/>
            <a:r>
              <a:rPr lang="en-US" sz="5400" i="1" smtClean="0">
                <a:latin typeface="Arial" panose="020B0604020202020204" pitchFamily="34" charset="0"/>
                <a:cs typeface="Arial" panose="020B0604020202020204" pitchFamily="34" charset="0"/>
              </a:rPr>
              <a:t> </a:t>
            </a:r>
            <a:r>
              <a:rPr lang="en-US" sz="5400" i="1" dirty="0" err="1">
                <a:latin typeface="Arial" panose="020B0604020202020204" pitchFamily="34" charset="0"/>
                <a:cs typeface="Arial" panose="020B0604020202020204" pitchFamily="34" charset="0"/>
              </a:rPr>
              <a:t>Indrajeet</a:t>
            </a:r>
            <a:r>
              <a:rPr lang="en-US" sz="5400" i="1" dirty="0">
                <a:latin typeface="Arial" panose="020B0604020202020204" pitchFamily="34" charset="0"/>
                <a:cs typeface="Arial" panose="020B0604020202020204" pitchFamily="34" charset="0"/>
              </a:rPr>
              <a:t> Gupta </a:t>
            </a:r>
          </a:p>
        </p:txBody>
      </p:sp>
      <p:sp>
        <p:nvSpPr>
          <p:cNvPr id="11" name="TextBox 10">
            <a:extLst>
              <a:ext uri="{FF2B5EF4-FFF2-40B4-BE49-F238E27FC236}">
                <a16:creationId xmlns:a16="http://schemas.microsoft.com/office/drawing/2014/main" xmlns="" id="{D1A9180F-550D-4005-8AC4-1DC42A8CA6A0}"/>
              </a:ext>
            </a:extLst>
          </p:cNvPr>
          <p:cNvSpPr txBox="1"/>
          <p:nvPr/>
        </p:nvSpPr>
        <p:spPr>
          <a:xfrm>
            <a:off x="2636804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a:t>
            </a:r>
            <a:r>
              <a:rPr lang="en-IN" sz="4000">
                <a:solidFill>
                  <a:schemeClr val="bg1"/>
                </a:solidFill>
                <a:latin typeface="Times New Roman" panose="02020603050405020304" pitchFamily="18" charset="0"/>
                <a:cs typeface="Times New Roman" panose="02020603050405020304" pitchFamily="18" charset="0"/>
              </a:rPr>
              <a:t>- 24</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E6F210B8-ACE7-4489-90D3-8ECBC8609C85}"/>
              </a:ext>
            </a:extLst>
          </p:cNvPr>
          <p:cNvSpPr txBox="1"/>
          <p:nvPr/>
        </p:nvSpPr>
        <p:spPr>
          <a:xfrm>
            <a:off x="693683" y="7199182"/>
            <a:ext cx="13509997" cy="707886"/>
          </a:xfrm>
          <a:prstGeom prst="rect">
            <a:avLst/>
          </a:prstGeom>
          <a:noFill/>
        </p:spPr>
        <p:txBody>
          <a:bodyPr wrap="square" rtlCol="0">
            <a:spAutoFit/>
          </a:bodyPr>
          <a:lstStyle/>
          <a:p>
            <a:endParaRPr lang="hi-IN" sz="4000" dirty="0"/>
          </a:p>
        </p:txBody>
      </p:sp>
      <p:sp>
        <p:nvSpPr>
          <p:cNvPr id="6" name="TextBox 5">
            <a:extLst>
              <a:ext uri="{FF2B5EF4-FFF2-40B4-BE49-F238E27FC236}">
                <a16:creationId xmlns:a16="http://schemas.microsoft.com/office/drawing/2014/main" xmlns="" id="{6AB7CC57-CEC7-4C44-AFBE-184E58BB51FC}"/>
              </a:ext>
            </a:extLst>
          </p:cNvPr>
          <p:cNvSpPr txBox="1"/>
          <p:nvPr/>
        </p:nvSpPr>
        <p:spPr>
          <a:xfrm>
            <a:off x="1005841" y="7136177"/>
            <a:ext cx="13289280" cy="4861451"/>
          </a:xfrm>
          <a:prstGeom prst="rect">
            <a:avLst/>
          </a:prstGeom>
          <a:noFill/>
        </p:spPr>
        <p:txBody>
          <a:bodyPr wrap="square" rtlCol="0">
            <a:spAutoFit/>
          </a:bodyPr>
          <a:lstStyle/>
          <a:p>
            <a:endParaRPr lang="hi-IN" dirty="0"/>
          </a:p>
        </p:txBody>
      </p:sp>
      <p:sp>
        <p:nvSpPr>
          <p:cNvPr id="10" name="TextBox 9">
            <a:extLst>
              <a:ext uri="{FF2B5EF4-FFF2-40B4-BE49-F238E27FC236}">
                <a16:creationId xmlns:a16="http://schemas.microsoft.com/office/drawing/2014/main" xmlns="" id="{A2A471AF-5605-48A1-8566-8C76E49F32FE}"/>
              </a:ext>
            </a:extLst>
          </p:cNvPr>
          <p:cNvSpPr txBox="1"/>
          <p:nvPr/>
        </p:nvSpPr>
        <p:spPr>
          <a:xfrm>
            <a:off x="1449064" y="7284686"/>
            <a:ext cx="12906968" cy="5693866"/>
          </a:xfrm>
          <a:prstGeom prst="rect">
            <a:avLst/>
          </a:prstGeom>
          <a:noFill/>
        </p:spPr>
        <p:txBody>
          <a:bodyPr wrap="square" rtlCol="0">
            <a:spAutoFit/>
          </a:bodyPr>
          <a:lstStyle/>
          <a:p>
            <a:pPr algn="just"/>
            <a:r>
              <a:rPr lang="en-US" sz="2800" b="1" dirty="0"/>
              <a:t>In these past years, there is a increase in interest towards data mining, artificial intelligence and machine learning concepts to improve hospital performance. In some hospitals, they want to improve their statists by decreasing the number of patients dying in the hospital. The Research is focused in mortality, prediction of measurable outcomes, including risk of complications &amp; length of hospital stay. The duration spent in the hospital plays an important role both for patients &amp; healthcare providers , influenced by numerous factors. In particular LOS(length of stay) in critical care is of great importance, both to patient experience as well as the cost of care, and is influenced by the complex environment factors of the Hospitals. LOS is a parameter which is used to identify extremity of illness &amp; health related resource </a:t>
            </a:r>
            <a:r>
              <a:rPr lang="en-US" sz="2800" b="1" dirty="0" err="1"/>
              <a:t>utilisation</a:t>
            </a:r>
            <a:r>
              <a:rPr lang="en-US" sz="2800" b="1" dirty="0"/>
              <a:t>. This paper examines the case of either a patient survives or dies in the range of length of stay in the hospital. It also anchors the analytical methods for length of stay and mortality prediction</a:t>
            </a:r>
            <a:endParaRPr lang="hi-IN" sz="2800" dirty="0">
              <a:latin typeface="Times New Roman" panose="02020603050405020304" pitchFamily="18" charset="0"/>
              <a:ea typeface="Gadugi" panose="020B0502040204020203" pitchFamily="34" charset="0"/>
            </a:endParaRPr>
          </a:p>
        </p:txBody>
      </p:sp>
      <p:sp>
        <p:nvSpPr>
          <p:cNvPr id="15" name="TextBox 14">
            <a:extLst>
              <a:ext uri="{FF2B5EF4-FFF2-40B4-BE49-F238E27FC236}">
                <a16:creationId xmlns:a16="http://schemas.microsoft.com/office/drawing/2014/main" xmlns="" id="{8FC5B981-B18C-401E-9985-352E4F5C5214}"/>
              </a:ext>
            </a:extLst>
          </p:cNvPr>
          <p:cNvSpPr txBox="1"/>
          <p:nvPr/>
        </p:nvSpPr>
        <p:spPr>
          <a:xfrm>
            <a:off x="1449064" y="13507090"/>
            <a:ext cx="12566587" cy="6986528"/>
          </a:xfrm>
          <a:prstGeom prst="rect">
            <a:avLst/>
          </a:prstGeom>
          <a:noFill/>
        </p:spPr>
        <p:txBody>
          <a:bodyPr wrap="square" rtlCol="0">
            <a:spAutoFit/>
          </a:bodyPr>
          <a:lstStyle/>
          <a:p>
            <a:pPr algn="just"/>
            <a:r>
              <a:rPr lang="en-US" sz="2800" dirty="0">
                <a:latin typeface="Bahnschrift" panose="020B0502040204020203" pitchFamily="34" charset="0"/>
                <a:cs typeface="Segoe UI Light" panose="020B0502040204020203" pitchFamily="34" charset="0"/>
              </a:rPr>
              <a:t>It is rightly said that ‘Health is Wealth’. A healthy life is a blessing. Due to some unfortunate incident a person may get injured or may incur some disease. In hospitals, due to the increase in number of patients per doctor, a patient may not get the required treatment in proper time. Here is where technology comes into role. One of the emerging technologies is Machine Learning where a model can help boost up the prediction of critical conditions and helps to take prevention at an early stage.</a:t>
            </a:r>
          </a:p>
          <a:p>
            <a:pPr algn="just"/>
            <a:r>
              <a:rPr lang="en-US" sz="2800" dirty="0">
                <a:latin typeface="Bahnschrift" panose="020B0502040204020203" pitchFamily="34" charset="0"/>
                <a:cs typeface="Segoe UI Light" panose="020B0502040204020203" pitchFamily="34" charset="0"/>
              </a:rPr>
              <a:t>Everyday enormous information is collected by the doctors and nurses about patients to monitor their health state, diagnose and chose treatments. It can also be used for statistical predictive analysis. We have been provided with a dataset of about 80,000 patients with 342 features and the task is to classify whether the patients dies or not represented by 1 and 0 resp. This is a highly imbalanced dataset as fortunately only 2700 patients die and the rest survive. The task at hand is to predict a patient’s chances of survival. Our aim would be to get as high accuracy as possible by trying various machine learning models.</a:t>
            </a:r>
          </a:p>
          <a:p>
            <a:pPr algn="just"/>
            <a:endParaRPr lang="en-US" sz="2800" dirty="0">
              <a:latin typeface="Bahnschrift" panose="020B0502040204020203" pitchFamily="34" charset="0"/>
              <a:cs typeface="Segoe UI Light" panose="020B0502040204020203" pitchFamily="34" charset="0"/>
            </a:endParaRPr>
          </a:p>
        </p:txBody>
      </p:sp>
      <p:pic>
        <p:nvPicPr>
          <p:cNvPr id="21" name="Picture 20">
            <a:extLst>
              <a:ext uri="{FF2B5EF4-FFF2-40B4-BE49-F238E27FC236}">
                <a16:creationId xmlns:a16="http://schemas.microsoft.com/office/drawing/2014/main" xmlns="" id="{30347EC6-32B4-419D-814D-8942B223268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99475" y="20948024"/>
            <a:ext cx="5593965" cy="4195474"/>
          </a:xfrm>
          <a:prstGeom prst="rect">
            <a:avLst/>
          </a:prstGeom>
        </p:spPr>
      </p:pic>
      <p:pic>
        <p:nvPicPr>
          <p:cNvPr id="28" name="Picture 27">
            <a:extLst>
              <a:ext uri="{FF2B5EF4-FFF2-40B4-BE49-F238E27FC236}">
                <a16:creationId xmlns:a16="http://schemas.microsoft.com/office/drawing/2014/main" xmlns="" id="{91B86721-1BF8-4667-B9A5-2427A31083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499" y="28037265"/>
            <a:ext cx="7322018" cy="4024725"/>
          </a:xfrm>
          <a:prstGeom prst="rect">
            <a:avLst/>
          </a:prstGeom>
        </p:spPr>
      </p:pic>
      <p:pic>
        <p:nvPicPr>
          <p:cNvPr id="30" name="Picture 29">
            <a:extLst>
              <a:ext uri="{FF2B5EF4-FFF2-40B4-BE49-F238E27FC236}">
                <a16:creationId xmlns:a16="http://schemas.microsoft.com/office/drawing/2014/main" xmlns="" id="{57DEB5C1-6F6B-465F-8C0D-D7417A7C5DB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649434" y="28177963"/>
            <a:ext cx="6754999" cy="3957634"/>
          </a:xfrm>
          <a:prstGeom prst="rect">
            <a:avLst/>
          </a:prstGeom>
        </p:spPr>
      </p:pic>
      <p:sp>
        <p:nvSpPr>
          <p:cNvPr id="33" name="TextBox 32">
            <a:extLst>
              <a:ext uri="{FF2B5EF4-FFF2-40B4-BE49-F238E27FC236}">
                <a16:creationId xmlns:a16="http://schemas.microsoft.com/office/drawing/2014/main" xmlns="" id="{5D8FD27A-106A-45C6-8496-A717E9808B3C}"/>
              </a:ext>
            </a:extLst>
          </p:cNvPr>
          <p:cNvSpPr txBox="1"/>
          <p:nvPr/>
        </p:nvSpPr>
        <p:spPr>
          <a:xfrm>
            <a:off x="1091240" y="33460055"/>
            <a:ext cx="13282237" cy="2492990"/>
          </a:xfrm>
          <a:prstGeom prst="rect">
            <a:avLst/>
          </a:prstGeom>
          <a:noFill/>
        </p:spPr>
        <p:txBody>
          <a:bodyPr wrap="square" rtlCol="0">
            <a:spAutoFit/>
          </a:bodyPr>
          <a:lstStyle/>
          <a:p>
            <a:r>
              <a:rPr lang="en-US" sz="2600" dirty="0">
                <a:latin typeface="Georgia" panose="02040502050405020303" pitchFamily="18" charset="0"/>
              </a:rPr>
              <a:t>These are a few of the many models we applied to train the machine. The missing data values were filled with the mean of the respective column. One-hot encoding was used for treating the categorical values. We also plotted a correlation heat map for best feature extraction. To treat the wide range of data, Min-Max Scalar was applied to scale the data in the range of 0-1.</a:t>
            </a:r>
          </a:p>
          <a:p>
            <a:endParaRPr lang="hi-IN" sz="2600" u="sng" dirty="0">
              <a:latin typeface="Georgia" panose="02040502050405020303" pitchFamily="18" charset="0"/>
            </a:endParaRPr>
          </a:p>
        </p:txBody>
      </p:sp>
      <p:pic>
        <p:nvPicPr>
          <p:cNvPr id="36" name="Picture 35">
            <a:extLst>
              <a:ext uri="{FF2B5EF4-FFF2-40B4-BE49-F238E27FC236}">
                <a16:creationId xmlns:a16="http://schemas.microsoft.com/office/drawing/2014/main" xmlns="" id="{014E57FB-81E5-4548-894C-AADADDD517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5834" y="35868306"/>
            <a:ext cx="5691351" cy="4474420"/>
          </a:xfrm>
          <a:prstGeom prst="rect">
            <a:avLst/>
          </a:prstGeom>
        </p:spPr>
      </p:pic>
      <p:pic>
        <p:nvPicPr>
          <p:cNvPr id="38" name="Picture 37">
            <a:extLst>
              <a:ext uri="{FF2B5EF4-FFF2-40B4-BE49-F238E27FC236}">
                <a16:creationId xmlns:a16="http://schemas.microsoft.com/office/drawing/2014/main" xmlns="" id="{80DC2505-49E8-4308-A5DD-5614097CD48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758123" y="36682678"/>
            <a:ext cx="5691351" cy="2845675"/>
          </a:xfrm>
          <a:prstGeom prst="rect">
            <a:avLst/>
          </a:prstGeom>
        </p:spPr>
      </p:pic>
      <p:sp>
        <p:nvSpPr>
          <p:cNvPr id="48" name="TextBox 47">
            <a:extLst>
              <a:ext uri="{FF2B5EF4-FFF2-40B4-BE49-F238E27FC236}">
                <a16:creationId xmlns:a16="http://schemas.microsoft.com/office/drawing/2014/main" xmlns="" id="{9CD1923E-EF58-4B22-B267-5FF0AB34C8B6}"/>
              </a:ext>
            </a:extLst>
          </p:cNvPr>
          <p:cNvSpPr txBox="1"/>
          <p:nvPr/>
        </p:nvSpPr>
        <p:spPr>
          <a:xfrm>
            <a:off x="15747781" y="37514536"/>
            <a:ext cx="14062841" cy="4093428"/>
          </a:xfrm>
          <a:prstGeom prst="rect">
            <a:avLst/>
          </a:prstGeom>
          <a:noFill/>
        </p:spPr>
        <p:txBody>
          <a:bodyPr wrap="square" rtlCol="0">
            <a:spAutoFit/>
          </a:bodyPr>
          <a:lstStyle/>
          <a:p>
            <a:pPr algn="just"/>
            <a:r>
              <a:rPr lang="en-US" sz="2800" dirty="0">
                <a:latin typeface="Bahnschrift" panose="020B0502040204020203" pitchFamily="34" charset="0"/>
              </a:rPr>
              <a:t>1.Knaus WA, Wagner DP, Draper EA. The APACHE III prognostic system: risk prediction of hospital mortality for critically III hospitalized adults.</a:t>
            </a:r>
          </a:p>
          <a:p>
            <a:pPr algn="just"/>
            <a:r>
              <a:rPr lang="en-US" sz="2800">
                <a:latin typeface="Bahnschrift" panose="020B0502040204020203" pitchFamily="34" charset="0"/>
              </a:rPr>
              <a:t>2.</a:t>
            </a:r>
            <a:r>
              <a:rPr lang="en-US" sz="2800">
                <a:latin typeface="Bahnschrift" panose="020B0502040204020203" pitchFamily="34" charset="0"/>
                <a:hlinkClick r:id="rId9"/>
              </a:rPr>
              <a:t>https</a:t>
            </a:r>
            <a:r>
              <a:rPr lang="en-US" sz="2800" dirty="0">
                <a:latin typeface="Bahnschrift" panose="020B0502040204020203" pitchFamily="34" charset="0"/>
                <a:hlinkClick r:id="rId9"/>
              </a:rPr>
              <a:t>://stackoverflow.com/questions/29432629/plot-correlation-matrix-using-pandas</a:t>
            </a:r>
            <a:endParaRPr lang="en-US" sz="2800" dirty="0">
              <a:latin typeface="Bahnschrift" panose="020B0502040204020203" pitchFamily="34" charset="0"/>
            </a:endParaRPr>
          </a:p>
          <a:p>
            <a:pPr algn="just"/>
            <a:r>
              <a:rPr lang="en-US" sz="2800" dirty="0">
                <a:latin typeface="Bahnschrift" panose="020B0502040204020203" pitchFamily="34" charset="0"/>
              </a:rPr>
              <a:t>3. </a:t>
            </a:r>
            <a:r>
              <a:rPr lang="en-US" sz="2800" dirty="0">
                <a:latin typeface="Bahnschrift" panose="020B0502040204020203" pitchFamily="34" charset="0"/>
                <a:hlinkClick r:id="rId10"/>
              </a:rPr>
              <a:t>https://codalab.lri.fr/competitions/566#participate-get_data</a:t>
            </a:r>
            <a:endParaRPr lang="en-US" sz="2800" dirty="0">
              <a:latin typeface="Bahnschrift" panose="020B0502040204020203" pitchFamily="34" charset="0"/>
            </a:endParaRPr>
          </a:p>
          <a:p>
            <a:pPr algn="just"/>
            <a:r>
              <a:rPr lang="en-US" sz="2800" dirty="0">
                <a:latin typeface="Bahnschrift" panose="020B0502040204020203" pitchFamily="34" charset="0"/>
              </a:rPr>
              <a:t>4.</a:t>
            </a:r>
            <a:r>
              <a:rPr lang="en-US" sz="2800" dirty="0">
                <a:latin typeface="Bahnschrift" panose="020B0502040204020203" pitchFamily="34" charset="0"/>
                <a:hlinkClick r:id="rId11"/>
              </a:rPr>
              <a:t>https://www.analyticsvidhya.com/blog/2016/12/introduction-to-feature-selection-methods-with-an-example-or-how-to-select-the-right-variables</a:t>
            </a:r>
            <a:endParaRPr lang="en-US" sz="2800" dirty="0">
              <a:latin typeface="Bahnschrift" panose="020B0502040204020203" pitchFamily="34" charset="0"/>
            </a:endParaRPr>
          </a:p>
          <a:p>
            <a:pPr algn="just"/>
            <a:endParaRPr lang="en-US" sz="2400" dirty="0">
              <a:latin typeface="Bahnschrift" panose="020B0502040204020203" pitchFamily="34" charset="0"/>
            </a:endParaRPr>
          </a:p>
          <a:p>
            <a:pPr algn="l"/>
            <a:endParaRPr lang="en-IN" sz="2000" dirty="0"/>
          </a:p>
          <a:p>
            <a:endParaRPr lang="hi-IN" sz="2000" dirty="0">
              <a:latin typeface="Comic Sans MS" panose="030F0702030302020204" pitchFamily="66" charset="0"/>
            </a:endParaRPr>
          </a:p>
        </p:txBody>
      </p:sp>
      <p:sp>
        <p:nvSpPr>
          <p:cNvPr id="52" name="TextBox 51">
            <a:extLst>
              <a:ext uri="{FF2B5EF4-FFF2-40B4-BE49-F238E27FC236}">
                <a16:creationId xmlns:a16="http://schemas.microsoft.com/office/drawing/2014/main" xmlns="" id="{833DE7BB-A066-4F11-B21B-C7020DBE439C}"/>
              </a:ext>
            </a:extLst>
          </p:cNvPr>
          <p:cNvSpPr txBox="1"/>
          <p:nvPr/>
        </p:nvSpPr>
        <p:spPr>
          <a:xfrm>
            <a:off x="16154316" y="7331862"/>
            <a:ext cx="12612606" cy="523220"/>
          </a:xfrm>
          <a:prstGeom prst="rect">
            <a:avLst/>
          </a:prstGeom>
          <a:noFill/>
        </p:spPr>
        <p:txBody>
          <a:bodyPr wrap="square" rtlCol="0">
            <a:spAutoFit/>
          </a:bodyPr>
          <a:lstStyle/>
          <a:p>
            <a:pPr algn="l"/>
            <a:r>
              <a:rPr lang="en-IN" sz="2800" dirty="0">
                <a:latin typeface="Bahnschrift" panose="020B0502040204020203" pitchFamily="34" charset="0"/>
              </a:rPr>
              <a:t>Following are the results we got from various Models: </a:t>
            </a:r>
            <a:endParaRPr lang="hi-IN" sz="2800" dirty="0">
              <a:latin typeface="Bahnschrift" panose="020B0502040204020203" pitchFamily="34" charset="0"/>
            </a:endParaRPr>
          </a:p>
        </p:txBody>
      </p:sp>
      <p:sp>
        <p:nvSpPr>
          <p:cNvPr id="54" name="TextBox 53">
            <a:extLst>
              <a:ext uri="{FF2B5EF4-FFF2-40B4-BE49-F238E27FC236}">
                <a16:creationId xmlns:a16="http://schemas.microsoft.com/office/drawing/2014/main" xmlns="" id="{7A053F1D-2DF1-4524-BF0D-203A51224A84}"/>
              </a:ext>
            </a:extLst>
          </p:cNvPr>
          <p:cNvSpPr txBox="1"/>
          <p:nvPr/>
        </p:nvSpPr>
        <p:spPr>
          <a:xfrm>
            <a:off x="15957385" y="22006705"/>
            <a:ext cx="13101384" cy="1815882"/>
          </a:xfrm>
          <a:prstGeom prst="rect">
            <a:avLst/>
          </a:prstGeom>
          <a:noFill/>
        </p:spPr>
        <p:txBody>
          <a:bodyPr wrap="square" rtlCol="0">
            <a:spAutoFit/>
          </a:bodyPr>
          <a:lstStyle/>
          <a:p>
            <a:pPr algn="just"/>
            <a:r>
              <a:rPr lang="en-IN" sz="2800" dirty="0">
                <a:latin typeface="Bahnschrift" panose="020B0502040204020203" pitchFamily="34" charset="0"/>
                <a:cs typeface="Times New Roman" panose="02020603050405020304" pitchFamily="18" charset="0"/>
              </a:rPr>
              <a:t>From the above graph we can get an idea about the best suitable approach for this problem. </a:t>
            </a:r>
            <a:r>
              <a:rPr lang="en-IN" sz="2800" dirty="0" err="1">
                <a:latin typeface="Bahnschrift" panose="020B0502040204020203" pitchFamily="34" charset="0"/>
                <a:cs typeface="Times New Roman" panose="02020603050405020304" pitchFamily="18" charset="0"/>
              </a:rPr>
              <a:t>LogisticRegression</a:t>
            </a:r>
            <a:r>
              <a:rPr lang="en-IN" sz="2800" dirty="0">
                <a:latin typeface="Bahnschrift" panose="020B0502040204020203" pitchFamily="34" charset="0"/>
                <a:cs typeface="Times New Roman" panose="02020603050405020304" pitchFamily="18" charset="0"/>
              </a:rPr>
              <a:t> and Support Vector Machine algorithms will be best suited for this binary classification problem where there is a highly imbalanced dataset and chances of overfitting.</a:t>
            </a:r>
            <a:endParaRPr lang="en-IN" sz="2800" dirty="0">
              <a:latin typeface="Bahnschrift" panose="020B0502040204020203" pitchFamily="34" charset="0"/>
            </a:endParaRPr>
          </a:p>
        </p:txBody>
      </p:sp>
      <p:sp>
        <p:nvSpPr>
          <p:cNvPr id="57" name="TextBox 56">
            <a:extLst>
              <a:ext uri="{FF2B5EF4-FFF2-40B4-BE49-F238E27FC236}">
                <a16:creationId xmlns:a16="http://schemas.microsoft.com/office/drawing/2014/main" xmlns="" id="{9D1EAE31-FD98-44AE-8224-8FFD68245567}"/>
              </a:ext>
            </a:extLst>
          </p:cNvPr>
          <p:cNvSpPr txBox="1"/>
          <p:nvPr/>
        </p:nvSpPr>
        <p:spPr>
          <a:xfrm>
            <a:off x="15790209" y="33467855"/>
            <a:ext cx="13617945" cy="3108543"/>
          </a:xfrm>
          <a:prstGeom prst="rect">
            <a:avLst/>
          </a:prstGeom>
          <a:noFill/>
        </p:spPr>
        <p:txBody>
          <a:bodyPr wrap="square" rtlCol="0">
            <a:spAutoFit/>
          </a:bodyPr>
          <a:lstStyle/>
          <a:p>
            <a:pPr algn="just"/>
            <a:r>
              <a:rPr lang="en-US" sz="2800" dirty="0">
                <a:latin typeface="Bahnschrift" panose="020B0502040204020203" pitchFamily="34" charset="0"/>
              </a:rPr>
              <a:t>1</a:t>
            </a:r>
            <a:r>
              <a:rPr lang="en-US" sz="2800" dirty="0">
                <a:latin typeface="Bahnschrift" panose="020B0502040204020203" pitchFamily="34" charset="0"/>
                <a:cs typeface="Times New Roman" panose="02020603050405020304" pitchFamily="18" charset="0"/>
              </a:rPr>
              <a:t>. The dataset provided by </a:t>
            </a:r>
            <a:r>
              <a:rPr lang="en-US" sz="2800" dirty="0" err="1">
                <a:latin typeface="Bahnschrift" panose="020B0502040204020203" pitchFamily="34" charset="0"/>
                <a:cs typeface="Times New Roman" panose="02020603050405020304" pitchFamily="18" charset="0"/>
              </a:rPr>
              <a:t>CodaLab</a:t>
            </a:r>
            <a:r>
              <a:rPr lang="en-US" sz="2800" dirty="0">
                <a:latin typeface="Bahnschrift" panose="020B0502040204020203" pitchFamily="34" charset="0"/>
                <a:cs typeface="Times New Roman" panose="02020603050405020304" pitchFamily="18" charset="0"/>
              </a:rPr>
              <a:t> has numerical and string data related to the medical information of the patient needs some </a:t>
            </a:r>
            <a:r>
              <a:rPr lang="en-US" sz="2800" dirty="0" err="1">
                <a:latin typeface="Bahnschrift" panose="020B0502040204020203" pitchFamily="34" charset="0"/>
                <a:cs typeface="Times New Roman" panose="02020603050405020304" pitchFamily="18" charset="0"/>
              </a:rPr>
              <a:t>reapirs</a:t>
            </a:r>
            <a:r>
              <a:rPr lang="en-US" sz="2800" dirty="0">
                <a:latin typeface="Bahnschrift" panose="020B0502040204020203" pitchFamily="34" charset="0"/>
                <a:cs typeface="Times New Roman" panose="02020603050405020304" pitchFamily="18" charset="0"/>
              </a:rPr>
              <a:t>.</a:t>
            </a:r>
          </a:p>
          <a:p>
            <a:pPr algn="just"/>
            <a:r>
              <a:rPr lang="en-US" sz="2800" dirty="0">
                <a:latin typeface="Bahnschrift" panose="020B0502040204020203" pitchFamily="34" charset="0"/>
                <a:cs typeface="Times New Roman" panose="02020603050405020304" pitchFamily="18" charset="0"/>
              </a:rPr>
              <a:t>2.The data was preprocessed and trained our dataset with 5 models(Support Vector Machine, Gaussian Naïve Bayes, Logistic Regression, Perceptron, Decision Tree). Among all the models Logistic Regression gave us the best score of all with 75.76% accuracy.</a:t>
            </a:r>
          </a:p>
          <a:p>
            <a:pPr algn="just"/>
            <a:r>
              <a:rPr lang="en-US" sz="2800" dirty="0">
                <a:latin typeface="Bahnschrift" panose="020B0502040204020203" pitchFamily="34" charset="0"/>
                <a:cs typeface="Times New Roman" panose="02020603050405020304" pitchFamily="18" charset="0"/>
              </a:rPr>
              <a:t>3. It will be a very helpful framework for the medical institutions.</a:t>
            </a:r>
            <a:endParaRPr lang="hi-IN" sz="2800" dirty="0">
              <a:latin typeface="Bahnschrift" panose="020B0502040204020203" pitchFamily="34" charset="0"/>
            </a:endParaRPr>
          </a:p>
        </p:txBody>
      </p:sp>
      <p:pic>
        <p:nvPicPr>
          <p:cNvPr id="9" name="Picture 8">
            <a:extLst>
              <a:ext uri="{FF2B5EF4-FFF2-40B4-BE49-F238E27FC236}">
                <a16:creationId xmlns:a16="http://schemas.microsoft.com/office/drawing/2014/main" xmlns="" id="{EDECD90E-DF87-4908-BC83-48A8F00C3F6F}"/>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7671802" y="20948024"/>
            <a:ext cx="6732631" cy="4511032"/>
          </a:xfrm>
          <a:prstGeom prst="rect">
            <a:avLst/>
          </a:prstGeom>
        </p:spPr>
      </p:pic>
      <p:sp>
        <p:nvSpPr>
          <p:cNvPr id="12" name="TextBox 11">
            <a:extLst>
              <a:ext uri="{FF2B5EF4-FFF2-40B4-BE49-F238E27FC236}">
                <a16:creationId xmlns:a16="http://schemas.microsoft.com/office/drawing/2014/main" xmlns="" id="{7FD0CD77-209E-44A9-A6F6-62AF46292EF6}"/>
              </a:ext>
            </a:extLst>
          </p:cNvPr>
          <p:cNvSpPr txBox="1"/>
          <p:nvPr/>
        </p:nvSpPr>
        <p:spPr>
          <a:xfrm>
            <a:off x="1887794" y="20793761"/>
            <a:ext cx="4075684" cy="461665"/>
          </a:xfrm>
          <a:prstGeom prst="rect">
            <a:avLst/>
          </a:prstGeom>
          <a:noFill/>
        </p:spPr>
        <p:txBody>
          <a:bodyPr wrap="square" rtlCol="0">
            <a:spAutoFit/>
          </a:bodyPr>
          <a:lstStyle/>
          <a:p>
            <a:endParaRPr lang="hi-IN" sz="2400" dirty="0">
              <a:latin typeface="Times New Roman" panose="02020603050405020304" pitchFamily="18" charset="0"/>
            </a:endParaRPr>
          </a:p>
        </p:txBody>
      </p:sp>
      <p:sp>
        <p:nvSpPr>
          <p:cNvPr id="14" name="TextBox 13">
            <a:extLst>
              <a:ext uri="{FF2B5EF4-FFF2-40B4-BE49-F238E27FC236}">
                <a16:creationId xmlns:a16="http://schemas.microsoft.com/office/drawing/2014/main" xmlns="" id="{166AA0A0-C9C2-4F05-AEC6-C215252D1F3A}"/>
              </a:ext>
            </a:extLst>
          </p:cNvPr>
          <p:cNvSpPr txBox="1"/>
          <p:nvPr/>
        </p:nvSpPr>
        <p:spPr>
          <a:xfrm>
            <a:off x="8786191" y="20793761"/>
            <a:ext cx="4575083" cy="461665"/>
          </a:xfrm>
          <a:prstGeom prst="rect">
            <a:avLst/>
          </a:prstGeom>
          <a:noFill/>
        </p:spPr>
        <p:txBody>
          <a:bodyPr wrap="square" rtlCol="0">
            <a:spAutoFit/>
          </a:bodyPr>
          <a:lstStyle/>
          <a:p>
            <a:endParaRPr lang="hi-IN" sz="2400" dirty="0">
              <a:latin typeface="Times New Roman" panose="02020603050405020304" pitchFamily="18" charset="0"/>
            </a:endParaRPr>
          </a:p>
        </p:txBody>
      </p:sp>
      <p:sp>
        <p:nvSpPr>
          <p:cNvPr id="16" name="TextBox 15">
            <a:extLst>
              <a:ext uri="{FF2B5EF4-FFF2-40B4-BE49-F238E27FC236}">
                <a16:creationId xmlns:a16="http://schemas.microsoft.com/office/drawing/2014/main" xmlns="" id="{C22AED3F-C75A-436B-92CB-781BED64CB33}"/>
              </a:ext>
            </a:extLst>
          </p:cNvPr>
          <p:cNvSpPr txBox="1"/>
          <p:nvPr/>
        </p:nvSpPr>
        <p:spPr>
          <a:xfrm>
            <a:off x="1554809" y="25683511"/>
            <a:ext cx="5365869"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Figure 1: Intersection of technology and medical field</a:t>
            </a:r>
            <a:endParaRPr lang="hi-IN" sz="2400" dirty="0">
              <a:latin typeface="Times New Roman" panose="02020603050405020304" pitchFamily="18" charset="0"/>
            </a:endParaRPr>
          </a:p>
        </p:txBody>
      </p:sp>
      <p:sp>
        <p:nvSpPr>
          <p:cNvPr id="18" name="TextBox 17">
            <a:extLst>
              <a:ext uri="{FF2B5EF4-FFF2-40B4-BE49-F238E27FC236}">
                <a16:creationId xmlns:a16="http://schemas.microsoft.com/office/drawing/2014/main" xmlns="" id="{6DC642BF-A86D-4EC4-A979-07CDA9C354AD}"/>
              </a:ext>
            </a:extLst>
          </p:cNvPr>
          <p:cNvSpPr txBox="1"/>
          <p:nvPr/>
        </p:nvSpPr>
        <p:spPr>
          <a:xfrm>
            <a:off x="8874391" y="25683511"/>
            <a:ext cx="4575083"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Figure 2: Probability distribution of survival</a:t>
            </a:r>
            <a:endParaRPr lang="hi-IN" sz="2400" dirty="0">
              <a:latin typeface="Times New Roman" panose="02020603050405020304" pitchFamily="18" charset="0"/>
            </a:endParaRPr>
          </a:p>
        </p:txBody>
      </p:sp>
      <p:sp>
        <p:nvSpPr>
          <p:cNvPr id="24" name="TextBox 23">
            <a:extLst>
              <a:ext uri="{FF2B5EF4-FFF2-40B4-BE49-F238E27FC236}">
                <a16:creationId xmlns:a16="http://schemas.microsoft.com/office/drawing/2014/main" xmlns="" id="{665BFB81-680D-4D1F-A138-F0C0A5A37ACB}"/>
              </a:ext>
            </a:extLst>
          </p:cNvPr>
          <p:cNvSpPr txBox="1"/>
          <p:nvPr/>
        </p:nvSpPr>
        <p:spPr>
          <a:xfrm>
            <a:off x="2632726" y="32340216"/>
            <a:ext cx="4589362"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Figure 3:  Support Vector Machines (SVM) for classification problem</a:t>
            </a:r>
            <a:endParaRPr lang="hi-IN" sz="2000" dirty="0">
              <a:latin typeface="Times New Roman" panose="02020603050405020304" pitchFamily="18" charset="0"/>
            </a:endParaRPr>
          </a:p>
        </p:txBody>
      </p:sp>
      <p:sp>
        <p:nvSpPr>
          <p:cNvPr id="26" name="TextBox 25">
            <a:extLst>
              <a:ext uri="{FF2B5EF4-FFF2-40B4-BE49-F238E27FC236}">
                <a16:creationId xmlns:a16="http://schemas.microsoft.com/office/drawing/2014/main" xmlns="" id="{7CA7F397-7BFF-4B43-B662-E66CF9FAB6D5}"/>
              </a:ext>
            </a:extLst>
          </p:cNvPr>
          <p:cNvSpPr txBox="1"/>
          <p:nvPr/>
        </p:nvSpPr>
        <p:spPr>
          <a:xfrm>
            <a:off x="8418879" y="32452704"/>
            <a:ext cx="5216107"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Figure 4:  </a:t>
            </a:r>
            <a:r>
              <a:rPr lang="en-US" sz="2000" dirty="0">
                <a:latin typeface="Times New Roman" panose="02020603050405020304" pitchFamily="18" charset="0"/>
                <a:cs typeface="Times New Roman" panose="02020603050405020304" pitchFamily="18" charset="0"/>
              </a:rPr>
              <a:t>Artificial Neural Networks</a:t>
            </a:r>
            <a:endParaRPr lang="hi-IN" sz="2000" dirty="0">
              <a:latin typeface="Times New Roman" panose="02020603050405020304" pitchFamily="18" charset="0"/>
            </a:endParaRPr>
          </a:p>
        </p:txBody>
      </p:sp>
      <p:sp>
        <p:nvSpPr>
          <p:cNvPr id="29" name="TextBox 28">
            <a:extLst>
              <a:ext uri="{FF2B5EF4-FFF2-40B4-BE49-F238E27FC236}">
                <a16:creationId xmlns:a16="http://schemas.microsoft.com/office/drawing/2014/main" xmlns="" id="{5ACF1F54-9B6B-4515-92F1-9A9627EDF4F7}"/>
              </a:ext>
            </a:extLst>
          </p:cNvPr>
          <p:cNvSpPr txBox="1"/>
          <p:nvPr/>
        </p:nvSpPr>
        <p:spPr>
          <a:xfrm>
            <a:off x="1355834" y="40342726"/>
            <a:ext cx="5691351"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5: Random Forest are an ensemble learning method for classification</a:t>
            </a:r>
            <a:endParaRPr lang="hi-IN" sz="2000" dirty="0">
              <a:latin typeface="Times New Roman" panose="02020603050405020304" pitchFamily="18" charset="0"/>
            </a:endParaRPr>
          </a:p>
        </p:txBody>
      </p:sp>
      <p:sp>
        <p:nvSpPr>
          <p:cNvPr id="34" name="TextBox 33">
            <a:extLst>
              <a:ext uri="{FF2B5EF4-FFF2-40B4-BE49-F238E27FC236}">
                <a16:creationId xmlns:a16="http://schemas.microsoft.com/office/drawing/2014/main" xmlns="" id="{04BF494B-09C9-4960-83BB-2639760BFA3B}"/>
              </a:ext>
            </a:extLst>
          </p:cNvPr>
          <p:cNvSpPr txBox="1"/>
          <p:nvPr/>
        </p:nvSpPr>
        <p:spPr>
          <a:xfrm>
            <a:off x="8786191" y="40342726"/>
            <a:ext cx="505593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6:  Logistic Regression</a:t>
            </a:r>
            <a:endParaRPr lang="hi-IN" sz="2000" dirty="0">
              <a:latin typeface="Times New Roman" panose="02020603050405020304" pitchFamily="18" charset="0"/>
            </a:endParaRPr>
          </a:p>
        </p:txBody>
      </p:sp>
      <p:pic>
        <p:nvPicPr>
          <p:cNvPr id="55" name="Picture 54">
            <a:extLst>
              <a:ext uri="{FF2B5EF4-FFF2-40B4-BE49-F238E27FC236}">
                <a16:creationId xmlns:a16="http://schemas.microsoft.com/office/drawing/2014/main" xmlns="" id="{B261986A-48D8-405F-82E9-4801635866F5}"/>
              </a:ext>
            </a:extLst>
          </p:cNvPr>
          <p:cNvPicPr/>
          <p:nvPr/>
        </p:nvPicPr>
        <p:blipFill>
          <a:blip r:embed="rId13">
            <a:extLst>
              <a:ext uri="{28A0092B-C50C-407E-A947-70E740481C1C}">
                <a14:useLocalDpi xmlns:a14="http://schemas.microsoft.com/office/drawing/2010/main" val="0"/>
              </a:ext>
            </a:extLst>
          </a:blip>
          <a:srcRect/>
          <a:stretch/>
        </p:blipFill>
        <p:spPr bwMode="auto">
          <a:xfrm>
            <a:off x="16541112" y="24875287"/>
            <a:ext cx="11933930" cy="6494019"/>
          </a:xfrm>
          <a:prstGeom prst="rect">
            <a:avLst/>
          </a:prstGeom>
          <a:ln>
            <a:noFill/>
          </a:ln>
          <a:extLst>
            <a:ext uri="{53640926-AAD7-44D8-BBD7-CCE9431645EC}">
              <a14:shadowObscured xmlns:a14="http://schemas.microsoft.com/office/drawing/2010/main"/>
            </a:ext>
          </a:extLst>
        </p:spPr>
      </p:pic>
      <p:graphicFrame>
        <p:nvGraphicFramePr>
          <p:cNvPr id="37" name="Table 36">
            <a:extLst>
              <a:ext uri="{FF2B5EF4-FFF2-40B4-BE49-F238E27FC236}">
                <a16:creationId xmlns:a16="http://schemas.microsoft.com/office/drawing/2014/main" xmlns="" id="{57AF9576-E8E0-407C-8952-8876FC6E77FA}"/>
              </a:ext>
            </a:extLst>
          </p:cNvPr>
          <p:cNvGraphicFramePr>
            <a:graphicFrameLocks noGrp="1"/>
          </p:cNvGraphicFramePr>
          <p:nvPr>
            <p:extLst>
              <p:ext uri="{D42A27DB-BD31-4B8C-83A1-F6EECF244321}">
                <p14:modId xmlns:p14="http://schemas.microsoft.com/office/powerpoint/2010/main" val="1492861401"/>
              </p:ext>
            </p:extLst>
          </p:nvPr>
        </p:nvGraphicFramePr>
        <p:xfrm>
          <a:off x="16306772" y="8498566"/>
          <a:ext cx="13101382" cy="4658551"/>
        </p:xfrm>
        <a:graphic>
          <a:graphicData uri="http://schemas.openxmlformats.org/drawingml/2006/table">
            <a:tbl>
              <a:tblPr firstRow="1" firstCol="1" bandRow="1">
                <a:tableStyleId>{5C22544A-7EE6-4342-B048-85BDC9FD1C3A}</a:tableStyleId>
              </a:tblPr>
              <a:tblGrid>
                <a:gridCol w="3143601">
                  <a:extLst>
                    <a:ext uri="{9D8B030D-6E8A-4147-A177-3AD203B41FA5}">
                      <a16:colId xmlns:a16="http://schemas.microsoft.com/office/drawing/2014/main" xmlns="" val="3565332936"/>
                    </a:ext>
                  </a:extLst>
                </a:gridCol>
                <a:gridCol w="7561497">
                  <a:extLst>
                    <a:ext uri="{9D8B030D-6E8A-4147-A177-3AD203B41FA5}">
                      <a16:colId xmlns:a16="http://schemas.microsoft.com/office/drawing/2014/main" xmlns="" val="2340635267"/>
                    </a:ext>
                  </a:extLst>
                </a:gridCol>
                <a:gridCol w="2396284">
                  <a:extLst>
                    <a:ext uri="{9D8B030D-6E8A-4147-A177-3AD203B41FA5}">
                      <a16:colId xmlns:a16="http://schemas.microsoft.com/office/drawing/2014/main" xmlns="" val="3627624985"/>
                    </a:ext>
                  </a:extLst>
                </a:gridCol>
              </a:tblGrid>
              <a:tr h="615639">
                <a:tc>
                  <a:txBody>
                    <a:bodyPr/>
                    <a:lstStyle/>
                    <a:p>
                      <a:pPr>
                        <a:spcAft>
                          <a:spcPts val="0"/>
                        </a:spcAft>
                      </a:pPr>
                      <a:r>
                        <a:rPr lang="en-US" sz="2400" dirty="0">
                          <a:solidFill>
                            <a:schemeClr val="tx1">
                              <a:lumMod val="95000"/>
                              <a:lumOff val="5000"/>
                            </a:schemeClr>
                          </a:solidFill>
                          <a:effectLst/>
                        </a:rPr>
                        <a:t>        Model</a:t>
                      </a:r>
                      <a:endPar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2400" dirty="0">
                          <a:solidFill>
                            <a:schemeClr val="tx1">
                              <a:lumMod val="95000"/>
                              <a:lumOff val="5000"/>
                            </a:schemeClr>
                          </a:solidFill>
                          <a:effectLst/>
                        </a:rPr>
                        <a:t>                                 Description</a:t>
                      </a:r>
                      <a:endPar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2400" dirty="0">
                          <a:effectLst/>
                        </a:rPr>
                        <a:t>         </a:t>
                      </a:r>
                      <a:r>
                        <a:rPr lang="en-US" sz="2400" dirty="0">
                          <a:solidFill>
                            <a:schemeClr val="tx1">
                              <a:lumMod val="95000"/>
                              <a:lumOff val="5000"/>
                            </a:schemeClr>
                          </a:solidFill>
                          <a:effectLst/>
                        </a:rPr>
                        <a:t>Score</a:t>
                      </a:r>
                      <a:endPar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67560947"/>
                  </a:ext>
                </a:extLst>
              </a:tr>
              <a:tr h="650929">
                <a:tc>
                  <a:txBody>
                    <a:bodyPr/>
                    <a:lstStyle/>
                    <a:p>
                      <a:pPr>
                        <a:spcAft>
                          <a:spcPts val="0"/>
                        </a:spcAft>
                      </a:pPr>
                      <a:r>
                        <a:rPr lang="en-US" sz="2400" baseline="0" dirty="0">
                          <a:solidFill>
                            <a:schemeClr val="tx1">
                              <a:lumMod val="95000"/>
                              <a:lumOff val="5000"/>
                            </a:schemeClr>
                          </a:solidFill>
                          <a:effectLst/>
                        </a:rPr>
                        <a:t>1. Linear SVM</a:t>
                      </a:r>
                      <a:endParaRPr lang="en-US" sz="2400" baseline="0" dirty="0">
                        <a:solidFill>
                          <a:schemeClr val="tx1">
                            <a:lumMod val="95000"/>
                            <a:lumOff val="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2400" dirty="0">
                          <a:effectLst/>
                          <a:latin typeface="Times New Roman" panose="02020603050405020304" pitchFamily="18" charset="0"/>
                          <a:ea typeface="Times New Roman" panose="02020603050405020304" pitchFamily="18" charset="0"/>
                        </a:rPr>
                        <a:t>Classification by finding the hyper plane</a:t>
                      </a:r>
                    </a:p>
                  </a:txBody>
                  <a:tcPr marL="68580" marR="68580" marT="0" marB="0"/>
                </a:tc>
                <a:tc>
                  <a:txBody>
                    <a:bodyPr/>
                    <a:lstStyle/>
                    <a:p>
                      <a:pPr>
                        <a:spcAft>
                          <a:spcPts val="0"/>
                        </a:spcAft>
                      </a:pPr>
                      <a:r>
                        <a:rPr lang="en-US" sz="2400" dirty="0">
                          <a:effectLst/>
                        </a:rPr>
                        <a:t>0.7513</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126757669"/>
                  </a:ext>
                </a:extLst>
              </a:tr>
              <a:tr h="619932">
                <a:tc>
                  <a:txBody>
                    <a:bodyPr/>
                    <a:lstStyle/>
                    <a:p>
                      <a:pPr>
                        <a:spcAft>
                          <a:spcPts val="0"/>
                        </a:spcAft>
                      </a:pPr>
                      <a:r>
                        <a:rPr lang="en-US" sz="2400" baseline="0" dirty="0">
                          <a:solidFill>
                            <a:schemeClr val="tx1">
                              <a:lumMod val="95000"/>
                              <a:lumOff val="5000"/>
                            </a:schemeClr>
                          </a:solidFill>
                          <a:effectLst/>
                        </a:rPr>
                        <a:t>2. Gaussian Naïve</a:t>
                      </a:r>
                      <a:endParaRPr lang="en-US" sz="2400" baseline="0" dirty="0">
                        <a:solidFill>
                          <a:schemeClr val="tx1">
                            <a:lumMod val="95000"/>
                            <a:lumOff val="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2400" dirty="0">
                          <a:effectLst/>
                          <a:latin typeface="Times New Roman" panose="02020603050405020304" pitchFamily="18" charset="0"/>
                          <a:ea typeface="Times New Roman" panose="02020603050405020304" pitchFamily="18" charset="0"/>
                        </a:rPr>
                        <a:t>P(h)d = (P(</a:t>
                      </a:r>
                      <a:r>
                        <a:rPr lang="en-US" sz="2400" dirty="0" err="1">
                          <a:effectLst/>
                          <a:latin typeface="Times New Roman" panose="02020603050405020304" pitchFamily="18" charset="0"/>
                          <a:ea typeface="Times New Roman" panose="02020603050405020304" pitchFamily="18" charset="0"/>
                        </a:rPr>
                        <a:t>d|h</a:t>
                      </a:r>
                      <a:r>
                        <a:rPr lang="en-US" sz="2400" dirty="0">
                          <a:effectLst/>
                          <a:latin typeface="Times New Roman" panose="02020603050405020304" pitchFamily="18" charset="0"/>
                          <a:ea typeface="Times New Roman" panose="02020603050405020304" pitchFamily="18" charset="0"/>
                        </a:rPr>
                        <a:t>)* P(h)) / P(d)</a:t>
                      </a:r>
                    </a:p>
                  </a:txBody>
                  <a:tcPr marL="68580" marR="68580" marT="0" marB="0"/>
                </a:tc>
                <a:tc>
                  <a:txBody>
                    <a:bodyPr/>
                    <a:lstStyle/>
                    <a:p>
                      <a:pPr>
                        <a:spcAft>
                          <a:spcPts val="0"/>
                        </a:spcAft>
                      </a:pPr>
                      <a:r>
                        <a:rPr lang="en-US" sz="2400" dirty="0">
                          <a:effectLst/>
                        </a:rPr>
                        <a:t>0.6124</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4268155278"/>
                  </a:ext>
                </a:extLst>
              </a:tr>
              <a:tr h="924017">
                <a:tc>
                  <a:txBody>
                    <a:bodyPr/>
                    <a:lstStyle/>
                    <a:p>
                      <a:pPr>
                        <a:spcAft>
                          <a:spcPts val="0"/>
                        </a:spcAft>
                      </a:pPr>
                      <a:r>
                        <a:rPr lang="en-US" sz="2400" baseline="0" dirty="0">
                          <a:solidFill>
                            <a:schemeClr val="tx1">
                              <a:lumMod val="95000"/>
                              <a:lumOff val="5000"/>
                            </a:schemeClr>
                          </a:solidFill>
                          <a:effectLst/>
                        </a:rPr>
                        <a:t>3. Logistic Regression</a:t>
                      </a:r>
                      <a:endParaRPr lang="en-US" sz="2400" baseline="0" dirty="0">
                        <a:solidFill>
                          <a:schemeClr val="tx1">
                            <a:lumMod val="95000"/>
                            <a:lumOff val="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2400" dirty="0">
                          <a:effectLst/>
                          <a:latin typeface="Times New Roman" panose="02020603050405020304" pitchFamily="18" charset="0"/>
                          <a:ea typeface="Times New Roman" panose="02020603050405020304" pitchFamily="18" charset="0"/>
                        </a:rPr>
                        <a:t>Estimating the parameters using a logical function</a:t>
                      </a:r>
                    </a:p>
                  </a:txBody>
                  <a:tcPr marL="68580" marR="68580" marT="0" marB="0"/>
                </a:tc>
                <a:tc>
                  <a:txBody>
                    <a:bodyPr/>
                    <a:lstStyle/>
                    <a:p>
                      <a:pPr>
                        <a:spcAft>
                          <a:spcPts val="0"/>
                        </a:spcAft>
                      </a:pPr>
                      <a:r>
                        <a:rPr lang="en-US" sz="2400" dirty="0">
                          <a:effectLst/>
                        </a:rPr>
                        <a:t>0.7576</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2287178523"/>
                  </a:ext>
                </a:extLst>
              </a:tr>
              <a:tr h="924017">
                <a:tc>
                  <a:txBody>
                    <a:bodyPr/>
                    <a:lstStyle/>
                    <a:p>
                      <a:pPr>
                        <a:spcAft>
                          <a:spcPts val="0"/>
                        </a:spcAft>
                      </a:pPr>
                      <a:r>
                        <a:rPr lang="en-US" sz="2400" baseline="0" dirty="0">
                          <a:solidFill>
                            <a:schemeClr val="tx1">
                              <a:lumMod val="95000"/>
                              <a:lumOff val="5000"/>
                            </a:schemeClr>
                          </a:solidFill>
                          <a:effectLst/>
                        </a:rPr>
                        <a:t>4. </a:t>
                      </a:r>
                      <a:r>
                        <a:rPr lang="en-US" sz="2400" baseline="0" dirty="0" err="1">
                          <a:solidFill>
                            <a:schemeClr val="tx1">
                              <a:lumMod val="95000"/>
                              <a:lumOff val="5000"/>
                            </a:schemeClr>
                          </a:solidFill>
                          <a:effectLst/>
                        </a:rPr>
                        <a:t>Percepton</a:t>
                      </a:r>
                      <a:endParaRPr lang="en-US" sz="2400" baseline="0" dirty="0">
                        <a:solidFill>
                          <a:schemeClr val="tx1">
                            <a:lumMod val="95000"/>
                            <a:lumOff val="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2400" dirty="0">
                          <a:effectLst/>
                          <a:latin typeface="Times New Roman" panose="02020603050405020304" pitchFamily="18" charset="0"/>
                          <a:ea typeface="Times New Roman" panose="02020603050405020304" pitchFamily="18" charset="0"/>
                        </a:rPr>
                        <a:t>Learn the weights to get the function</a:t>
                      </a:r>
                    </a:p>
                  </a:txBody>
                  <a:tcPr marL="68580" marR="68580" marT="0" marB="0"/>
                </a:tc>
                <a:tc>
                  <a:txBody>
                    <a:bodyPr/>
                    <a:lstStyle/>
                    <a:p>
                      <a:pPr>
                        <a:spcAft>
                          <a:spcPts val="0"/>
                        </a:spcAft>
                      </a:pPr>
                      <a:r>
                        <a:rPr lang="en-US" sz="2400" dirty="0">
                          <a:effectLst/>
                        </a:rPr>
                        <a:t>0.7300</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2509047794"/>
                  </a:ext>
                </a:extLst>
              </a:tr>
              <a:tr h="924017">
                <a:tc>
                  <a:txBody>
                    <a:bodyPr/>
                    <a:lstStyle/>
                    <a:p>
                      <a:pPr>
                        <a:spcAft>
                          <a:spcPts val="0"/>
                        </a:spcAft>
                      </a:pPr>
                      <a:r>
                        <a:rPr lang="en-US" sz="2400" baseline="0" dirty="0">
                          <a:solidFill>
                            <a:schemeClr val="tx1">
                              <a:lumMod val="95000"/>
                              <a:lumOff val="5000"/>
                            </a:schemeClr>
                          </a:solidFill>
                          <a:effectLst/>
                        </a:rPr>
                        <a:t>5. Decision Tree</a:t>
                      </a:r>
                      <a:endParaRPr lang="en-US" sz="2400" baseline="0" dirty="0">
                        <a:solidFill>
                          <a:schemeClr val="tx1">
                            <a:lumMod val="95000"/>
                            <a:lumOff val="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2400" dirty="0">
                          <a:effectLst/>
                          <a:latin typeface="Times New Roman" panose="02020603050405020304" pitchFamily="18" charset="0"/>
                          <a:ea typeface="Times New Roman" panose="02020603050405020304" pitchFamily="18" charset="0"/>
                        </a:rPr>
                        <a:t>Uses a tree like model with conditional control statements</a:t>
                      </a:r>
                    </a:p>
                  </a:txBody>
                  <a:tcPr marL="68580" marR="68580" marT="0" marB="0"/>
                </a:tc>
                <a:tc>
                  <a:txBody>
                    <a:bodyPr/>
                    <a:lstStyle/>
                    <a:p>
                      <a:pPr>
                        <a:spcAft>
                          <a:spcPts val="0"/>
                        </a:spcAft>
                      </a:pPr>
                      <a:r>
                        <a:rPr lang="en-US" sz="2400" dirty="0">
                          <a:effectLst/>
                        </a:rPr>
                        <a:t>0.5354</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2401753329"/>
                  </a:ext>
                </a:extLst>
              </a:tr>
            </a:tbl>
          </a:graphicData>
        </a:graphic>
      </p:graphicFrame>
      <p:sp>
        <p:nvSpPr>
          <p:cNvPr id="45" name="TextBox 44">
            <a:extLst>
              <a:ext uri="{FF2B5EF4-FFF2-40B4-BE49-F238E27FC236}">
                <a16:creationId xmlns:a16="http://schemas.microsoft.com/office/drawing/2014/main" xmlns="" id="{7401ECE5-8ACA-49E3-BB10-F14F80795D98}"/>
              </a:ext>
            </a:extLst>
          </p:cNvPr>
          <p:cNvSpPr txBox="1"/>
          <p:nvPr/>
        </p:nvSpPr>
        <p:spPr>
          <a:xfrm>
            <a:off x="18523153" y="8035851"/>
            <a:ext cx="8405675"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1  Description of Models</a:t>
            </a:r>
            <a:endParaRPr lang="hi-IN" sz="2000" dirty="0">
              <a:latin typeface="Times New Roman" panose="02020603050405020304" pitchFamily="18" charset="0"/>
            </a:endParaRPr>
          </a:p>
        </p:txBody>
      </p:sp>
      <p:sp>
        <p:nvSpPr>
          <p:cNvPr id="46" name="TextBox 45">
            <a:extLst>
              <a:ext uri="{FF2B5EF4-FFF2-40B4-BE49-F238E27FC236}">
                <a16:creationId xmlns:a16="http://schemas.microsoft.com/office/drawing/2014/main" xmlns="" id="{39A7F3F4-16AD-4A58-A693-1BFCCE05BEEC}"/>
              </a:ext>
            </a:extLst>
          </p:cNvPr>
          <p:cNvSpPr txBox="1"/>
          <p:nvPr/>
        </p:nvSpPr>
        <p:spPr>
          <a:xfrm>
            <a:off x="19261492" y="21233137"/>
            <a:ext cx="640080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Figure 7:  Models Accuracy Graph</a:t>
            </a:r>
            <a:endParaRPr lang="hi-IN" sz="2000" dirty="0">
              <a:latin typeface="Times New Roman" panose="02020603050405020304" pitchFamily="18" charset="0"/>
            </a:endParaRPr>
          </a:p>
        </p:txBody>
      </p:sp>
      <p:sp>
        <p:nvSpPr>
          <p:cNvPr id="47" name="TextBox 46">
            <a:extLst>
              <a:ext uri="{FF2B5EF4-FFF2-40B4-BE49-F238E27FC236}">
                <a16:creationId xmlns:a16="http://schemas.microsoft.com/office/drawing/2014/main" xmlns="" id="{4227355B-9253-47A3-9D37-EF56484A2780}"/>
              </a:ext>
            </a:extLst>
          </p:cNvPr>
          <p:cNvSpPr txBox="1"/>
          <p:nvPr/>
        </p:nvSpPr>
        <p:spPr>
          <a:xfrm>
            <a:off x="19608279" y="31940106"/>
            <a:ext cx="680375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8: Correlation Matrix for feature extraction</a:t>
            </a:r>
            <a:endParaRPr lang="hi-IN" sz="2000" dirty="0">
              <a:latin typeface="Times New Roman" panose="02020603050405020304" pitchFamily="18" charset="0"/>
            </a:endParaRPr>
          </a:p>
        </p:txBody>
      </p:sp>
      <p:graphicFrame>
        <p:nvGraphicFramePr>
          <p:cNvPr id="50" name="Chart 49">
            <a:extLst>
              <a:ext uri="{FF2B5EF4-FFF2-40B4-BE49-F238E27FC236}">
                <a16:creationId xmlns:a16="http://schemas.microsoft.com/office/drawing/2014/main" xmlns="" id="{9415F82F-ECE8-4E4F-8E46-FAE6C53FFA63}"/>
              </a:ext>
            </a:extLst>
          </p:cNvPr>
          <p:cNvGraphicFramePr>
            <a:graphicFrameLocks/>
          </p:cNvGraphicFramePr>
          <p:nvPr>
            <p:extLst>
              <p:ext uri="{D42A27DB-BD31-4B8C-83A1-F6EECF244321}">
                <p14:modId xmlns:p14="http://schemas.microsoft.com/office/powerpoint/2010/main" val="2397146551"/>
              </p:ext>
            </p:extLst>
          </p:nvPr>
        </p:nvGraphicFramePr>
        <p:xfrm>
          <a:off x="16155589" y="13307108"/>
          <a:ext cx="13140807" cy="7948317"/>
        </p:xfrm>
        <a:graphic>
          <a:graphicData uri="http://schemas.openxmlformats.org/drawingml/2006/chart">
            <c:chart xmlns:c="http://schemas.openxmlformats.org/drawingml/2006/chart" xmlns:r="http://schemas.openxmlformats.org/officeDocument/2006/relationships" r:id="rId14"/>
          </a:graphicData>
        </a:graphic>
      </p:graphicFrame>
      <p:pic>
        <p:nvPicPr>
          <p:cNvPr id="49" name="Picture 48" descr="A drawing of a face&#10;&#10;Description generated with high confidence">
            <a:extLst>
              <a:ext uri="{FF2B5EF4-FFF2-40B4-BE49-F238E27FC236}">
                <a16:creationId xmlns:a16="http://schemas.microsoft.com/office/drawing/2014/main" xmlns="" id="{9A889589-53CA-413E-81E3-D3AB38928C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82952" y="2545674"/>
            <a:ext cx="7688911" cy="2077853"/>
          </a:xfrm>
          <a:prstGeom prst="rect">
            <a:avLst/>
          </a:prstGeom>
        </p:spPr>
      </p:pic>
      <p:pic>
        <p:nvPicPr>
          <p:cNvPr id="51" name="Picture 50">
            <a:extLst>
              <a:ext uri="{FF2B5EF4-FFF2-40B4-BE49-F238E27FC236}">
                <a16:creationId xmlns:a16="http://schemas.microsoft.com/office/drawing/2014/main" xmlns="" id="{6ED5245F-66D5-4E02-8BA7-9234440C318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460619" y="2464235"/>
            <a:ext cx="6515891" cy="207785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2120</TotalTime>
  <Words>829</Words>
  <Application>Microsoft Office PowerPoint</Application>
  <PresentationFormat>Custom</PresentationFormat>
  <Paragraphs>56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Parallax</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hp</cp:lastModifiedBy>
  <cp:revision>147</cp:revision>
  <dcterms:created xsi:type="dcterms:W3CDTF">2008-12-04T00:20:37Z</dcterms:created>
  <dcterms:modified xsi:type="dcterms:W3CDTF">2019-07-18T09:35:23Z</dcterms:modified>
  <cp:category>Research Poster</cp:category>
</cp:coreProperties>
</file>