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1" r:id="rId6"/>
    <p:sldId id="262" r:id="rId7"/>
    <p:sldId id="277" r:id="rId8"/>
    <p:sldId id="263" r:id="rId9"/>
    <p:sldId id="264" r:id="rId10"/>
    <p:sldId id="266" r:id="rId11"/>
    <p:sldId id="265" r:id="rId12"/>
    <p:sldId id="267" r:id="rId13"/>
    <p:sldId id="275" r:id="rId14"/>
    <p:sldId id="268" r:id="rId15"/>
    <p:sldId id="269" r:id="rId16"/>
    <p:sldId id="270" r:id="rId17"/>
    <p:sldId id="271" r:id="rId18"/>
    <p:sldId id="276" r:id="rId19"/>
    <p:sldId id="272" r:id="rId20"/>
    <p:sldId id="274"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6" d="100"/>
          <a:sy n="86" d="100"/>
        </p:scale>
        <p:origin x="3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8CD518-D403-45F5-856D-6440504D97CA}"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58E84E-D555-4909-A17A-B46AE9755B6C}" type="slidenum">
              <a:rPr lang="en-IN" smtClean="0"/>
              <a:t>‹#›</a:t>
            </a:fld>
            <a:endParaRPr lang="en-IN"/>
          </a:p>
        </p:txBody>
      </p:sp>
    </p:spTree>
    <p:extLst>
      <p:ext uri="{BB962C8B-B14F-4D97-AF65-F5344CB8AC3E}">
        <p14:creationId xmlns:p14="http://schemas.microsoft.com/office/powerpoint/2010/main" val="404775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8CD518-D403-45F5-856D-6440504D97CA}" type="datetimeFigureOut">
              <a:rPr lang="en-IN" smtClean="0"/>
              <a:t>11-04-2022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58E84E-D555-4909-A17A-B46AE9755B6C}" type="slidenum">
              <a:rPr lang="en-IN" smtClean="0"/>
              <a:t>‹#›</a:t>
            </a:fld>
            <a:endParaRPr lang="en-IN"/>
          </a:p>
        </p:txBody>
      </p:sp>
    </p:spTree>
    <p:extLst>
      <p:ext uri="{BB962C8B-B14F-4D97-AF65-F5344CB8AC3E}">
        <p14:creationId xmlns:p14="http://schemas.microsoft.com/office/powerpoint/2010/main" val="732322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8CD518-D403-45F5-856D-6440504D97CA}" type="datetimeFigureOut">
              <a:rPr lang="en-IN" smtClean="0"/>
              <a:t>11-04-2022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58E84E-D555-4909-A17A-B46AE9755B6C}" type="slidenum">
              <a:rPr lang="en-IN" smtClean="0"/>
              <a:t>‹#›</a:t>
            </a:fld>
            <a:endParaRPr lang="en-IN"/>
          </a:p>
        </p:txBody>
      </p:sp>
    </p:spTree>
    <p:extLst>
      <p:ext uri="{BB962C8B-B14F-4D97-AF65-F5344CB8AC3E}">
        <p14:creationId xmlns:p14="http://schemas.microsoft.com/office/powerpoint/2010/main" val="3680767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8CD518-D403-45F5-856D-6440504D97CA}" type="datetimeFigureOut">
              <a:rPr lang="en-IN" smtClean="0"/>
              <a:t>11-04-2022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58E84E-D555-4909-A17A-B46AE9755B6C}"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47139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8CD518-D403-45F5-856D-6440504D97CA}" type="datetimeFigureOut">
              <a:rPr lang="en-IN" smtClean="0"/>
              <a:t>11-04-2022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58E84E-D555-4909-A17A-B46AE9755B6C}" type="slidenum">
              <a:rPr lang="en-IN" smtClean="0"/>
              <a:t>‹#›</a:t>
            </a:fld>
            <a:endParaRPr lang="en-IN"/>
          </a:p>
        </p:txBody>
      </p:sp>
    </p:spTree>
    <p:extLst>
      <p:ext uri="{BB962C8B-B14F-4D97-AF65-F5344CB8AC3E}">
        <p14:creationId xmlns:p14="http://schemas.microsoft.com/office/powerpoint/2010/main" val="2636641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68CD518-D403-45F5-856D-6440504D97CA}" type="datetimeFigureOut">
              <a:rPr lang="en-IN" smtClean="0"/>
              <a:t>11-04-2022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58E84E-D555-4909-A17A-B46AE9755B6C}" type="slidenum">
              <a:rPr lang="en-IN" smtClean="0"/>
              <a:t>‹#›</a:t>
            </a:fld>
            <a:endParaRPr lang="en-IN"/>
          </a:p>
        </p:txBody>
      </p:sp>
    </p:spTree>
    <p:extLst>
      <p:ext uri="{BB962C8B-B14F-4D97-AF65-F5344CB8AC3E}">
        <p14:creationId xmlns:p14="http://schemas.microsoft.com/office/powerpoint/2010/main" val="1447469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68CD518-D403-45F5-856D-6440504D97CA}" type="datetimeFigureOut">
              <a:rPr lang="en-IN" smtClean="0"/>
              <a:t>11-04-2022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58E84E-D555-4909-A17A-B46AE9755B6C}" type="slidenum">
              <a:rPr lang="en-IN" smtClean="0"/>
              <a:t>‹#›</a:t>
            </a:fld>
            <a:endParaRPr lang="en-IN"/>
          </a:p>
        </p:txBody>
      </p:sp>
    </p:spTree>
    <p:extLst>
      <p:ext uri="{BB962C8B-B14F-4D97-AF65-F5344CB8AC3E}">
        <p14:creationId xmlns:p14="http://schemas.microsoft.com/office/powerpoint/2010/main" val="1576160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8CD518-D403-45F5-856D-6440504D97CA}"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58E84E-D555-4909-A17A-B46AE9755B6C}" type="slidenum">
              <a:rPr lang="en-IN" smtClean="0"/>
              <a:t>‹#›</a:t>
            </a:fld>
            <a:endParaRPr lang="en-IN"/>
          </a:p>
        </p:txBody>
      </p:sp>
    </p:spTree>
    <p:extLst>
      <p:ext uri="{BB962C8B-B14F-4D97-AF65-F5344CB8AC3E}">
        <p14:creationId xmlns:p14="http://schemas.microsoft.com/office/powerpoint/2010/main" val="482854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8CD518-D403-45F5-856D-6440504D97CA}"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58E84E-D555-4909-A17A-B46AE9755B6C}" type="slidenum">
              <a:rPr lang="en-IN" smtClean="0"/>
              <a:t>‹#›</a:t>
            </a:fld>
            <a:endParaRPr lang="en-IN"/>
          </a:p>
        </p:txBody>
      </p:sp>
    </p:spTree>
    <p:extLst>
      <p:ext uri="{BB962C8B-B14F-4D97-AF65-F5344CB8AC3E}">
        <p14:creationId xmlns:p14="http://schemas.microsoft.com/office/powerpoint/2010/main" val="3157439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8CD518-D403-45F5-856D-6440504D97CA}"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58E84E-D555-4909-A17A-B46AE9755B6C}" type="slidenum">
              <a:rPr lang="en-IN" smtClean="0"/>
              <a:t>‹#›</a:t>
            </a:fld>
            <a:endParaRPr lang="en-IN"/>
          </a:p>
        </p:txBody>
      </p:sp>
    </p:spTree>
    <p:extLst>
      <p:ext uri="{BB962C8B-B14F-4D97-AF65-F5344CB8AC3E}">
        <p14:creationId xmlns:p14="http://schemas.microsoft.com/office/powerpoint/2010/main" val="98967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8CD518-D403-45F5-856D-6440504D97CA}"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58E84E-D555-4909-A17A-B46AE9755B6C}" type="slidenum">
              <a:rPr lang="en-IN" smtClean="0"/>
              <a:t>‹#›</a:t>
            </a:fld>
            <a:endParaRPr lang="en-IN"/>
          </a:p>
        </p:txBody>
      </p:sp>
    </p:spTree>
    <p:extLst>
      <p:ext uri="{BB962C8B-B14F-4D97-AF65-F5344CB8AC3E}">
        <p14:creationId xmlns:p14="http://schemas.microsoft.com/office/powerpoint/2010/main" val="69806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8CD518-D403-45F5-856D-6440504D97CA}" type="datetimeFigureOut">
              <a:rPr lang="en-IN" smtClean="0"/>
              <a:t>11-04-2022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58E84E-D555-4909-A17A-B46AE9755B6C}" type="slidenum">
              <a:rPr lang="en-IN" smtClean="0"/>
              <a:t>‹#›</a:t>
            </a:fld>
            <a:endParaRPr lang="en-IN"/>
          </a:p>
        </p:txBody>
      </p:sp>
    </p:spTree>
    <p:extLst>
      <p:ext uri="{BB962C8B-B14F-4D97-AF65-F5344CB8AC3E}">
        <p14:creationId xmlns:p14="http://schemas.microsoft.com/office/powerpoint/2010/main" val="146301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8CD518-D403-45F5-856D-6440504D97CA}" type="datetimeFigureOut">
              <a:rPr lang="en-IN" smtClean="0"/>
              <a:t>11-04-2022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58E84E-D555-4909-A17A-B46AE9755B6C}" type="slidenum">
              <a:rPr lang="en-IN" smtClean="0"/>
              <a:t>‹#›</a:t>
            </a:fld>
            <a:endParaRPr lang="en-IN"/>
          </a:p>
        </p:txBody>
      </p:sp>
    </p:spTree>
    <p:extLst>
      <p:ext uri="{BB962C8B-B14F-4D97-AF65-F5344CB8AC3E}">
        <p14:creationId xmlns:p14="http://schemas.microsoft.com/office/powerpoint/2010/main" val="921229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8CD518-D403-45F5-856D-6440504D97CA}" type="datetimeFigureOut">
              <a:rPr lang="en-IN" smtClean="0"/>
              <a:t>11-04-2022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58E84E-D555-4909-A17A-B46AE9755B6C}" type="slidenum">
              <a:rPr lang="en-IN" smtClean="0"/>
              <a:t>‹#›</a:t>
            </a:fld>
            <a:endParaRPr lang="en-IN"/>
          </a:p>
        </p:txBody>
      </p:sp>
    </p:spTree>
    <p:extLst>
      <p:ext uri="{BB962C8B-B14F-4D97-AF65-F5344CB8AC3E}">
        <p14:creationId xmlns:p14="http://schemas.microsoft.com/office/powerpoint/2010/main" val="1645187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8CD518-D403-45F5-856D-6440504D97CA}" type="datetimeFigureOut">
              <a:rPr lang="en-IN" smtClean="0"/>
              <a:t>11-04-2022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58E84E-D555-4909-A17A-B46AE9755B6C}" type="slidenum">
              <a:rPr lang="en-IN" smtClean="0"/>
              <a:t>‹#›</a:t>
            </a:fld>
            <a:endParaRPr lang="en-IN"/>
          </a:p>
        </p:txBody>
      </p:sp>
    </p:spTree>
    <p:extLst>
      <p:ext uri="{BB962C8B-B14F-4D97-AF65-F5344CB8AC3E}">
        <p14:creationId xmlns:p14="http://schemas.microsoft.com/office/powerpoint/2010/main" val="2870305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8CD518-D403-45F5-856D-6440504D97CA}" type="datetimeFigureOut">
              <a:rPr lang="en-IN" smtClean="0"/>
              <a:t>11-04-2022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58E84E-D555-4909-A17A-B46AE9755B6C}" type="slidenum">
              <a:rPr lang="en-IN" smtClean="0"/>
              <a:t>‹#›</a:t>
            </a:fld>
            <a:endParaRPr lang="en-IN"/>
          </a:p>
        </p:txBody>
      </p:sp>
    </p:spTree>
    <p:extLst>
      <p:ext uri="{BB962C8B-B14F-4D97-AF65-F5344CB8AC3E}">
        <p14:creationId xmlns:p14="http://schemas.microsoft.com/office/powerpoint/2010/main" val="839207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8CD518-D403-45F5-856D-6440504D97CA}" type="datetimeFigureOut">
              <a:rPr lang="en-IN" smtClean="0"/>
              <a:t>11-04-2022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58E84E-D555-4909-A17A-B46AE9755B6C}" type="slidenum">
              <a:rPr lang="en-IN" smtClean="0"/>
              <a:t>‹#›</a:t>
            </a:fld>
            <a:endParaRPr lang="en-IN"/>
          </a:p>
        </p:txBody>
      </p:sp>
    </p:spTree>
    <p:extLst>
      <p:ext uri="{BB962C8B-B14F-4D97-AF65-F5344CB8AC3E}">
        <p14:creationId xmlns:p14="http://schemas.microsoft.com/office/powerpoint/2010/main" val="2770820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68CD518-D403-45F5-856D-6440504D97CA}" type="datetimeFigureOut">
              <a:rPr lang="en-IN" smtClean="0"/>
              <a:t>11-04-2022</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D58E84E-D555-4909-A17A-B46AE9755B6C}" type="slidenum">
              <a:rPr lang="en-IN" smtClean="0"/>
              <a:t>‹#›</a:t>
            </a:fld>
            <a:endParaRPr lang="en-IN"/>
          </a:p>
        </p:txBody>
      </p:sp>
    </p:spTree>
    <p:extLst>
      <p:ext uri="{BB962C8B-B14F-4D97-AF65-F5344CB8AC3E}">
        <p14:creationId xmlns:p14="http://schemas.microsoft.com/office/powerpoint/2010/main" val="1760808192"/>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datasets/jacklizhi/creditcar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britannica.com/topic/identity-theft" TargetMode="External"/><Relationship Id="rId2" Type="http://schemas.openxmlformats.org/officeDocument/2006/relationships/hyperlink" Target="https://www.britannica.com/topic/fraud" TargetMode="External"/><Relationship Id="rId1" Type="http://schemas.openxmlformats.org/officeDocument/2006/relationships/slideLayout" Target="../slideLayouts/slideLayout1.xml"/><Relationship Id="rId4" Type="http://schemas.openxmlformats.org/officeDocument/2006/relationships/hyperlink" Target="https://www.britannica.com/topic/consumer-credit"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3584E-DEAE-4A38-B3B5-81D4780F6102}"/>
              </a:ext>
            </a:extLst>
          </p:cNvPr>
          <p:cNvSpPr>
            <a:spLocks noGrp="1"/>
          </p:cNvSpPr>
          <p:nvPr>
            <p:ph type="ctrTitle"/>
          </p:nvPr>
        </p:nvSpPr>
        <p:spPr>
          <a:xfrm>
            <a:off x="1384491" y="1537659"/>
            <a:ext cx="9423018" cy="1882747"/>
          </a:xfrm>
        </p:spPr>
        <p:txBody>
          <a:bodyPr>
            <a:normAutofit/>
          </a:bodyPr>
          <a:lstStyle/>
          <a:p>
            <a:r>
              <a:rPr lang="en-GB" sz="4800" b="1" dirty="0"/>
              <a:t>CREDIT CARD</a:t>
            </a:r>
            <a:br>
              <a:rPr lang="en-GB" sz="4800" b="1" dirty="0"/>
            </a:br>
            <a:r>
              <a:rPr lang="en-GB" sz="4800" b="1" dirty="0"/>
              <a:t> FRAUD DETECTION</a:t>
            </a:r>
            <a:endParaRPr lang="en-IN" sz="4800" b="1" dirty="0"/>
          </a:p>
        </p:txBody>
      </p:sp>
      <p:sp>
        <p:nvSpPr>
          <p:cNvPr id="3" name="Subtitle 2">
            <a:extLst>
              <a:ext uri="{FF2B5EF4-FFF2-40B4-BE49-F238E27FC236}">
                <a16:creationId xmlns:a16="http://schemas.microsoft.com/office/drawing/2014/main" id="{8102CD6D-DB9F-4DC6-A395-7983CCAA0A0F}"/>
              </a:ext>
            </a:extLst>
          </p:cNvPr>
          <p:cNvSpPr>
            <a:spLocks noGrp="1"/>
          </p:cNvSpPr>
          <p:nvPr>
            <p:ph type="subTitle" idx="1"/>
          </p:nvPr>
        </p:nvSpPr>
        <p:spPr>
          <a:xfrm>
            <a:off x="6380294" y="5768833"/>
            <a:ext cx="6801612" cy="1239894"/>
          </a:xfrm>
        </p:spPr>
        <p:txBody>
          <a:bodyPr/>
          <a:lstStyle/>
          <a:p>
            <a:pPr algn="l"/>
            <a:r>
              <a:rPr lang="en-GB" dirty="0"/>
              <a:t>By –   ARCHIT GUPTA 	              [2K19/MC/022]</a:t>
            </a:r>
          </a:p>
          <a:p>
            <a:pPr algn="l"/>
            <a:r>
              <a:rPr lang="en-GB" dirty="0"/>
              <a:t>	   C</a:t>
            </a:r>
            <a:r>
              <a:rPr lang="en-IN" dirty="0"/>
              <a:t>HAITANYA KUMAR     [2K19/MC/033]</a:t>
            </a:r>
            <a:endParaRPr lang="en-GB" dirty="0"/>
          </a:p>
        </p:txBody>
      </p:sp>
      <p:sp>
        <p:nvSpPr>
          <p:cNvPr id="4" name="TextBox 3">
            <a:extLst>
              <a:ext uri="{FF2B5EF4-FFF2-40B4-BE49-F238E27FC236}">
                <a16:creationId xmlns:a16="http://schemas.microsoft.com/office/drawing/2014/main" id="{F981A5DD-B201-4D9E-84F0-A3705A9BEDD4}"/>
              </a:ext>
            </a:extLst>
          </p:cNvPr>
          <p:cNvSpPr txBox="1"/>
          <p:nvPr/>
        </p:nvSpPr>
        <p:spPr>
          <a:xfrm>
            <a:off x="2695073" y="3602598"/>
            <a:ext cx="7908758" cy="369332"/>
          </a:xfrm>
          <a:prstGeom prst="rect">
            <a:avLst/>
          </a:prstGeom>
          <a:noFill/>
        </p:spPr>
        <p:txBody>
          <a:bodyPr wrap="square" rtlCol="0">
            <a:spAutoFit/>
          </a:bodyPr>
          <a:lstStyle/>
          <a:p>
            <a:r>
              <a:rPr lang="en-GB" dirty="0"/>
              <a:t>A  Machine Learning Project under the supervision on Prof. Shweta Meena</a:t>
            </a:r>
            <a:endParaRPr lang="en-IN" dirty="0"/>
          </a:p>
        </p:txBody>
      </p:sp>
      <p:sp>
        <p:nvSpPr>
          <p:cNvPr id="5" name="TextBox 4">
            <a:hlinkClick r:id="rId2"/>
            <a:extLst>
              <a:ext uri="{FF2B5EF4-FFF2-40B4-BE49-F238E27FC236}">
                <a16:creationId xmlns:a16="http://schemas.microsoft.com/office/drawing/2014/main" id="{3339506B-63AE-457F-94E1-1C5A0488E0F0}"/>
              </a:ext>
            </a:extLst>
          </p:cNvPr>
          <p:cNvSpPr txBox="1"/>
          <p:nvPr/>
        </p:nvSpPr>
        <p:spPr>
          <a:xfrm>
            <a:off x="385010" y="6204114"/>
            <a:ext cx="3973859" cy="369332"/>
          </a:xfrm>
          <a:prstGeom prst="rect">
            <a:avLst/>
          </a:prstGeom>
          <a:noFill/>
        </p:spPr>
        <p:txBody>
          <a:bodyPr wrap="square" rtlCol="0">
            <a:spAutoFit/>
          </a:bodyPr>
          <a:lstStyle/>
          <a:p>
            <a:r>
              <a:rPr lang="en-GB" dirty="0"/>
              <a:t>DATASET FROM KAGGLE.COM</a:t>
            </a:r>
            <a:endParaRPr lang="en-IN" dirty="0"/>
          </a:p>
        </p:txBody>
      </p:sp>
    </p:spTree>
    <p:extLst>
      <p:ext uri="{BB962C8B-B14F-4D97-AF65-F5344CB8AC3E}">
        <p14:creationId xmlns:p14="http://schemas.microsoft.com/office/powerpoint/2010/main" val="1199764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654F-6E3F-4D0D-A961-F56FC52186EE}"/>
              </a:ext>
            </a:extLst>
          </p:cNvPr>
          <p:cNvSpPr>
            <a:spLocks noGrp="1"/>
          </p:cNvSpPr>
          <p:nvPr>
            <p:ph type="ctrTitle"/>
          </p:nvPr>
        </p:nvSpPr>
        <p:spPr>
          <a:xfrm>
            <a:off x="1380194" y="282936"/>
            <a:ext cx="8991600" cy="872095"/>
          </a:xfrm>
        </p:spPr>
        <p:txBody>
          <a:bodyPr>
            <a:normAutofit fontScale="90000"/>
          </a:bodyPr>
          <a:lstStyle/>
          <a:p>
            <a:r>
              <a:rPr lang="en-GB" dirty="0"/>
              <a:t>Scaling the data</a:t>
            </a:r>
            <a:endParaRPr lang="en-IN" dirty="0"/>
          </a:p>
        </p:txBody>
      </p:sp>
      <p:pic>
        <p:nvPicPr>
          <p:cNvPr id="5" name="Picture 4">
            <a:extLst>
              <a:ext uri="{FF2B5EF4-FFF2-40B4-BE49-F238E27FC236}">
                <a16:creationId xmlns:a16="http://schemas.microsoft.com/office/drawing/2014/main" id="{BBA6C483-86F8-4997-8164-4335B53046CE}"/>
              </a:ext>
            </a:extLst>
          </p:cNvPr>
          <p:cNvPicPr>
            <a:picLocks noChangeAspect="1"/>
          </p:cNvPicPr>
          <p:nvPr/>
        </p:nvPicPr>
        <p:blipFill>
          <a:blip r:embed="rId2"/>
          <a:stretch>
            <a:fillRect/>
          </a:stretch>
        </p:blipFill>
        <p:spPr>
          <a:xfrm>
            <a:off x="189090" y="1231693"/>
            <a:ext cx="11813819" cy="5479825"/>
          </a:xfrm>
          <a:prstGeom prst="rect">
            <a:avLst/>
          </a:prstGeom>
        </p:spPr>
      </p:pic>
    </p:spTree>
    <p:extLst>
      <p:ext uri="{BB962C8B-B14F-4D97-AF65-F5344CB8AC3E}">
        <p14:creationId xmlns:p14="http://schemas.microsoft.com/office/powerpoint/2010/main" val="2284897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907BB0-88DF-4617-BFCE-89DBDE975424}"/>
              </a:ext>
            </a:extLst>
          </p:cNvPr>
          <p:cNvPicPr>
            <a:picLocks noChangeAspect="1"/>
          </p:cNvPicPr>
          <p:nvPr/>
        </p:nvPicPr>
        <p:blipFill>
          <a:blip r:embed="rId2"/>
          <a:stretch>
            <a:fillRect/>
          </a:stretch>
        </p:blipFill>
        <p:spPr>
          <a:xfrm>
            <a:off x="5889510" y="2360376"/>
            <a:ext cx="5487330" cy="4350107"/>
          </a:xfrm>
          <a:prstGeom prst="rect">
            <a:avLst/>
          </a:prstGeom>
        </p:spPr>
      </p:pic>
      <p:sp>
        <p:nvSpPr>
          <p:cNvPr id="7" name="TextBox 6">
            <a:extLst>
              <a:ext uri="{FF2B5EF4-FFF2-40B4-BE49-F238E27FC236}">
                <a16:creationId xmlns:a16="http://schemas.microsoft.com/office/drawing/2014/main" id="{1023E69C-E1AC-4EA4-9279-C8BA09246BE3}"/>
              </a:ext>
            </a:extLst>
          </p:cNvPr>
          <p:cNvSpPr txBox="1"/>
          <p:nvPr/>
        </p:nvSpPr>
        <p:spPr>
          <a:xfrm>
            <a:off x="5834815" y="519108"/>
            <a:ext cx="3671351" cy="369332"/>
          </a:xfrm>
          <a:prstGeom prst="rect">
            <a:avLst/>
          </a:prstGeom>
          <a:noFill/>
        </p:spPr>
        <p:txBody>
          <a:bodyPr wrap="square" rtlCol="0">
            <a:spAutoFit/>
          </a:bodyPr>
          <a:lstStyle/>
          <a:p>
            <a:r>
              <a:rPr lang="en-GB" dirty="0"/>
              <a:t>CODE FOR THE GRAPH:</a:t>
            </a:r>
            <a:endParaRPr lang="en-IN" dirty="0"/>
          </a:p>
        </p:txBody>
      </p:sp>
      <p:sp>
        <p:nvSpPr>
          <p:cNvPr id="8" name="TextBox 7">
            <a:extLst>
              <a:ext uri="{FF2B5EF4-FFF2-40B4-BE49-F238E27FC236}">
                <a16:creationId xmlns:a16="http://schemas.microsoft.com/office/drawing/2014/main" id="{6046E5F7-2BC6-4CBC-ADD4-BCA5A4BD35A6}"/>
              </a:ext>
            </a:extLst>
          </p:cNvPr>
          <p:cNvSpPr txBox="1"/>
          <p:nvPr/>
        </p:nvSpPr>
        <p:spPr>
          <a:xfrm>
            <a:off x="336884" y="2156153"/>
            <a:ext cx="4585751" cy="369332"/>
          </a:xfrm>
          <a:prstGeom prst="rect">
            <a:avLst/>
          </a:prstGeom>
          <a:noFill/>
        </p:spPr>
        <p:txBody>
          <a:bodyPr wrap="square" rtlCol="0">
            <a:spAutoFit/>
          </a:bodyPr>
          <a:lstStyle/>
          <a:p>
            <a:r>
              <a:rPr lang="en-GB" dirty="0"/>
              <a:t>Calculation of percentage of fraudulent cases:</a:t>
            </a:r>
            <a:endParaRPr lang="en-IN" dirty="0"/>
          </a:p>
        </p:txBody>
      </p:sp>
      <p:sp>
        <p:nvSpPr>
          <p:cNvPr id="11" name="Title 10">
            <a:extLst>
              <a:ext uri="{FF2B5EF4-FFF2-40B4-BE49-F238E27FC236}">
                <a16:creationId xmlns:a16="http://schemas.microsoft.com/office/drawing/2014/main" id="{DC7E4794-0483-4F8C-AEA8-70B4A67FC056}"/>
              </a:ext>
            </a:extLst>
          </p:cNvPr>
          <p:cNvSpPr>
            <a:spLocks noGrp="1"/>
          </p:cNvSpPr>
          <p:nvPr>
            <p:ph type="ctrTitle"/>
          </p:nvPr>
        </p:nvSpPr>
        <p:spPr>
          <a:xfrm>
            <a:off x="656948" y="519108"/>
            <a:ext cx="3671351" cy="972341"/>
          </a:xfrm>
        </p:spPr>
        <p:txBody>
          <a:bodyPr>
            <a:noAutofit/>
          </a:bodyPr>
          <a:lstStyle/>
          <a:p>
            <a:r>
              <a:rPr lang="en-GB" sz="3200" dirty="0"/>
              <a:t>FRAUDULENT CASES</a:t>
            </a:r>
            <a:endParaRPr lang="en-IN" sz="3200" dirty="0"/>
          </a:p>
        </p:txBody>
      </p:sp>
      <p:pic>
        <p:nvPicPr>
          <p:cNvPr id="3" name="Picture 2">
            <a:extLst>
              <a:ext uri="{FF2B5EF4-FFF2-40B4-BE49-F238E27FC236}">
                <a16:creationId xmlns:a16="http://schemas.microsoft.com/office/drawing/2014/main" id="{64FB0955-6E2C-4FB2-8EA3-823DB6304471}"/>
              </a:ext>
            </a:extLst>
          </p:cNvPr>
          <p:cNvPicPr>
            <a:picLocks noChangeAspect="1"/>
          </p:cNvPicPr>
          <p:nvPr/>
        </p:nvPicPr>
        <p:blipFill>
          <a:blip r:embed="rId3"/>
          <a:stretch>
            <a:fillRect/>
          </a:stretch>
        </p:blipFill>
        <p:spPr>
          <a:xfrm>
            <a:off x="220244" y="2710403"/>
            <a:ext cx="5280840" cy="2340991"/>
          </a:xfrm>
          <a:prstGeom prst="rect">
            <a:avLst/>
          </a:prstGeom>
        </p:spPr>
      </p:pic>
      <p:pic>
        <p:nvPicPr>
          <p:cNvPr id="10" name="Picture 9">
            <a:extLst>
              <a:ext uri="{FF2B5EF4-FFF2-40B4-BE49-F238E27FC236}">
                <a16:creationId xmlns:a16="http://schemas.microsoft.com/office/drawing/2014/main" id="{76860EBB-D1DB-4928-B86D-CD5DC3D9AE7F}"/>
              </a:ext>
            </a:extLst>
          </p:cNvPr>
          <p:cNvPicPr>
            <a:picLocks noChangeAspect="1"/>
          </p:cNvPicPr>
          <p:nvPr/>
        </p:nvPicPr>
        <p:blipFill>
          <a:blip r:embed="rId4"/>
          <a:stretch>
            <a:fillRect/>
          </a:stretch>
        </p:blipFill>
        <p:spPr>
          <a:xfrm>
            <a:off x="5889510" y="888440"/>
            <a:ext cx="5418812" cy="1324054"/>
          </a:xfrm>
          <a:prstGeom prst="rect">
            <a:avLst/>
          </a:prstGeom>
        </p:spPr>
      </p:pic>
      <p:sp>
        <p:nvSpPr>
          <p:cNvPr id="12" name="TextBox 11">
            <a:extLst>
              <a:ext uri="{FF2B5EF4-FFF2-40B4-BE49-F238E27FC236}">
                <a16:creationId xmlns:a16="http://schemas.microsoft.com/office/drawing/2014/main" id="{1497995B-1946-4023-BCC9-ACC363B2389B}"/>
              </a:ext>
            </a:extLst>
          </p:cNvPr>
          <p:cNvSpPr txBox="1"/>
          <p:nvPr/>
        </p:nvSpPr>
        <p:spPr>
          <a:xfrm>
            <a:off x="336884" y="5228948"/>
            <a:ext cx="4954207" cy="646331"/>
          </a:xfrm>
          <a:prstGeom prst="rect">
            <a:avLst/>
          </a:prstGeom>
          <a:noFill/>
        </p:spPr>
        <p:txBody>
          <a:bodyPr wrap="square" rtlCol="0">
            <a:spAutoFit/>
          </a:bodyPr>
          <a:lstStyle/>
          <a:p>
            <a:r>
              <a:rPr lang="en-IN" dirty="0"/>
              <a:t>Genuine Cases:   99.827%</a:t>
            </a:r>
          </a:p>
          <a:p>
            <a:r>
              <a:rPr lang="en-IN" dirty="0"/>
              <a:t>Fraud Cases:       0.173%</a:t>
            </a:r>
          </a:p>
        </p:txBody>
      </p:sp>
    </p:spTree>
    <p:extLst>
      <p:ext uri="{BB962C8B-B14F-4D97-AF65-F5344CB8AC3E}">
        <p14:creationId xmlns:p14="http://schemas.microsoft.com/office/powerpoint/2010/main" val="3807200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48625-9EF5-40D6-B162-95236447FFCD}"/>
              </a:ext>
            </a:extLst>
          </p:cNvPr>
          <p:cNvSpPr>
            <a:spLocks noGrp="1"/>
          </p:cNvSpPr>
          <p:nvPr>
            <p:ph type="ctrTitle"/>
          </p:nvPr>
        </p:nvSpPr>
        <p:spPr>
          <a:xfrm>
            <a:off x="1545198" y="241685"/>
            <a:ext cx="8991600" cy="933972"/>
          </a:xfrm>
        </p:spPr>
        <p:txBody>
          <a:bodyPr/>
          <a:lstStyle/>
          <a:p>
            <a:r>
              <a:rPr lang="en-GB" dirty="0"/>
              <a:t>UNDERSAMPLING</a:t>
            </a:r>
            <a:endParaRPr lang="en-IN" dirty="0"/>
          </a:p>
        </p:txBody>
      </p:sp>
      <p:sp>
        <p:nvSpPr>
          <p:cNvPr id="3" name="Subtitle 2">
            <a:extLst>
              <a:ext uri="{FF2B5EF4-FFF2-40B4-BE49-F238E27FC236}">
                <a16:creationId xmlns:a16="http://schemas.microsoft.com/office/drawing/2014/main" id="{173FA665-D7E8-4F84-B8E1-BDC9A9BDFF9A}"/>
              </a:ext>
            </a:extLst>
          </p:cNvPr>
          <p:cNvSpPr>
            <a:spLocks noGrp="1"/>
          </p:cNvSpPr>
          <p:nvPr>
            <p:ph type="subTitle" idx="1"/>
          </p:nvPr>
        </p:nvSpPr>
        <p:spPr>
          <a:xfrm>
            <a:off x="633663" y="1279335"/>
            <a:ext cx="10924673" cy="1239894"/>
          </a:xfrm>
        </p:spPr>
        <p:txBody>
          <a:bodyPr>
            <a:normAutofit/>
          </a:bodyPr>
          <a:lstStyle/>
          <a:p>
            <a:r>
              <a:rPr lang="en-GB" dirty="0"/>
              <a:t>The present dataset is highly imbalanced with the fraud cases forming an extremely small percentage of the whole. This poses a problem in training the algorithms. To deal with this problem, the technique of random undersampling - removal of samples from majority class, is used.</a:t>
            </a:r>
            <a:endParaRPr lang="en-IN" dirty="0"/>
          </a:p>
        </p:txBody>
      </p:sp>
      <p:pic>
        <p:nvPicPr>
          <p:cNvPr id="5" name="Picture 4">
            <a:extLst>
              <a:ext uri="{FF2B5EF4-FFF2-40B4-BE49-F238E27FC236}">
                <a16:creationId xmlns:a16="http://schemas.microsoft.com/office/drawing/2014/main" id="{EFD0CBB1-92C0-4F37-ADCB-D2227FC14748}"/>
              </a:ext>
            </a:extLst>
          </p:cNvPr>
          <p:cNvPicPr>
            <a:picLocks noChangeAspect="1"/>
          </p:cNvPicPr>
          <p:nvPr/>
        </p:nvPicPr>
        <p:blipFill>
          <a:blip r:embed="rId2"/>
          <a:stretch>
            <a:fillRect/>
          </a:stretch>
        </p:blipFill>
        <p:spPr>
          <a:xfrm>
            <a:off x="6970384" y="2622907"/>
            <a:ext cx="5054537" cy="3805101"/>
          </a:xfrm>
          <a:prstGeom prst="rect">
            <a:avLst/>
          </a:prstGeom>
        </p:spPr>
      </p:pic>
      <p:sp>
        <p:nvSpPr>
          <p:cNvPr id="6" name="TextBox 5">
            <a:extLst>
              <a:ext uri="{FF2B5EF4-FFF2-40B4-BE49-F238E27FC236}">
                <a16:creationId xmlns:a16="http://schemas.microsoft.com/office/drawing/2014/main" id="{5C025E69-695F-46B1-8082-EDBA69B8811F}"/>
              </a:ext>
            </a:extLst>
          </p:cNvPr>
          <p:cNvSpPr txBox="1"/>
          <p:nvPr/>
        </p:nvSpPr>
        <p:spPr>
          <a:xfrm>
            <a:off x="1454015" y="2683567"/>
            <a:ext cx="3767603" cy="369332"/>
          </a:xfrm>
          <a:prstGeom prst="rect">
            <a:avLst/>
          </a:prstGeom>
          <a:noFill/>
        </p:spPr>
        <p:txBody>
          <a:bodyPr wrap="square" rtlCol="0">
            <a:spAutoFit/>
          </a:bodyPr>
          <a:lstStyle/>
          <a:p>
            <a:r>
              <a:rPr lang="en-GB" dirty="0"/>
              <a:t>Here we have 1:1 undersampling</a:t>
            </a:r>
            <a:endParaRPr lang="en-IN" dirty="0"/>
          </a:p>
        </p:txBody>
      </p:sp>
      <p:pic>
        <p:nvPicPr>
          <p:cNvPr id="8" name="Picture 7">
            <a:extLst>
              <a:ext uri="{FF2B5EF4-FFF2-40B4-BE49-F238E27FC236}">
                <a16:creationId xmlns:a16="http://schemas.microsoft.com/office/drawing/2014/main" id="{7AD720DB-4E89-4D0B-881F-B042DE9FDDBE}"/>
              </a:ext>
            </a:extLst>
          </p:cNvPr>
          <p:cNvPicPr>
            <a:picLocks noChangeAspect="1"/>
          </p:cNvPicPr>
          <p:nvPr/>
        </p:nvPicPr>
        <p:blipFill>
          <a:blip r:embed="rId3"/>
          <a:stretch>
            <a:fillRect/>
          </a:stretch>
        </p:blipFill>
        <p:spPr>
          <a:xfrm>
            <a:off x="167080" y="3052899"/>
            <a:ext cx="6742798" cy="3090449"/>
          </a:xfrm>
          <a:prstGeom prst="rect">
            <a:avLst/>
          </a:prstGeom>
        </p:spPr>
      </p:pic>
    </p:spTree>
    <p:extLst>
      <p:ext uri="{BB962C8B-B14F-4D97-AF65-F5344CB8AC3E}">
        <p14:creationId xmlns:p14="http://schemas.microsoft.com/office/powerpoint/2010/main" val="196777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F3167-3D4F-4405-90BE-187B2C038455}"/>
              </a:ext>
            </a:extLst>
          </p:cNvPr>
          <p:cNvSpPr>
            <a:spLocks noGrp="1"/>
          </p:cNvSpPr>
          <p:nvPr>
            <p:ph type="ctrTitle"/>
          </p:nvPr>
        </p:nvSpPr>
        <p:spPr>
          <a:xfrm>
            <a:off x="962813" y="200434"/>
            <a:ext cx="10266374" cy="672715"/>
          </a:xfrm>
        </p:spPr>
        <p:txBody>
          <a:bodyPr>
            <a:normAutofit fontScale="90000"/>
          </a:bodyPr>
          <a:lstStyle/>
          <a:p>
            <a:r>
              <a:rPr lang="en-GB" dirty="0"/>
              <a:t>OUTLIER DETECTION</a:t>
            </a:r>
            <a:endParaRPr lang="en-IN" dirty="0"/>
          </a:p>
        </p:txBody>
      </p:sp>
      <p:sp>
        <p:nvSpPr>
          <p:cNvPr id="6" name="Subtitle 2">
            <a:extLst>
              <a:ext uri="{FF2B5EF4-FFF2-40B4-BE49-F238E27FC236}">
                <a16:creationId xmlns:a16="http://schemas.microsoft.com/office/drawing/2014/main" id="{907C835D-E00B-4E07-90D8-86B90DF07629}"/>
              </a:ext>
            </a:extLst>
          </p:cNvPr>
          <p:cNvSpPr>
            <a:spLocks noGrp="1"/>
          </p:cNvSpPr>
          <p:nvPr>
            <p:ph type="subTitle" idx="1"/>
          </p:nvPr>
        </p:nvSpPr>
        <p:spPr>
          <a:xfrm>
            <a:off x="633663" y="1048515"/>
            <a:ext cx="10924673" cy="1239894"/>
          </a:xfrm>
        </p:spPr>
        <p:txBody>
          <a:bodyPr>
            <a:normAutofit/>
          </a:bodyPr>
          <a:lstStyle/>
          <a:p>
            <a:r>
              <a:rPr lang="en-US" dirty="0"/>
              <a:t>Now features with high negative correlation and high positive correlation are identified. We then remove the outliers that lies outside 2.5 times the inter quantile range in an attempt to eliminate the effect of outliers.</a:t>
            </a:r>
            <a:endParaRPr lang="en-IN" dirty="0"/>
          </a:p>
        </p:txBody>
      </p:sp>
      <p:pic>
        <p:nvPicPr>
          <p:cNvPr id="7" name="Picture 6">
            <a:extLst>
              <a:ext uri="{FF2B5EF4-FFF2-40B4-BE49-F238E27FC236}">
                <a16:creationId xmlns:a16="http://schemas.microsoft.com/office/drawing/2014/main" id="{9C8214C5-3435-47E9-8014-F41A067215ED}"/>
              </a:ext>
            </a:extLst>
          </p:cNvPr>
          <p:cNvPicPr>
            <a:picLocks noChangeAspect="1"/>
          </p:cNvPicPr>
          <p:nvPr/>
        </p:nvPicPr>
        <p:blipFill>
          <a:blip r:embed="rId2"/>
          <a:stretch>
            <a:fillRect/>
          </a:stretch>
        </p:blipFill>
        <p:spPr>
          <a:xfrm>
            <a:off x="633663" y="2006350"/>
            <a:ext cx="4214004" cy="4108343"/>
          </a:xfrm>
          <a:prstGeom prst="rect">
            <a:avLst/>
          </a:prstGeom>
        </p:spPr>
      </p:pic>
      <p:pic>
        <p:nvPicPr>
          <p:cNvPr id="4" name="Picture 3">
            <a:extLst>
              <a:ext uri="{FF2B5EF4-FFF2-40B4-BE49-F238E27FC236}">
                <a16:creationId xmlns:a16="http://schemas.microsoft.com/office/drawing/2014/main" id="{8084E82A-89A5-4936-B4AE-08444346CAF5}"/>
              </a:ext>
            </a:extLst>
          </p:cNvPr>
          <p:cNvPicPr>
            <a:picLocks noChangeAspect="1"/>
          </p:cNvPicPr>
          <p:nvPr/>
        </p:nvPicPr>
        <p:blipFill rotWithShape="1">
          <a:blip r:embed="rId3"/>
          <a:srcRect l="32997"/>
          <a:stretch/>
        </p:blipFill>
        <p:spPr>
          <a:xfrm>
            <a:off x="5209340" y="2192583"/>
            <a:ext cx="6348996" cy="3735875"/>
          </a:xfrm>
          <a:prstGeom prst="rect">
            <a:avLst/>
          </a:prstGeom>
        </p:spPr>
      </p:pic>
    </p:spTree>
    <p:extLst>
      <p:ext uri="{BB962C8B-B14F-4D97-AF65-F5344CB8AC3E}">
        <p14:creationId xmlns:p14="http://schemas.microsoft.com/office/powerpoint/2010/main" val="1228753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F3167-3D4F-4405-90BE-187B2C038455}"/>
              </a:ext>
            </a:extLst>
          </p:cNvPr>
          <p:cNvSpPr>
            <a:spLocks noGrp="1"/>
          </p:cNvSpPr>
          <p:nvPr>
            <p:ph type="ctrTitle"/>
          </p:nvPr>
        </p:nvSpPr>
        <p:spPr>
          <a:xfrm>
            <a:off x="962812" y="935716"/>
            <a:ext cx="10266374" cy="672715"/>
          </a:xfrm>
        </p:spPr>
        <p:txBody>
          <a:bodyPr>
            <a:normAutofit fontScale="90000"/>
          </a:bodyPr>
          <a:lstStyle/>
          <a:p>
            <a:r>
              <a:rPr lang="en-GB" dirty="0"/>
              <a:t>REMOVING EXTREME OUTLIERS</a:t>
            </a:r>
            <a:endParaRPr lang="en-IN" dirty="0"/>
          </a:p>
        </p:txBody>
      </p:sp>
      <p:pic>
        <p:nvPicPr>
          <p:cNvPr id="6" name="Picture 5">
            <a:extLst>
              <a:ext uri="{FF2B5EF4-FFF2-40B4-BE49-F238E27FC236}">
                <a16:creationId xmlns:a16="http://schemas.microsoft.com/office/drawing/2014/main" id="{34F18DFD-F3C2-4964-989D-24D5FF9FEDA1}"/>
              </a:ext>
            </a:extLst>
          </p:cNvPr>
          <p:cNvPicPr>
            <a:picLocks noChangeAspect="1"/>
          </p:cNvPicPr>
          <p:nvPr/>
        </p:nvPicPr>
        <p:blipFill>
          <a:blip r:embed="rId2"/>
          <a:stretch>
            <a:fillRect/>
          </a:stretch>
        </p:blipFill>
        <p:spPr>
          <a:xfrm>
            <a:off x="1052512" y="1590675"/>
            <a:ext cx="10086975" cy="3676650"/>
          </a:xfrm>
          <a:prstGeom prst="rect">
            <a:avLst/>
          </a:prstGeom>
        </p:spPr>
      </p:pic>
    </p:spTree>
    <p:extLst>
      <p:ext uri="{BB962C8B-B14F-4D97-AF65-F5344CB8AC3E}">
        <p14:creationId xmlns:p14="http://schemas.microsoft.com/office/powerpoint/2010/main" val="3646073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7D419-E53D-407B-9356-BD77DC6F4AC9}"/>
              </a:ext>
            </a:extLst>
          </p:cNvPr>
          <p:cNvSpPr>
            <a:spLocks noGrp="1"/>
          </p:cNvSpPr>
          <p:nvPr>
            <p:ph type="ctrTitle"/>
          </p:nvPr>
        </p:nvSpPr>
        <p:spPr>
          <a:xfrm>
            <a:off x="1600199" y="282068"/>
            <a:ext cx="8991600" cy="927097"/>
          </a:xfrm>
        </p:spPr>
        <p:txBody>
          <a:bodyPr/>
          <a:lstStyle/>
          <a:p>
            <a:r>
              <a:rPr lang="en-GB" dirty="0"/>
              <a:t>SPLITTING THE DATA</a:t>
            </a:r>
            <a:endParaRPr lang="en-IN" dirty="0"/>
          </a:p>
        </p:txBody>
      </p:sp>
      <p:pic>
        <p:nvPicPr>
          <p:cNvPr id="5" name="Picture 4">
            <a:extLst>
              <a:ext uri="{FF2B5EF4-FFF2-40B4-BE49-F238E27FC236}">
                <a16:creationId xmlns:a16="http://schemas.microsoft.com/office/drawing/2014/main" id="{50BDF360-F854-42A7-9C87-E104D045174C}"/>
              </a:ext>
            </a:extLst>
          </p:cNvPr>
          <p:cNvPicPr>
            <a:picLocks noChangeAspect="1"/>
          </p:cNvPicPr>
          <p:nvPr/>
        </p:nvPicPr>
        <p:blipFill>
          <a:blip r:embed="rId2"/>
          <a:stretch>
            <a:fillRect/>
          </a:stretch>
        </p:blipFill>
        <p:spPr>
          <a:xfrm>
            <a:off x="566737" y="2061192"/>
            <a:ext cx="11058525" cy="1847850"/>
          </a:xfrm>
          <a:prstGeom prst="rect">
            <a:avLst/>
          </a:prstGeom>
        </p:spPr>
      </p:pic>
    </p:spTree>
    <p:extLst>
      <p:ext uri="{BB962C8B-B14F-4D97-AF65-F5344CB8AC3E}">
        <p14:creationId xmlns:p14="http://schemas.microsoft.com/office/powerpoint/2010/main" val="1192289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9D471-D6B2-4566-AFC6-A39812056EF9}"/>
              </a:ext>
            </a:extLst>
          </p:cNvPr>
          <p:cNvSpPr>
            <a:spLocks noGrp="1"/>
          </p:cNvSpPr>
          <p:nvPr>
            <p:ph type="ctrTitle"/>
          </p:nvPr>
        </p:nvSpPr>
        <p:spPr>
          <a:xfrm>
            <a:off x="1421445" y="214185"/>
            <a:ext cx="8991600" cy="865220"/>
          </a:xfrm>
        </p:spPr>
        <p:txBody>
          <a:bodyPr>
            <a:normAutofit fontScale="90000"/>
          </a:bodyPr>
          <a:lstStyle/>
          <a:p>
            <a:r>
              <a:rPr lang="en-GB" dirty="0"/>
              <a:t>PARAMETER TUNING</a:t>
            </a:r>
            <a:endParaRPr lang="en-IN" dirty="0"/>
          </a:p>
        </p:txBody>
      </p:sp>
      <p:pic>
        <p:nvPicPr>
          <p:cNvPr id="5" name="Picture 4">
            <a:extLst>
              <a:ext uri="{FF2B5EF4-FFF2-40B4-BE49-F238E27FC236}">
                <a16:creationId xmlns:a16="http://schemas.microsoft.com/office/drawing/2014/main" id="{52AF2441-484E-4487-A821-5597B521F5AB}"/>
              </a:ext>
            </a:extLst>
          </p:cNvPr>
          <p:cNvPicPr>
            <a:picLocks noChangeAspect="1"/>
          </p:cNvPicPr>
          <p:nvPr/>
        </p:nvPicPr>
        <p:blipFill>
          <a:blip r:embed="rId2"/>
          <a:stretch>
            <a:fillRect/>
          </a:stretch>
        </p:blipFill>
        <p:spPr>
          <a:xfrm>
            <a:off x="185630" y="1149080"/>
            <a:ext cx="5149850" cy="2948541"/>
          </a:xfrm>
          <a:prstGeom prst="rect">
            <a:avLst/>
          </a:prstGeom>
        </p:spPr>
      </p:pic>
      <p:pic>
        <p:nvPicPr>
          <p:cNvPr id="6" name="Picture 5">
            <a:extLst>
              <a:ext uri="{FF2B5EF4-FFF2-40B4-BE49-F238E27FC236}">
                <a16:creationId xmlns:a16="http://schemas.microsoft.com/office/drawing/2014/main" id="{C24AD1EF-A442-448F-8451-3356B536B28B}"/>
              </a:ext>
            </a:extLst>
          </p:cNvPr>
          <p:cNvPicPr>
            <a:picLocks noChangeAspect="1"/>
          </p:cNvPicPr>
          <p:nvPr/>
        </p:nvPicPr>
        <p:blipFill>
          <a:blip r:embed="rId3"/>
          <a:stretch>
            <a:fillRect/>
          </a:stretch>
        </p:blipFill>
        <p:spPr>
          <a:xfrm>
            <a:off x="4879711" y="3540643"/>
            <a:ext cx="7172451" cy="3169968"/>
          </a:xfrm>
          <a:prstGeom prst="rect">
            <a:avLst/>
          </a:prstGeom>
        </p:spPr>
      </p:pic>
      <p:sp>
        <p:nvSpPr>
          <p:cNvPr id="3" name="TextBox 2">
            <a:extLst>
              <a:ext uri="{FF2B5EF4-FFF2-40B4-BE49-F238E27FC236}">
                <a16:creationId xmlns:a16="http://schemas.microsoft.com/office/drawing/2014/main" id="{3C2D9467-EDF6-458B-BF41-6AB79CE63FC1}"/>
              </a:ext>
            </a:extLst>
          </p:cNvPr>
          <p:cNvSpPr txBox="1"/>
          <p:nvPr/>
        </p:nvSpPr>
        <p:spPr>
          <a:xfrm>
            <a:off x="5459767" y="1340528"/>
            <a:ext cx="6347533" cy="1323439"/>
          </a:xfrm>
          <a:prstGeom prst="rect">
            <a:avLst/>
          </a:prstGeom>
          <a:noFill/>
        </p:spPr>
        <p:txBody>
          <a:bodyPr wrap="square" rtlCol="0">
            <a:spAutoFit/>
          </a:bodyPr>
          <a:lstStyle/>
          <a:p>
            <a:r>
              <a:rPr lang="en-US" sz="2000" b="0" i="0" dirty="0">
                <a:effectLst/>
                <a:latin typeface="Georgia" panose="02040502050405020303" pitchFamily="18" charset="0"/>
              </a:rPr>
              <a:t>Parameters which define the model architecture are referred to as </a:t>
            </a:r>
            <a:r>
              <a:rPr lang="en-US" sz="2000" b="1" i="1" dirty="0">
                <a:effectLst/>
                <a:latin typeface="Georgia" panose="02040502050405020303" pitchFamily="18" charset="0"/>
              </a:rPr>
              <a:t>hyperparameters</a:t>
            </a:r>
            <a:r>
              <a:rPr lang="en-US" sz="2000" b="0" i="0" dirty="0">
                <a:effectLst/>
                <a:latin typeface="Georgia" panose="02040502050405020303" pitchFamily="18" charset="0"/>
              </a:rPr>
              <a:t> and thus this process of searching for the ideal model architecture is referred to as </a:t>
            </a:r>
            <a:r>
              <a:rPr lang="en-US" sz="2000" b="1" i="1" dirty="0">
                <a:effectLst/>
                <a:latin typeface="Georgia" panose="02040502050405020303" pitchFamily="18" charset="0"/>
              </a:rPr>
              <a:t>hyperparameter</a:t>
            </a:r>
            <a:r>
              <a:rPr lang="en-US" sz="2000" b="0" i="0" dirty="0">
                <a:effectLst/>
                <a:latin typeface="Georgia" panose="02040502050405020303" pitchFamily="18" charset="0"/>
              </a:rPr>
              <a:t> </a:t>
            </a:r>
            <a:r>
              <a:rPr lang="en-US" sz="2000" b="1" i="1" dirty="0">
                <a:effectLst/>
                <a:latin typeface="Georgia" panose="02040502050405020303" pitchFamily="18" charset="0"/>
              </a:rPr>
              <a:t>tuning</a:t>
            </a:r>
            <a:r>
              <a:rPr lang="en-US" sz="2000" b="0" i="0" dirty="0">
                <a:effectLst/>
                <a:latin typeface="Georgia" panose="02040502050405020303" pitchFamily="18" charset="0"/>
              </a:rPr>
              <a:t>.</a:t>
            </a:r>
            <a:endParaRPr lang="en-IN" sz="2000" dirty="0"/>
          </a:p>
        </p:txBody>
      </p:sp>
      <p:sp>
        <p:nvSpPr>
          <p:cNvPr id="4" name="TextBox 3">
            <a:extLst>
              <a:ext uri="{FF2B5EF4-FFF2-40B4-BE49-F238E27FC236}">
                <a16:creationId xmlns:a16="http://schemas.microsoft.com/office/drawing/2014/main" id="{764D5908-4DD3-4773-BE70-B1709F7E80EC}"/>
              </a:ext>
            </a:extLst>
          </p:cNvPr>
          <p:cNvSpPr txBox="1"/>
          <p:nvPr/>
        </p:nvSpPr>
        <p:spPr>
          <a:xfrm>
            <a:off x="185630" y="4111454"/>
            <a:ext cx="4590556" cy="2585323"/>
          </a:xfrm>
          <a:prstGeom prst="rect">
            <a:avLst/>
          </a:prstGeom>
          <a:noFill/>
        </p:spPr>
        <p:txBody>
          <a:bodyPr wrap="square" rtlCol="0">
            <a:spAutoFit/>
          </a:bodyPr>
          <a:lstStyle/>
          <a:p>
            <a:pPr algn="ctr"/>
            <a:r>
              <a:rPr lang="en-US" i="0" u="sng" dirty="0">
                <a:effectLst/>
                <a:latin typeface="Georgia" panose="02040502050405020303" pitchFamily="18" charset="0"/>
              </a:rPr>
              <a:t>Grid Search</a:t>
            </a:r>
          </a:p>
          <a:p>
            <a:r>
              <a:rPr lang="en-US" b="0" i="0" dirty="0">
                <a:effectLst/>
                <a:latin typeface="Georgia" panose="02040502050405020303" pitchFamily="18" charset="0"/>
              </a:rPr>
              <a:t>Grid search is arguably the most basic hyperparameter tuning method. With this technique, we simply build a model for each possible combination of all of the hyperparameter values provided, evaluating each model, and selecting the architecture which produces the best results.</a:t>
            </a:r>
            <a:endParaRPr lang="en-IN" dirty="0"/>
          </a:p>
        </p:txBody>
      </p:sp>
    </p:spTree>
    <p:extLst>
      <p:ext uri="{BB962C8B-B14F-4D97-AF65-F5344CB8AC3E}">
        <p14:creationId xmlns:p14="http://schemas.microsoft.com/office/powerpoint/2010/main" val="3460085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57D6-EA0F-42E8-8D70-0596029069CE}"/>
              </a:ext>
            </a:extLst>
          </p:cNvPr>
          <p:cNvSpPr>
            <a:spLocks noGrp="1"/>
          </p:cNvSpPr>
          <p:nvPr>
            <p:ph type="ctrTitle"/>
          </p:nvPr>
        </p:nvSpPr>
        <p:spPr>
          <a:xfrm>
            <a:off x="1600199" y="179809"/>
            <a:ext cx="8991600" cy="1239894"/>
          </a:xfrm>
        </p:spPr>
        <p:txBody>
          <a:bodyPr/>
          <a:lstStyle/>
          <a:p>
            <a:r>
              <a:rPr lang="en-GB" dirty="0"/>
              <a:t>1:1 UNDERSAMPLING</a:t>
            </a:r>
            <a:endParaRPr lang="en-IN" dirty="0"/>
          </a:p>
        </p:txBody>
      </p:sp>
      <p:pic>
        <p:nvPicPr>
          <p:cNvPr id="5" name="Picture 4">
            <a:extLst>
              <a:ext uri="{FF2B5EF4-FFF2-40B4-BE49-F238E27FC236}">
                <a16:creationId xmlns:a16="http://schemas.microsoft.com/office/drawing/2014/main" id="{20864550-5A5A-46FC-B054-D98C4A3EDE71}"/>
              </a:ext>
            </a:extLst>
          </p:cNvPr>
          <p:cNvPicPr>
            <a:picLocks noChangeAspect="1"/>
          </p:cNvPicPr>
          <p:nvPr/>
        </p:nvPicPr>
        <p:blipFill>
          <a:blip r:embed="rId2"/>
          <a:stretch>
            <a:fillRect/>
          </a:stretch>
        </p:blipFill>
        <p:spPr>
          <a:xfrm>
            <a:off x="1099554" y="1854698"/>
            <a:ext cx="5495410" cy="4136994"/>
          </a:xfrm>
          <a:prstGeom prst="rect">
            <a:avLst/>
          </a:prstGeom>
        </p:spPr>
      </p:pic>
      <p:pic>
        <p:nvPicPr>
          <p:cNvPr id="11" name="Picture 10">
            <a:extLst>
              <a:ext uri="{FF2B5EF4-FFF2-40B4-BE49-F238E27FC236}">
                <a16:creationId xmlns:a16="http://schemas.microsoft.com/office/drawing/2014/main" id="{D3BB8E32-9356-4870-9160-CDB7E0080F21}"/>
              </a:ext>
            </a:extLst>
          </p:cNvPr>
          <p:cNvPicPr>
            <a:picLocks noChangeAspect="1"/>
          </p:cNvPicPr>
          <p:nvPr/>
        </p:nvPicPr>
        <p:blipFill>
          <a:blip r:embed="rId3"/>
          <a:stretch>
            <a:fillRect/>
          </a:stretch>
        </p:blipFill>
        <p:spPr>
          <a:xfrm>
            <a:off x="7619219" y="1854698"/>
            <a:ext cx="3354319" cy="4136994"/>
          </a:xfrm>
          <a:prstGeom prst="rect">
            <a:avLst/>
          </a:prstGeom>
        </p:spPr>
      </p:pic>
    </p:spTree>
    <p:extLst>
      <p:ext uri="{BB962C8B-B14F-4D97-AF65-F5344CB8AC3E}">
        <p14:creationId xmlns:p14="http://schemas.microsoft.com/office/powerpoint/2010/main" val="3277319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6460-BDB7-4246-8515-9BA218334AB0}"/>
              </a:ext>
            </a:extLst>
          </p:cNvPr>
          <p:cNvSpPr>
            <a:spLocks noGrp="1"/>
          </p:cNvSpPr>
          <p:nvPr>
            <p:ph type="ctrTitle"/>
          </p:nvPr>
        </p:nvSpPr>
        <p:spPr>
          <a:xfrm>
            <a:off x="1290817" y="276061"/>
            <a:ext cx="8991600" cy="1050850"/>
          </a:xfrm>
        </p:spPr>
        <p:txBody>
          <a:bodyPr>
            <a:normAutofit fontScale="90000"/>
          </a:bodyPr>
          <a:lstStyle/>
          <a:p>
            <a:r>
              <a:rPr lang="en-GB" dirty="0"/>
              <a:t>FOR 15% UNDERSAMPLING</a:t>
            </a:r>
            <a:endParaRPr lang="en-IN" dirty="0"/>
          </a:p>
        </p:txBody>
      </p:sp>
      <p:pic>
        <p:nvPicPr>
          <p:cNvPr id="6" name="Picture 5">
            <a:extLst>
              <a:ext uri="{FF2B5EF4-FFF2-40B4-BE49-F238E27FC236}">
                <a16:creationId xmlns:a16="http://schemas.microsoft.com/office/drawing/2014/main" id="{C18353CA-7105-4865-913B-81A83EA2C431}"/>
              </a:ext>
            </a:extLst>
          </p:cNvPr>
          <p:cNvPicPr>
            <a:picLocks noChangeAspect="1"/>
          </p:cNvPicPr>
          <p:nvPr/>
        </p:nvPicPr>
        <p:blipFill>
          <a:blip r:embed="rId2"/>
          <a:stretch>
            <a:fillRect/>
          </a:stretch>
        </p:blipFill>
        <p:spPr>
          <a:xfrm>
            <a:off x="982152" y="1721650"/>
            <a:ext cx="5851218" cy="4341799"/>
          </a:xfrm>
          <a:prstGeom prst="rect">
            <a:avLst/>
          </a:prstGeom>
        </p:spPr>
      </p:pic>
      <p:pic>
        <p:nvPicPr>
          <p:cNvPr id="10" name="Picture 9">
            <a:extLst>
              <a:ext uri="{FF2B5EF4-FFF2-40B4-BE49-F238E27FC236}">
                <a16:creationId xmlns:a16="http://schemas.microsoft.com/office/drawing/2014/main" id="{6B399289-A6DF-4545-8AB1-6C98A9EEE278}"/>
              </a:ext>
            </a:extLst>
          </p:cNvPr>
          <p:cNvPicPr>
            <a:picLocks noChangeAspect="1"/>
          </p:cNvPicPr>
          <p:nvPr/>
        </p:nvPicPr>
        <p:blipFill>
          <a:blip r:embed="rId3"/>
          <a:stretch>
            <a:fillRect/>
          </a:stretch>
        </p:blipFill>
        <p:spPr>
          <a:xfrm>
            <a:off x="7530159" y="1737031"/>
            <a:ext cx="3504784" cy="4326418"/>
          </a:xfrm>
          <a:prstGeom prst="rect">
            <a:avLst/>
          </a:prstGeom>
        </p:spPr>
      </p:pic>
    </p:spTree>
    <p:extLst>
      <p:ext uri="{BB962C8B-B14F-4D97-AF65-F5344CB8AC3E}">
        <p14:creationId xmlns:p14="http://schemas.microsoft.com/office/powerpoint/2010/main" val="684059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6460-BDB7-4246-8515-9BA218334AB0}"/>
              </a:ext>
            </a:extLst>
          </p:cNvPr>
          <p:cNvSpPr>
            <a:spLocks noGrp="1"/>
          </p:cNvSpPr>
          <p:nvPr>
            <p:ph type="ctrTitle"/>
          </p:nvPr>
        </p:nvSpPr>
        <p:spPr>
          <a:xfrm>
            <a:off x="1290817" y="276061"/>
            <a:ext cx="8991600" cy="1050850"/>
          </a:xfrm>
        </p:spPr>
        <p:txBody>
          <a:bodyPr>
            <a:normAutofit fontScale="90000"/>
          </a:bodyPr>
          <a:lstStyle/>
          <a:p>
            <a:r>
              <a:rPr lang="en-GB" dirty="0"/>
              <a:t>FOR 10% UNDERSAMPLING</a:t>
            </a:r>
            <a:endParaRPr lang="en-IN" dirty="0"/>
          </a:p>
        </p:txBody>
      </p:sp>
      <p:pic>
        <p:nvPicPr>
          <p:cNvPr id="6" name="Picture 5">
            <a:extLst>
              <a:ext uri="{FF2B5EF4-FFF2-40B4-BE49-F238E27FC236}">
                <a16:creationId xmlns:a16="http://schemas.microsoft.com/office/drawing/2014/main" id="{429E1F0B-DB1C-475B-8020-96C1BF1813A2}"/>
              </a:ext>
            </a:extLst>
          </p:cNvPr>
          <p:cNvPicPr>
            <a:picLocks noChangeAspect="1"/>
          </p:cNvPicPr>
          <p:nvPr/>
        </p:nvPicPr>
        <p:blipFill>
          <a:blip r:embed="rId2"/>
          <a:stretch>
            <a:fillRect/>
          </a:stretch>
        </p:blipFill>
        <p:spPr>
          <a:xfrm>
            <a:off x="7261933" y="1787817"/>
            <a:ext cx="3609037" cy="4453186"/>
          </a:xfrm>
          <a:prstGeom prst="rect">
            <a:avLst/>
          </a:prstGeom>
        </p:spPr>
      </p:pic>
      <p:pic>
        <p:nvPicPr>
          <p:cNvPr id="8" name="Picture 7">
            <a:extLst>
              <a:ext uri="{FF2B5EF4-FFF2-40B4-BE49-F238E27FC236}">
                <a16:creationId xmlns:a16="http://schemas.microsoft.com/office/drawing/2014/main" id="{283C5582-B889-4406-AADF-18CC0A2A60AD}"/>
              </a:ext>
            </a:extLst>
          </p:cNvPr>
          <p:cNvPicPr>
            <a:picLocks noChangeAspect="1"/>
          </p:cNvPicPr>
          <p:nvPr/>
        </p:nvPicPr>
        <p:blipFill>
          <a:blip r:embed="rId3"/>
          <a:stretch>
            <a:fillRect/>
          </a:stretch>
        </p:blipFill>
        <p:spPr>
          <a:xfrm>
            <a:off x="932154" y="1786024"/>
            <a:ext cx="5868141" cy="4454979"/>
          </a:xfrm>
          <a:prstGeom prst="rect">
            <a:avLst/>
          </a:prstGeom>
        </p:spPr>
      </p:pic>
    </p:spTree>
    <p:extLst>
      <p:ext uri="{BB962C8B-B14F-4D97-AF65-F5344CB8AC3E}">
        <p14:creationId xmlns:p14="http://schemas.microsoft.com/office/powerpoint/2010/main" val="1037122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A9D0B-F2B9-4717-8AD5-200AB2E02646}"/>
              </a:ext>
            </a:extLst>
          </p:cNvPr>
          <p:cNvSpPr>
            <a:spLocks noGrp="1"/>
          </p:cNvSpPr>
          <p:nvPr>
            <p:ph type="ctrTitle"/>
          </p:nvPr>
        </p:nvSpPr>
        <p:spPr>
          <a:xfrm>
            <a:off x="293341" y="115411"/>
            <a:ext cx="11605317" cy="1481628"/>
          </a:xfrm>
        </p:spPr>
        <p:txBody>
          <a:bodyPr>
            <a:normAutofit fontScale="90000"/>
          </a:bodyPr>
          <a:lstStyle/>
          <a:p>
            <a:r>
              <a:rPr lang="en-GB" dirty="0"/>
              <a:t>WHAT CONSITUTES</a:t>
            </a:r>
            <a:br>
              <a:rPr lang="en-GB" dirty="0"/>
            </a:br>
            <a:r>
              <a:rPr lang="en-GB" dirty="0"/>
              <a:t>CREDIT CARD FRAUD?</a:t>
            </a:r>
            <a:endParaRPr lang="en-IN" dirty="0"/>
          </a:p>
        </p:txBody>
      </p:sp>
      <p:sp>
        <p:nvSpPr>
          <p:cNvPr id="3" name="Subtitle 2">
            <a:extLst>
              <a:ext uri="{FF2B5EF4-FFF2-40B4-BE49-F238E27FC236}">
                <a16:creationId xmlns:a16="http://schemas.microsoft.com/office/drawing/2014/main" id="{2930D60F-8E68-4A63-826F-2FFD7895A64D}"/>
              </a:ext>
            </a:extLst>
          </p:cNvPr>
          <p:cNvSpPr>
            <a:spLocks noGrp="1"/>
          </p:cNvSpPr>
          <p:nvPr>
            <p:ph type="subTitle" idx="1"/>
          </p:nvPr>
        </p:nvSpPr>
        <p:spPr>
          <a:xfrm>
            <a:off x="733413" y="1597038"/>
            <a:ext cx="10725174" cy="4638758"/>
          </a:xfrm>
        </p:spPr>
        <p:txBody>
          <a:bodyPr>
            <a:normAutofit lnSpcReduction="10000"/>
          </a:bodyPr>
          <a:lstStyle/>
          <a:p>
            <a:pPr algn="l"/>
            <a:r>
              <a:rPr lang="en-GB" sz="2400" dirty="0">
                <a:solidFill>
                  <a:schemeClr val="tx1"/>
                </a:solidFill>
              </a:rPr>
              <a:t>Using the credit card number without possession of the actual card is also a form of credit card </a:t>
            </a:r>
            <a:r>
              <a:rPr lang="en-GB" sz="2400" dirty="0">
                <a:solidFill>
                  <a:schemeClr val="tx1"/>
                </a:solidFill>
                <a:hlinkClick r:id="rId2">
                  <a:extLst>
                    <a:ext uri="{A12FA001-AC4F-418D-AE19-62706E023703}">
                      <ahyp:hlinkClr xmlns:ahyp="http://schemas.microsoft.com/office/drawing/2018/hyperlinkcolor" val="tx"/>
                    </a:ext>
                  </a:extLst>
                </a:hlinkClick>
              </a:rPr>
              <a:t>fraud</a:t>
            </a:r>
            <a:r>
              <a:rPr lang="en-GB" sz="2400" dirty="0">
                <a:solidFill>
                  <a:schemeClr val="tx1"/>
                </a:solidFill>
              </a:rPr>
              <a:t>. </a:t>
            </a:r>
          </a:p>
          <a:p>
            <a:pPr algn="l"/>
            <a:endParaRPr lang="en-GB" sz="2400" dirty="0">
              <a:solidFill>
                <a:schemeClr val="tx1"/>
              </a:solidFill>
            </a:endParaRPr>
          </a:p>
          <a:p>
            <a:pPr algn="l"/>
            <a:r>
              <a:rPr lang="en-GB" sz="2400" dirty="0">
                <a:solidFill>
                  <a:schemeClr val="tx1"/>
                </a:solidFill>
              </a:rPr>
              <a:t>Stealing a person’s identity in order to receive a credit card is another more threatening form of credit card fraud, because it works in conjunction with </a:t>
            </a:r>
            <a:r>
              <a:rPr lang="en-GB" sz="2400" dirty="0">
                <a:solidFill>
                  <a:schemeClr val="tx1"/>
                </a:solidFill>
                <a:hlinkClick r:id="rId3">
                  <a:extLst>
                    <a:ext uri="{A12FA001-AC4F-418D-AE19-62706E023703}">
                      <ahyp:hlinkClr xmlns:ahyp="http://schemas.microsoft.com/office/drawing/2018/hyperlinkcolor" val="tx"/>
                    </a:ext>
                  </a:extLst>
                </a:hlinkClick>
              </a:rPr>
              <a:t>identity theft</a:t>
            </a:r>
            <a:r>
              <a:rPr lang="en-GB" sz="2400" dirty="0">
                <a:solidFill>
                  <a:schemeClr val="tx1"/>
                </a:solidFill>
              </a:rPr>
              <a:t>. </a:t>
            </a:r>
          </a:p>
          <a:p>
            <a:pPr algn="l"/>
            <a:endParaRPr lang="en-GB" sz="2400" dirty="0">
              <a:solidFill>
                <a:schemeClr val="tx1"/>
              </a:solidFill>
            </a:endParaRPr>
          </a:p>
          <a:p>
            <a:pPr algn="l"/>
            <a:r>
              <a:rPr lang="en-GB" sz="2400" dirty="0">
                <a:solidFill>
                  <a:schemeClr val="tx1"/>
                </a:solidFill>
              </a:rPr>
              <a:t>Credit card fraud is a problem that affects the entire </a:t>
            </a:r>
            <a:r>
              <a:rPr lang="en-GB" sz="2400" dirty="0">
                <a:solidFill>
                  <a:schemeClr val="tx1"/>
                </a:solidFill>
                <a:hlinkClick r:id="rId4">
                  <a:extLst>
                    <a:ext uri="{A12FA001-AC4F-418D-AE19-62706E023703}">
                      <ahyp:hlinkClr xmlns:ahyp="http://schemas.microsoft.com/office/drawing/2018/hyperlinkcolor" val="tx"/>
                    </a:ext>
                  </a:extLst>
                </a:hlinkClick>
              </a:rPr>
              <a:t>consumer credit</a:t>
            </a:r>
            <a:r>
              <a:rPr lang="en-GB" sz="2400" dirty="0">
                <a:solidFill>
                  <a:schemeClr val="tx1"/>
                </a:solidFill>
              </a:rPr>
              <a:t> industry. </a:t>
            </a:r>
          </a:p>
          <a:p>
            <a:pPr algn="l"/>
            <a:endParaRPr lang="en-GB" sz="2400" dirty="0">
              <a:solidFill>
                <a:schemeClr val="tx1"/>
              </a:solidFill>
            </a:endParaRPr>
          </a:p>
          <a:p>
            <a:pPr algn="l"/>
            <a:r>
              <a:rPr lang="en-GB" sz="2400" dirty="0">
                <a:solidFill>
                  <a:schemeClr val="tx1"/>
                </a:solidFill>
              </a:rPr>
              <a:t>It is one of the fastest-growing types of fraud and one of the most difficult to prevent.</a:t>
            </a:r>
            <a:endParaRPr lang="en-IN" sz="2400" dirty="0">
              <a:solidFill>
                <a:schemeClr val="tx1"/>
              </a:solidFill>
            </a:endParaRPr>
          </a:p>
        </p:txBody>
      </p:sp>
    </p:spTree>
    <p:extLst>
      <p:ext uri="{BB962C8B-B14F-4D97-AF65-F5344CB8AC3E}">
        <p14:creationId xmlns:p14="http://schemas.microsoft.com/office/powerpoint/2010/main" val="1535177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6460-BDB7-4246-8515-9BA218334AB0}"/>
              </a:ext>
            </a:extLst>
          </p:cNvPr>
          <p:cNvSpPr>
            <a:spLocks noGrp="1"/>
          </p:cNvSpPr>
          <p:nvPr>
            <p:ph type="ctrTitle"/>
          </p:nvPr>
        </p:nvSpPr>
        <p:spPr>
          <a:xfrm>
            <a:off x="1290817" y="276061"/>
            <a:ext cx="8991600" cy="1050850"/>
          </a:xfrm>
        </p:spPr>
        <p:txBody>
          <a:bodyPr>
            <a:normAutofit fontScale="90000"/>
          </a:bodyPr>
          <a:lstStyle/>
          <a:p>
            <a:r>
              <a:rPr lang="en-GB" dirty="0"/>
              <a:t>FOR 5% UNDERSAMPLING</a:t>
            </a:r>
            <a:endParaRPr lang="en-IN" dirty="0"/>
          </a:p>
        </p:txBody>
      </p:sp>
      <p:pic>
        <p:nvPicPr>
          <p:cNvPr id="4" name="Picture 3">
            <a:extLst>
              <a:ext uri="{FF2B5EF4-FFF2-40B4-BE49-F238E27FC236}">
                <a16:creationId xmlns:a16="http://schemas.microsoft.com/office/drawing/2014/main" id="{AA36A303-EBFE-4DF7-9FA2-CD08AAE8E526}"/>
              </a:ext>
            </a:extLst>
          </p:cNvPr>
          <p:cNvPicPr>
            <a:picLocks noChangeAspect="1"/>
          </p:cNvPicPr>
          <p:nvPr/>
        </p:nvPicPr>
        <p:blipFill>
          <a:blip r:embed="rId2"/>
          <a:stretch>
            <a:fillRect/>
          </a:stretch>
        </p:blipFill>
        <p:spPr>
          <a:xfrm>
            <a:off x="878889" y="1661373"/>
            <a:ext cx="6132713" cy="4474472"/>
          </a:xfrm>
          <a:prstGeom prst="rect">
            <a:avLst/>
          </a:prstGeom>
        </p:spPr>
      </p:pic>
      <p:pic>
        <p:nvPicPr>
          <p:cNvPr id="6" name="Picture 5">
            <a:extLst>
              <a:ext uri="{FF2B5EF4-FFF2-40B4-BE49-F238E27FC236}">
                <a16:creationId xmlns:a16="http://schemas.microsoft.com/office/drawing/2014/main" id="{E80A4740-4AA3-4BDD-9793-45B3888DF155}"/>
              </a:ext>
            </a:extLst>
          </p:cNvPr>
          <p:cNvPicPr>
            <a:picLocks noChangeAspect="1"/>
          </p:cNvPicPr>
          <p:nvPr/>
        </p:nvPicPr>
        <p:blipFill>
          <a:blip r:embed="rId3"/>
          <a:stretch>
            <a:fillRect/>
          </a:stretch>
        </p:blipFill>
        <p:spPr>
          <a:xfrm>
            <a:off x="7359772" y="1661374"/>
            <a:ext cx="3557389" cy="4020336"/>
          </a:xfrm>
          <a:prstGeom prst="rect">
            <a:avLst/>
          </a:prstGeom>
        </p:spPr>
      </p:pic>
    </p:spTree>
    <p:extLst>
      <p:ext uri="{BB962C8B-B14F-4D97-AF65-F5344CB8AC3E}">
        <p14:creationId xmlns:p14="http://schemas.microsoft.com/office/powerpoint/2010/main" val="4225387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2B0F0-AEA1-468D-9C35-486854F409BF}"/>
              </a:ext>
            </a:extLst>
          </p:cNvPr>
          <p:cNvSpPr>
            <a:spLocks noGrp="1"/>
          </p:cNvSpPr>
          <p:nvPr>
            <p:ph type="ctrTitle"/>
          </p:nvPr>
        </p:nvSpPr>
        <p:spPr>
          <a:xfrm>
            <a:off x="1460692" y="288981"/>
            <a:ext cx="8991600" cy="938829"/>
          </a:xfrm>
        </p:spPr>
        <p:txBody>
          <a:bodyPr/>
          <a:lstStyle/>
          <a:p>
            <a:r>
              <a:rPr lang="en-GB" dirty="0"/>
              <a:t>RESULT</a:t>
            </a:r>
            <a:endParaRPr lang="en-IN" dirty="0"/>
          </a:p>
        </p:txBody>
      </p:sp>
      <p:sp>
        <p:nvSpPr>
          <p:cNvPr id="3" name="Subtitle 2">
            <a:extLst>
              <a:ext uri="{FF2B5EF4-FFF2-40B4-BE49-F238E27FC236}">
                <a16:creationId xmlns:a16="http://schemas.microsoft.com/office/drawing/2014/main" id="{92182A68-B1D2-4AF3-81EA-4A49EB45F833}"/>
              </a:ext>
            </a:extLst>
          </p:cNvPr>
          <p:cNvSpPr>
            <a:spLocks noGrp="1"/>
          </p:cNvSpPr>
          <p:nvPr>
            <p:ph type="subTitle" idx="1"/>
          </p:nvPr>
        </p:nvSpPr>
        <p:spPr>
          <a:xfrm>
            <a:off x="1173939" y="1970843"/>
            <a:ext cx="9565106" cy="5619366"/>
          </a:xfrm>
        </p:spPr>
        <p:txBody>
          <a:bodyPr>
            <a:normAutofit/>
          </a:bodyPr>
          <a:lstStyle/>
          <a:p>
            <a:pPr>
              <a:lnSpc>
                <a:spcPct val="110000"/>
              </a:lnSpc>
            </a:pPr>
            <a:r>
              <a:rPr lang="en-GB" dirty="0"/>
              <a:t>As we reduce the percentage of undersampling, the F1 score of Logistic Regression and Support Vector Machine show a </a:t>
            </a:r>
            <a:r>
              <a:rPr lang="en-GB" b="1" dirty="0">
                <a:solidFill>
                  <a:schemeClr val="bg1">
                    <a:lumMod val="50000"/>
                    <a:lumOff val="50000"/>
                  </a:schemeClr>
                </a:solidFill>
              </a:rPr>
              <a:t>downward trend </a:t>
            </a:r>
            <a:r>
              <a:rPr lang="en-GB" dirty="0"/>
              <a:t>whereas those of Random Forest show </a:t>
            </a:r>
            <a:r>
              <a:rPr lang="en-GB" b="1" dirty="0">
                <a:solidFill>
                  <a:schemeClr val="bg1">
                    <a:lumMod val="50000"/>
                    <a:lumOff val="50000"/>
                  </a:schemeClr>
                </a:solidFill>
              </a:rPr>
              <a:t>better performance.</a:t>
            </a:r>
            <a:r>
              <a:rPr lang="en-GB" dirty="0">
                <a:solidFill>
                  <a:schemeClr val="bg1">
                    <a:lumMod val="50000"/>
                    <a:lumOff val="50000"/>
                  </a:schemeClr>
                </a:solidFill>
              </a:rPr>
              <a:t> </a:t>
            </a:r>
          </a:p>
          <a:p>
            <a:pPr>
              <a:lnSpc>
                <a:spcPct val="110000"/>
              </a:lnSpc>
            </a:pPr>
            <a:r>
              <a:rPr lang="en-GB" dirty="0"/>
              <a:t>The F-score of Random Forest is better than the other two with decreasing ratio of fraud cases.  This is an important performance indicator as it shows that the </a:t>
            </a:r>
            <a:r>
              <a:rPr lang="en-GB" b="1" dirty="0">
                <a:solidFill>
                  <a:schemeClr val="bg1">
                    <a:lumMod val="50000"/>
                    <a:lumOff val="50000"/>
                  </a:schemeClr>
                </a:solidFill>
              </a:rPr>
              <a:t>system is correctly classifying frauds as well as minimising errors in incorrect classification</a:t>
            </a:r>
            <a:r>
              <a:rPr lang="en-GB" dirty="0"/>
              <a:t>, both of which are extremely relevant to the real world scenario. </a:t>
            </a:r>
          </a:p>
        </p:txBody>
      </p:sp>
      <p:sp>
        <p:nvSpPr>
          <p:cNvPr id="4" name="Rectangle 1">
            <a:extLst>
              <a:ext uri="{FF2B5EF4-FFF2-40B4-BE49-F238E27FC236}">
                <a16:creationId xmlns:a16="http://schemas.microsoft.com/office/drawing/2014/main" id="{6F5B7497-4426-43BC-9D21-51DE7BC56F47}"/>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151384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D954-9DB0-4A34-ABBC-3944E9B9600E}"/>
              </a:ext>
            </a:extLst>
          </p:cNvPr>
          <p:cNvSpPr>
            <a:spLocks noGrp="1"/>
          </p:cNvSpPr>
          <p:nvPr>
            <p:ph type="ctrTitle"/>
          </p:nvPr>
        </p:nvSpPr>
        <p:spPr>
          <a:xfrm>
            <a:off x="621437" y="135120"/>
            <a:ext cx="10972800" cy="988973"/>
          </a:xfrm>
        </p:spPr>
        <p:txBody>
          <a:bodyPr>
            <a:normAutofit/>
          </a:bodyPr>
          <a:lstStyle/>
          <a:p>
            <a:r>
              <a:rPr lang="en-GB" dirty="0"/>
              <a:t>Machine learning Algorithms used:</a:t>
            </a:r>
            <a:endParaRPr lang="en-IN" dirty="0"/>
          </a:p>
        </p:txBody>
      </p:sp>
      <p:sp>
        <p:nvSpPr>
          <p:cNvPr id="3" name="Subtitle 2">
            <a:extLst>
              <a:ext uri="{FF2B5EF4-FFF2-40B4-BE49-F238E27FC236}">
                <a16:creationId xmlns:a16="http://schemas.microsoft.com/office/drawing/2014/main" id="{D0EB8B28-6F98-4C43-926C-C4746AAEA942}"/>
              </a:ext>
            </a:extLst>
          </p:cNvPr>
          <p:cNvSpPr>
            <a:spLocks noGrp="1"/>
          </p:cNvSpPr>
          <p:nvPr>
            <p:ph type="subTitle" idx="1"/>
          </p:nvPr>
        </p:nvSpPr>
        <p:spPr>
          <a:xfrm>
            <a:off x="1938923" y="2860783"/>
            <a:ext cx="6801612" cy="2873124"/>
          </a:xfrm>
        </p:spPr>
        <p:txBody>
          <a:bodyPr>
            <a:normAutofit/>
          </a:bodyPr>
          <a:lstStyle/>
          <a:p>
            <a:pPr marL="342900" indent="-342900" algn="l">
              <a:lnSpc>
                <a:spcPct val="150000"/>
              </a:lnSpc>
              <a:buClr>
                <a:schemeClr val="tx1"/>
              </a:buClr>
              <a:buFont typeface="Wingdings" panose="05000000000000000000" pitchFamily="2" charset="2"/>
              <a:buChar char="Ø"/>
            </a:pPr>
            <a:r>
              <a:rPr lang="en-GB" sz="2800" dirty="0"/>
              <a:t>LOGISTIC REGRESSION</a:t>
            </a:r>
          </a:p>
          <a:p>
            <a:pPr marL="342900" indent="-342900" algn="l">
              <a:lnSpc>
                <a:spcPct val="150000"/>
              </a:lnSpc>
              <a:buClr>
                <a:schemeClr val="tx1"/>
              </a:buClr>
              <a:buFont typeface="Wingdings" panose="05000000000000000000" pitchFamily="2" charset="2"/>
              <a:buChar char="Ø"/>
            </a:pPr>
            <a:r>
              <a:rPr lang="en-GB" sz="2800" dirty="0"/>
              <a:t>SUPPORT  VECTOR MACHINE</a:t>
            </a:r>
          </a:p>
          <a:p>
            <a:pPr marL="342900" indent="-342900" algn="l">
              <a:lnSpc>
                <a:spcPct val="150000"/>
              </a:lnSpc>
              <a:buClr>
                <a:schemeClr val="tx1"/>
              </a:buClr>
              <a:buFont typeface="Wingdings" panose="05000000000000000000" pitchFamily="2" charset="2"/>
              <a:buChar char="Ø"/>
            </a:pPr>
            <a:r>
              <a:rPr lang="en-GB" sz="2800" dirty="0"/>
              <a:t>RANDOM FOREST CLASSIFIER</a:t>
            </a:r>
          </a:p>
          <a:p>
            <a:pPr marL="342900" indent="-342900" algn="l">
              <a:buClr>
                <a:schemeClr val="tx1"/>
              </a:buClr>
              <a:buFont typeface="Wingdings" panose="05000000000000000000" pitchFamily="2" charset="2"/>
              <a:buChar char="Ø"/>
            </a:pPr>
            <a:endParaRPr lang="en-IN" dirty="0"/>
          </a:p>
        </p:txBody>
      </p:sp>
      <p:sp>
        <p:nvSpPr>
          <p:cNvPr id="5" name="TextBox 4">
            <a:extLst>
              <a:ext uri="{FF2B5EF4-FFF2-40B4-BE49-F238E27FC236}">
                <a16:creationId xmlns:a16="http://schemas.microsoft.com/office/drawing/2014/main" id="{E4D33F1D-DBB4-4C68-BDE8-66D3E55934B8}"/>
              </a:ext>
            </a:extLst>
          </p:cNvPr>
          <p:cNvSpPr txBox="1"/>
          <p:nvPr/>
        </p:nvSpPr>
        <p:spPr>
          <a:xfrm>
            <a:off x="207402" y="1849425"/>
            <a:ext cx="9075248" cy="523220"/>
          </a:xfrm>
          <a:prstGeom prst="rect">
            <a:avLst/>
          </a:prstGeom>
          <a:noFill/>
        </p:spPr>
        <p:txBody>
          <a:bodyPr wrap="square" rtlCol="0">
            <a:spAutoFit/>
          </a:bodyPr>
          <a:lstStyle/>
          <a:p>
            <a:pPr algn="ctr"/>
            <a:r>
              <a:rPr lang="en-GB" sz="2800" dirty="0"/>
              <a:t>We used 3 Supervised Learning Algorithms :</a:t>
            </a:r>
            <a:endParaRPr lang="en-IN" sz="2800" dirty="0"/>
          </a:p>
        </p:txBody>
      </p:sp>
    </p:spTree>
    <p:extLst>
      <p:ext uri="{BB962C8B-B14F-4D97-AF65-F5344CB8AC3E}">
        <p14:creationId xmlns:p14="http://schemas.microsoft.com/office/powerpoint/2010/main" val="349676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64D54-6A91-4C19-B011-5BCFB8D514B1}"/>
              </a:ext>
            </a:extLst>
          </p:cNvPr>
          <p:cNvSpPr>
            <a:spLocks noGrp="1"/>
          </p:cNvSpPr>
          <p:nvPr>
            <p:ph type="ctrTitle"/>
          </p:nvPr>
        </p:nvSpPr>
        <p:spPr>
          <a:xfrm>
            <a:off x="673768" y="214185"/>
            <a:ext cx="10924674" cy="727716"/>
          </a:xfrm>
        </p:spPr>
        <p:txBody>
          <a:bodyPr>
            <a:normAutofit fontScale="90000"/>
          </a:bodyPr>
          <a:lstStyle/>
          <a:p>
            <a:r>
              <a:rPr lang="en-GB" dirty="0"/>
              <a:t>BRIEF INTRODUCTION</a:t>
            </a:r>
            <a:endParaRPr lang="en-IN" dirty="0"/>
          </a:p>
        </p:txBody>
      </p:sp>
      <p:sp>
        <p:nvSpPr>
          <p:cNvPr id="3" name="Subtitle 2">
            <a:extLst>
              <a:ext uri="{FF2B5EF4-FFF2-40B4-BE49-F238E27FC236}">
                <a16:creationId xmlns:a16="http://schemas.microsoft.com/office/drawing/2014/main" id="{5954A3A8-EAE6-447C-84AE-474663C1D9F4}"/>
              </a:ext>
            </a:extLst>
          </p:cNvPr>
          <p:cNvSpPr>
            <a:spLocks noGrp="1"/>
          </p:cNvSpPr>
          <p:nvPr>
            <p:ph type="subTitle" idx="1"/>
          </p:nvPr>
        </p:nvSpPr>
        <p:spPr>
          <a:xfrm>
            <a:off x="673768" y="2200060"/>
            <a:ext cx="10972800" cy="4097612"/>
          </a:xfrm>
        </p:spPr>
        <p:txBody>
          <a:bodyPr>
            <a:normAutofit lnSpcReduction="10000"/>
          </a:bodyPr>
          <a:lstStyle/>
          <a:p>
            <a:pPr algn="l">
              <a:lnSpc>
                <a:spcPct val="150000"/>
              </a:lnSpc>
            </a:pPr>
            <a:r>
              <a:rPr lang="en-GB" dirty="0"/>
              <a:t>Logistic regression is a statistical analysis method to predict a binary outcome, such as yes or no, based on prior observations of a data set.</a:t>
            </a:r>
          </a:p>
          <a:p>
            <a:pPr algn="l">
              <a:lnSpc>
                <a:spcPct val="150000"/>
              </a:lnSpc>
            </a:pPr>
            <a:endParaRPr lang="en-GB" dirty="0"/>
          </a:p>
          <a:p>
            <a:pPr algn="l">
              <a:lnSpc>
                <a:spcPct val="150000"/>
              </a:lnSpc>
            </a:pPr>
            <a:r>
              <a:rPr lang="en-GB" dirty="0"/>
              <a:t>Logistic Regression is used widely for solving Industry scale problems as it’s easy to implement and it generally doesn't give you discrete output and gives Probability associated with each output. </a:t>
            </a:r>
          </a:p>
          <a:p>
            <a:pPr algn="l">
              <a:lnSpc>
                <a:spcPct val="150000"/>
              </a:lnSpc>
            </a:pPr>
            <a:endParaRPr lang="en-GB" dirty="0"/>
          </a:p>
          <a:p>
            <a:pPr algn="l">
              <a:lnSpc>
                <a:spcPct val="150000"/>
              </a:lnSpc>
            </a:pPr>
            <a:r>
              <a:rPr lang="en-GB" dirty="0"/>
              <a:t>The logistic regression algorithm is robust to a small noise in the data and is not particularly affected by small cases of multi-collinearity.</a:t>
            </a:r>
            <a:endParaRPr lang="en-IN" dirty="0"/>
          </a:p>
        </p:txBody>
      </p:sp>
      <p:sp>
        <p:nvSpPr>
          <p:cNvPr id="5" name="Title 1">
            <a:extLst>
              <a:ext uri="{FF2B5EF4-FFF2-40B4-BE49-F238E27FC236}">
                <a16:creationId xmlns:a16="http://schemas.microsoft.com/office/drawing/2014/main" id="{593E2904-2DD5-4D33-990A-F4E165D72D4D}"/>
              </a:ext>
            </a:extLst>
          </p:cNvPr>
          <p:cNvSpPr txBox="1">
            <a:spLocks/>
          </p:cNvSpPr>
          <p:nvPr/>
        </p:nvSpPr>
        <p:spPr>
          <a:xfrm>
            <a:off x="673768" y="1182532"/>
            <a:ext cx="3843803" cy="571787"/>
          </a:xfrm>
          <a:prstGeom prst="rect">
            <a:avLst/>
          </a:prstGeom>
          <a:solidFill>
            <a:srgbClr val="FFFFFF"/>
          </a:solidFill>
          <a:ln w="38100" cap="sq">
            <a:solidFill>
              <a:srgbClr val="404040"/>
            </a:solidFill>
            <a:miter lim="800000"/>
          </a:ln>
        </p:spPr>
        <p:txBody>
          <a:bodyPr vert="horz" lIns="274320" tIns="182880" rIns="274320" bIns="182880" rtlCol="0" anchor="ctr" anchorCtr="1">
            <a:normAutofit fontScale="90000" lnSpcReduction="100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GB" sz="1800" dirty="0"/>
              <a:t>LOGISTIC REGRESSION</a:t>
            </a:r>
            <a:endParaRPr lang="en-IN" sz="1800" dirty="0"/>
          </a:p>
        </p:txBody>
      </p:sp>
    </p:spTree>
    <p:extLst>
      <p:ext uri="{BB962C8B-B14F-4D97-AF65-F5344CB8AC3E}">
        <p14:creationId xmlns:p14="http://schemas.microsoft.com/office/powerpoint/2010/main" val="401750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585AE83-D624-4A19-9976-E7C488421A38}"/>
              </a:ext>
            </a:extLst>
          </p:cNvPr>
          <p:cNvSpPr>
            <a:spLocks noGrp="1"/>
          </p:cNvSpPr>
          <p:nvPr>
            <p:ph type="subTitle" idx="1"/>
          </p:nvPr>
        </p:nvSpPr>
        <p:spPr>
          <a:xfrm>
            <a:off x="536265" y="1684972"/>
            <a:ext cx="9838274" cy="4310192"/>
          </a:xfrm>
        </p:spPr>
        <p:txBody>
          <a:bodyPr>
            <a:normAutofit/>
          </a:bodyPr>
          <a:lstStyle/>
          <a:p>
            <a:pPr algn="l">
              <a:lnSpc>
                <a:spcPct val="150000"/>
              </a:lnSpc>
            </a:pPr>
            <a:r>
              <a:rPr lang="en-GB" dirty="0"/>
              <a:t>The objective of the support vector machine algorithm is to find a hyperplane in an N-dimensional space(N — the number of features) that distinctly classifies the data points.</a:t>
            </a:r>
          </a:p>
          <a:p>
            <a:pPr algn="l">
              <a:lnSpc>
                <a:spcPct val="150000"/>
              </a:lnSpc>
            </a:pPr>
            <a:endParaRPr lang="en-GB" dirty="0"/>
          </a:p>
          <a:p>
            <a:pPr algn="l">
              <a:lnSpc>
                <a:spcPct val="150000"/>
              </a:lnSpc>
            </a:pPr>
            <a:r>
              <a:rPr lang="en-GB" dirty="0"/>
              <a:t>Support vector machine is another simple algorithm that every machine learning expert should have in his/her arsenal. </a:t>
            </a:r>
          </a:p>
          <a:p>
            <a:pPr algn="l">
              <a:lnSpc>
                <a:spcPct val="150000"/>
              </a:lnSpc>
            </a:pPr>
            <a:endParaRPr lang="en-GB" dirty="0"/>
          </a:p>
          <a:p>
            <a:pPr algn="l">
              <a:lnSpc>
                <a:spcPct val="150000"/>
              </a:lnSpc>
            </a:pPr>
            <a:r>
              <a:rPr lang="en-GB" dirty="0"/>
              <a:t>Support vector machine is highly preferred by many as it produces significant accuracy with less computation power. </a:t>
            </a:r>
            <a:endParaRPr lang="en-IN" dirty="0"/>
          </a:p>
        </p:txBody>
      </p:sp>
      <p:sp>
        <p:nvSpPr>
          <p:cNvPr id="4" name="Title 1">
            <a:extLst>
              <a:ext uri="{FF2B5EF4-FFF2-40B4-BE49-F238E27FC236}">
                <a16:creationId xmlns:a16="http://schemas.microsoft.com/office/drawing/2014/main" id="{26D219AF-D79B-42B4-BDD9-D2E6CC0A686C}"/>
              </a:ext>
            </a:extLst>
          </p:cNvPr>
          <p:cNvSpPr txBox="1">
            <a:spLocks/>
          </p:cNvSpPr>
          <p:nvPr/>
        </p:nvSpPr>
        <p:spPr>
          <a:xfrm>
            <a:off x="536265" y="364384"/>
            <a:ext cx="4177778" cy="763079"/>
          </a:xfrm>
          <a:prstGeom prst="rect">
            <a:avLst/>
          </a:prstGeom>
          <a:solidFill>
            <a:srgbClr val="FFFFFF"/>
          </a:solidFill>
          <a:ln w="38100" cap="sq">
            <a:solidFill>
              <a:srgbClr val="404040"/>
            </a:solidFill>
            <a:miter lim="800000"/>
          </a:ln>
        </p:spPr>
        <p:txBody>
          <a:bodyPr vert="horz" lIns="274320" tIns="182880" rIns="274320" bIns="182880" rtlCol="0" anchor="ctr" anchorCtr="1">
            <a:normAutofit fontScale="97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GB" sz="1600" dirty="0"/>
              <a:t>SUPPORT VECTOR MACHINE</a:t>
            </a:r>
            <a:endParaRPr lang="en-IN" sz="1600" dirty="0"/>
          </a:p>
        </p:txBody>
      </p:sp>
    </p:spTree>
    <p:extLst>
      <p:ext uri="{BB962C8B-B14F-4D97-AF65-F5344CB8AC3E}">
        <p14:creationId xmlns:p14="http://schemas.microsoft.com/office/powerpoint/2010/main" val="2254774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77B7205-A729-4D40-ABFB-82F827BB70AA}"/>
              </a:ext>
            </a:extLst>
          </p:cNvPr>
          <p:cNvSpPr>
            <a:spLocks noGrp="1"/>
          </p:cNvSpPr>
          <p:nvPr>
            <p:ph type="subTitle" idx="1"/>
          </p:nvPr>
        </p:nvSpPr>
        <p:spPr>
          <a:xfrm>
            <a:off x="756390" y="1822474"/>
            <a:ext cx="10010154" cy="4640203"/>
          </a:xfrm>
        </p:spPr>
        <p:txBody>
          <a:bodyPr>
            <a:normAutofit lnSpcReduction="10000"/>
          </a:bodyPr>
          <a:lstStyle/>
          <a:p>
            <a:pPr algn="l">
              <a:lnSpc>
                <a:spcPct val="150000"/>
              </a:lnSpc>
            </a:pPr>
            <a:r>
              <a:rPr lang="en-GB" dirty="0"/>
              <a:t>Random forest builds decision trees on different samples and takes their majority vote for classification and average in case of regression.</a:t>
            </a:r>
          </a:p>
          <a:p>
            <a:pPr algn="l">
              <a:lnSpc>
                <a:spcPct val="150000"/>
              </a:lnSpc>
            </a:pPr>
            <a:endParaRPr lang="en-GB" dirty="0"/>
          </a:p>
          <a:p>
            <a:pPr algn="l">
              <a:lnSpc>
                <a:spcPct val="150000"/>
              </a:lnSpc>
            </a:pPr>
            <a:r>
              <a:rPr lang="en-GB" dirty="0"/>
              <a:t>One of the most important features of the Random Forest Algorithm is that it can handle the data set containing </a:t>
            </a:r>
            <a:r>
              <a:rPr lang="en-GB" i="1" dirty="0"/>
              <a:t>continuous variables</a:t>
            </a:r>
            <a:r>
              <a:rPr lang="en-GB" dirty="0"/>
              <a:t> as in the case of regression and </a:t>
            </a:r>
            <a:r>
              <a:rPr lang="en-GB" i="1" dirty="0"/>
              <a:t>categorical variables</a:t>
            </a:r>
            <a:r>
              <a:rPr lang="en-GB" dirty="0"/>
              <a:t> as in the case of classification. It performs better results for classification problems.</a:t>
            </a:r>
          </a:p>
          <a:p>
            <a:pPr algn="l">
              <a:lnSpc>
                <a:spcPct val="150000"/>
              </a:lnSpc>
            </a:pPr>
            <a:endParaRPr lang="en-GB" dirty="0"/>
          </a:p>
          <a:p>
            <a:pPr algn="l">
              <a:lnSpc>
                <a:spcPct val="150000"/>
              </a:lnSpc>
            </a:pPr>
            <a:r>
              <a:rPr lang="en-GB" dirty="0"/>
              <a:t>Random Forest Classifier is more of Accuracy focused algorithm and is best till it’s used with proper fit, else it gets overfat quickly.</a:t>
            </a:r>
          </a:p>
          <a:p>
            <a:pPr algn="l"/>
            <a:endParaRPr lang="en-IN" dirty="0"/>
          </a:p>
        </p:txBody>
      </p:sp>
      <p:sp>
        <p:nvSpPr>
          <p:cNvPr id="4" name="Title 1">
            <a:extLst>
              <a:ext uri="{FF2B5EF4-FFF2-40B4-BE49-F238E27FC236}">
                <a16:creationId xmlns:a16="http://schemas.microsoft.com/office/drawing/2014/main" id="{2068F554-E46E-4BDF-BA0F-5FC2D5E49AE8}"/>
              </a:ext>
            </a:extLst>
          </p:cNvPr>
          <p:cNvSpPr txBox="1">
            <a:spLocks/>
          </p:cNvSpPr>
          <p:nvPr/>
        </p:nvSpPr>
        <p:spPr>
          <a:xfrm>
            <a:off x="536264" y="364385"/>
            <a:ext cx="4346453" cy="629914"/>
          </a:xfrm>
          <a:prstGeom prst="rect">
            <a:avLst/>
          </a:prstGeom>
          <a:solidFill>
            <a:srgbClr val="FFFFFF"/>
          </a:solidFill>
          <a:ln w="38100" cap="sq">
            <a:solidFill>
              <a:srgbClr val="404040"/>
            </a:solidFill>
            <a:miter lim="800000"/>
          </a:ln>
        </p:spPr>
        <p:txBody>
          <a:bodyPr vert="horz" lIns="274320" tIns="182880" rIns="274320" bIns="182880" rtlCol="0" anchor="ctr" anchorCtr="1">
            <a:normAutofit fontScale="97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GB" sz="1600" dirty="0"/>
              <a:t>Random forest CLASSIFIER</a:t>
            </a:r>
            <a:endParaRPr lang="en-IN" sz="1600" dirty="0"/>
          </a:p>
        </p:txBody>
      </p:sp>
    </p:spTree>
    <p:extLst>
      <p:ext uri="{BB962C8B-B14F-4D97-AF65-F5344CB8AC3E}">
        <p14:creationId xmlns:p14="http://schemas.microsoft.com/office/powerpoint/2010/main" val="3005707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F96E-ACCA-4B3E-B6E4-3C704175ECF4}"/>
              </a:ext>
            </a:extLst>
          </p:cNvPr>
          <p:cNvSpPr>
            <a:spLocks noGrp="1"/>
          </p:cNvSpPr>
          <p:nvPr>
            <p:ph type="ctrTitle"/>
          </p:nvPr>
        </p:nvSpPr>
        <p:spPr>
          <a:xfrm>
            <a:off x="3589134" y="389303"/>
            <a:ext cx="5013731" cy="597088"/>
          </a:xfrm>
        </p:spPr>
        <p:txBody>
          <a:bodyPr>
            <a:noAutofit/>
          </a:bodyPr>
          <a:lstStyle/>
          <a:p>
            <a:r>
              <a:rPr lang="en-GB" sz="3200" dirty="0"/>
              <a:t>F1 SCORE</a:t>
            </a:r>
            <a:endParaRPr lang="en-IN" sz="3200" dirty="0"/>
          </a:p>
        </p:txBody>
      </p:sp>
      <p:sp>
        <p:nvSpPr>
          <p:cNvPr id="3" name="Subtitle 2">
            <a:extLst>
              <a:ext uri="{FF2B5EF4-FFF2-40B4-BE49-F238E27FC236}">
                <a16:creationId xmlns:a16="http://schemas.microsoft.com/office/drawing/2014/main" id="{277B7205-A729-4D40-ABFB-82F827BB70AA}"/>
              </a:ext>
            </a:extLst>
          </p:cNvPr>
          <p:cNvSpPr>
            <a:spLocks noGrp="1"/>
          </p:cNvSpPr>
          <p:nvPr>
            <p:ph type="subTitle" idx="1"/>
          </p:nvPr>
        </p:nvSpPr>
        <p:spPr>
          <a:xfrm>
            <a:off x="650250" y="1527995"/>
            <a:ext cx="6638317" cy="1198219"/>
          </a:xfrm>
        </p:spPr>
        <p:txBody>
          <a:bodyPr>
            <a:normAutofit lnSpcReduction="10000"/>
          </a:bodyPr>
          <a:lstStyle/>
          <a:p>
            <a:pPr algn="l"/>
            <a:r>
              <a:rPr lang="en-US" dirty="0"/>
              <a:t>F1 Score is a better measure to use if we need to seek a balance between Precision and Recall AND there is an uneven class distribution (large number of Actual Negatives).</a:t>
            </a:r>
            <a:endParaRPr lang="en-IN" dirty="0"/>
          </a:p>
        </p:txBody>
      </p:sp>
      <p:pic>
        <p:nvPicPr>
          <p:cNvPr id="5" name="Picture 4">
            <a:extLst>
              <a:ext uri="{FF2B5EF4-FFF2-40B4-BE49-F238E27FC236}">
                <a16:creationId xmlns:a16="http://schemas.microsoft.com/office/drawing/2014/main" id="{F1F56D17-68AA-4614-AFE8-51BED7CF8641}"/>
              </a:ext>
            </a:extLst>
          </p:cNvPr>
          <p:cNvPicPr>
            <a:picLocks noChangeAspect="1"/>
          </p:cNvPicPr>
          <p:nvPr/>
        </p:nvPicPr>
        <p:blipFill>
          <a:blip r:embed="rId2"/>
          <a:stretch>
            <a:fillRect/>
          </a:stretch>
        </p:blipFill>
        <p:spPr>
          <a:xfrm>
            <a:off x="6882374" y="3385148"/>
            <a:ext cx="4794592" cy="964226"/>
          </a:xfrm>
          <a:prstGeom prst="rect">
            <a:avLst/>
          </a:prstGeom>
        </p:spPr>
      </p:pic>
      <p:pic>
        <p:nvPicPr>
          <p:cNvPr id="7" name="Picture 6">
            <a:extLst>
              <a:ext uri="{FF2B5EF4-FFF2-40B4-BE49-F238E27FC236}">
                <a16:creationId xmlns:a16="http://schemas.microsoft.com/office/drawing/2014/main" id="{C501AA26-F01B-4E06-9F26-EFDC9CFA8709}"/>
              </a:ext>
            </a:extLst>
          </p:cNvPr>
          <p:cNvPicPr>
            <a:picLocks noChangeAspect="1"/>
          </p:cNvPicPr>
          <p:nvPr/>
        </p:nvPicPr>
        <p:blipFill>
          <a:blip r:embed="rId3"/>
          <a:stretch>
            <a:fillRect/>
          </a:stretch>
        </p:blipFill>
        <p:spPr>
          <a:xfrm>
            <a:off x="6973981" y="5155747"/>
            <a:ext cx="4702985" cy="905139"/>
          </a:xfrm>
          <a:prstGeom prst="rect">
            <a:avLst/>
          </a:prstGeom>
        </p:spPr>
      </p:pic>
      <p:pic>
        <p:nvPicPr>
          <p:cNvPr id="9" name="Picture 8">
            <a:extLst>
              <a:ext uri="{FF2B5EF4-FFF2-40B4-BE49-F238E27FC236}">
                <a16:creationId xmlns:a16="http://schemas.microsoft.com/office/drawing/2014/main" id="{5527EBD7-C11A-43A2-A5C2-AEC5739CC4C5}"/>
              </a:ext>
            </a:extLst>
          </p:cNvPr>
          <p:cNvPicPr>
            <a:picLocks noChangeAspect="1"/>
          </p:cNvPicPr>
          <p:nvPr/>
        </p:nvPicPr>
        <p:blipFill>
          <a:blip r:embed="rId4"/>
          <a:stretch>
            <a:fillRect/>
          </a:stretch>
        </p:blipFill>
        <p:spPr>
          <a:xfrm>
            <a:off x="7910633" y="1645325"/>
            <a:ext cx="3333750" cy="933450"/>
          </a:xfrm>
          <a:prstGeom prst="rect">
            <a:avLst/>
          </a:prstGeom>
        </p:spPr>
      </p:pic>
      <p:sp>
        <p:nvSpPr>
          <p:cNvPr id="8" name="Subtitle 2">
            <a:extLst>
              <a:ext uri="{FF2B5EF4-FFF2-40B4-BE49-F238E27FC236}">
                <a16:creationId xmlns:a16="http://schemas.microsoft.com/office/drawing/2014/main" id="{DAD5D4D8-CFA9-4792-9006-8CF41CB0209E}"/>
              </a:ext>
            </a:extLst>
          </p:cNvPr>
          <p:cNvSpPr txBox="1">
            <a:spLocks/>
          </p:cNvSpPr>
          <p:nvPr/>
        </p:nvSpPr>
        <p:spPr>
          <a:xfrm>
            <a:off x="650249" y="3226386"/>
            <a:ext cx="6638317" cy="119821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algn="l"/>
            <a:endParaRPr lang="en-IN" dirty="0"/>
          </a:p>
        </p:txBody>
      </p:sp>
      <p:sp>
        <p:nvSpPr>
          <p:cNvPr id="10" name="Subtitle 2">
            <a:extLst>
              <a:ext uri="{FF2B5EF4-FFF2-40B4-BE49-F238E27FC236}">
                <a16:creationId xmlns:a16="http://schemas.microsoft.com/office/drawing/2014/main" id="{CDB76BF1-1D66-4712-8538-B49541AD3C53}"/>
              </a:ext>
            </a:extLst>
          </p:cNvPr>
          <p:cNvSpPr txBox="1">
            <a:spLocks/>
          </p:cNvSpPr>
          <p:nvPr/>
        </p:nvSpPr>
        <p:spPr>
          <a:xfrm>
            <a:off x="650249" y="5011264"/>
            <a:ext cx="6638317" cy="119821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algn="l"/>
            <a:endParaRPr lang="en-IN" dirty="0"/>
          </a:p>
        </p:txBody>
      </p:sp>
    </p:spTree>
    <p:extLst>
      <p:ext uri="{BB962C8B-B14F-4D97-AF65-F5344CB8AC3E}">
        <p14:creationId xmlns:p14="http://schemas.microsoft.com/office/powerpoint/2010/main" val="4000150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87EA-39D1-48E1-B0C0-CAF8F26E591A}"/>
              </a:ext>
            </a:extLst>
          </p:cNvPr>
          <p:cNvSpPr>
            <a:spLocks noGrp="1"/>
          </p:cNvSpPr>
          <p:nvPr>
            <p:ph type="ctrTitle"/>
          </p:nvPr>
        </p:nvSpPr>
        <p:spPr>
          <a:xfrm>
            <a:off x="234902" y="372862"/>
            <a:ext cx="11722196" cy="1154096"/>
          </a:xfrm>
        </p:spPr>
        <p:txBody>
          <a:bodyPr>
            <a:normAutofit fontScale="90000"/>
          </a:bodyPr>
          <a:lstStyle/>
          <a:p>
            <a:r>
              <a:rPr lang="en-GB" dirty="0"/>
              <a:t>UPLOADING THE DATASET AND LIBRARIES</a:t>
            </a:r>
            <a:endParaRPr lang="en-IN" dirty="0"/>
          </a:p>
        </p:txBody>
      </p:sp>
      <p:pic>
        <p:nvPicPr>
          <p:cNvPr id="6" name="Picture 5">
            <a:extLst>
              <a:ext uri="{FF2B5EF4-FFF2-40B4-BE49-F238E27FC236}">
                <a16:creationId xmlns:a16="http://schemas.microsoft.com/office/drawing/2014/main" id="{C411B42D-019C-48AA-9E9D-58642162F448}"/>
              </a:ext>
            </a:extLst>
          </p:cNvPr>
          <p:cNvPicPr>
            <a:picLocks noChangeAspect="1"/>
          </p:cNvPicPr>
          <p:nvPr/>
        </p:nvPicPr>
        <p:blipFill>
          <a:blip r:embed="rId2"/>
          <a:stretch>
            <a:fillRect/>
          </a:stretch>
        </p:blipFill>
        <p:spPr>
          <a:xfrm>
            <a:off x="234902" y="1405077"/>
            <a:ext cx="4381486" cy="3318743"/>
          </a:xfrm>
          <a:prstGeom prst="rect">
            <a:avLst/>
          </a:prstGeom>
        </p:spPr>
      </p:pic>
      <p:pic>
        <p:nvPicPr>
          <p:cNvPr id="8" name="Picture 7">
            <a:extLst>
              <a:ext uri="{FF2B5EF4-FFF2-40B4-BE49-F238E27FC236}">
                <a16:creationId xmlns:a16="http://schemas.microsoft.com/office/drawing/2014/main" id="{24D88BC0-4446-4372-90BA-1B18D26AB57B}"/>
              </a:ext>
            </a:extLst>
          </p:cNvPr>
          <p:cNvPicPr>
            <a:picLocks noChangeAspect="1"/>
          </p:cNvPicPr>
          <p:nvPr/>
        </p:nvPicPr>
        <p:blipFill>
          <a:blip r:embed="rId3"/>
          <a:stretch>
            <a:fillRect/>
          </a:stretch>
        </p:blipFill>
        <p:spPr>
          <a:xfrm>
            <a:off x="4660299" y="3657601"/>
            <a:ext cx="7296799" cy="2977094"/>
          </a:xfrm>
          <a:prstGeom prst="rect">
            <a:avLst/>
          </a:prstGeom>
        </p:spPr>
      </p:pic>
    </p:spTree>
    <p:extLst>
      <p:ext uri="{BB962C8B-B14F-4D97-AF65-F5344CB8AC3E}">
        <p14:creationId xmlns:p14="http://schemas.microsoft.com/office/powerpoint/2010/main" val="177943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F3CF-4CD1-4008-95B8-C4328D8B4A74}"/>
              </a:ext>
            </a:extLst>
          </p:cNvPr>
          <p:cNvSpPr>
            <a:spLocks noGrp="1"/>
          </p:cNvSpPr>
          <p:nvPr>
            <p:ph type="ctrTitle"/>
          </p:nvPr>
        </p:nvSpPr>
        <p:spPr>
          <a:xfrm>
            <a:off x="1366444" y="241686"/>
            <a:ext cx="8991600" cy="830844"/>
          </a:xfrm>
        </p:spPr>
        <p:txBody>
          <a:bodyPr>
            <a:normAutofit fontScale="90000"/>
          </a:bodyPr>
          <a:lstStyle/>
          <a:p>
            <a:r>
              <a:rPr lang="en-GB" dirty="0"/>
              <a:t>EDA AND VISUALIZATIONS</a:t>
            </a:r>
            <a:endParaRPr lang="en-IN" dirty="0"/>
          </a:p>
        </p:txBody>
      </p:sp>
      <p:sp>
        <p:nvSpPr>
          <p:cNvPr id="3" name="Subtitle 2">
            <a:extLst>
              <a:ext uri="{FF2B5EF4-FFF2-40B4-BE49-F238E27FC236}">
                <a16:creationId xmlns:a16="http://schemas.microsoft.com/office/drawing/2014/main" id="{189300D7-47F6-4B03-9120-8799EF954BD7}"/>
              </a:ext>
            </a:extLst>
          </p:cNvPr>
          <p:cNvSpPr>
            <a:spLocks noGrp="1"/>
          </p:cNvSpPr>
          <p:nvPr>
            <p:ph type="subTitle" idx="1"/>
          </p:nvPr>
        </p:nvSpPr>
        <p:spPr>
          <a:xfrm>
            <a:off x="497149" y="1169332"/>
            <a:ext cx="11155915" cy="1201006"/>
          </a:xfrm>
        </p:spPr>
        <p:txBody>
          <a:bodyPr>
            <a:normAutofit/>
          </a:bodyPr>
          <a:lstStyle/>
          <a:p>
            <a:r>
              <a:rPr lang="en-US" dirty="0"/>
              <a:t>By seeing the distributions we have an idea how skewed are these features. There are techniques that can help the distributions be less skewed which will be implemented in this notebook in the future.</a:t>
            </a:r>
            <a:endParaRPr lang="en-IN" dirty="0"/>
          </a:p>
        </p:txBody>
      </p:sp>
      <p:pic>
        <p:nvPicPr>
          <p:cNvPr id="4" name="Picture 3">
            <a:extLst>
              <a:ext uri="{FF2B5EF4-FFF2-40B4-BE49-F238E27FC236}">
                <a16:creationId xmlns:a16="http://schemas.microsoft.com/office/drawing/2014/main" id="{B5E8A937-8CE8-4061-B7F9-985B1CBE33B0}"/>
              </a:ext>
            </a:extLst>
          </p:cNvPr>
          <p:cNvPicPr>
            <a:picLocks noChangeAspect="1"/>
          </p:cNvPicPr>
          <p:nvPr/>
        </p:nvPicPr>
        <p:blipFill>
          <a:blip r:embed="rId2"/>
          <a:stretch>
            <a:fillRect/>
          </a:stretch>
        </p:blipFill>
        <p:spPr>
          <a:xfrm>
            <a:off x="405636" y="2503502"/>
            <a:ext cx="5389846" cy="4056893"/>
          </a:xfrm>
          <a:prstGeom prst="rect">
            <a:avLst/>
          </a:prstGeom>
        </p:spPr>
      </p:pic>
      <p:pic>
        <p:nvPicPr>
          <p:cNvPr id="5" name="Picture 4">
            <a:extLst>
              <a:ext uri="{FF2B5EF4-FFF2-40B4-BE49-F238E27FC236}">
                <a16:creationId xmlns:a16="http://schemas.microsoft.com/office/drawing/2014/main" id="{B3BA49BF-113B-4814-8A28-F7010F68AA51}"/>
              </a:ext>
            </a:extLst>
          </p:cNvPr>
          <p:cNvPicPr>
            <a:picLocks noChangeAspect="1"/>
          </p:cNvPicPr>
          <p:nvPr/>
        </p:nvPicPr>
        <p:blipFill>
          <a:blip r:embed="rId3"/>
          <a:stretch>
            <a:fillRect/>
          </a:stretch>
        </p:blipFill>
        <p:spPr>
          <a:xfrm>
            <a:off x="6096000" y="2503501"/>
            <a:ext cx="5557065" cy="4056893"/>
          </a:xfrm>
          <a:prstGeom prst="rect">
            <a:avLst/>
          </a:prstGeom>
        </p:spPr>
      </p:pic>
    </p:spTree>
    <p:extLst>
      <p:ext uri="{BB962C8B-B14F-4D97-AF65-F5344CB8AC3E}">
        <p14:creationId xmlns:p14="http://schemas.microsoft.com/office/powerpoint/2010/main" val="5894913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1426</TotalTime>
  <Words>800</Words>
  <Application>Microsoft Office PowerPoint</Application>
  <PresentationFormat>Widescreen</PresentationFormat>
  <Paragraphs>66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Calisto MT</vt:lpstr>
      <vt:lpstr>Georgia</vt:lpstr>
      <vt:lpstr>Wingdings</vt:lpstr>
      <vt:lpstr>Wingdings 2</vt:lpstr>
      <vt:lpstr>Slate</vt:lpstr>
      <vt:lpstr>CREDIT CARD  FRAUD DETECTION</vt:lpstr>
      <vt:lpstr>WHAT CONSITUTES CREDIT CARD FRAUD?</vt:lpstr>
      <vt:lpstr>Machine learning Algorithms used:</vt:lpstr>
      <vt:lpstr>BRIEF INTRODUCTION</vt:lpstr>
      <vt:lpstr>PowerPoint Presentation</vt:lpstr>
      <vt:lpstr>PowerPoint Presentation</vt:lpstr>
      <vt:lpstr>F1 SCORE</vt:lpstr>
      <vt:lpstr>UPLOADING THE DATASET AND LIBRARIES</vt:lpstr>
      <vt:lpstr>EDA AND VISUALIZATIONS</vt:lpstr>
      <vt:lpstr>Scaling the data</vt:lpstr>
      <vt:lpstr>FRAUDULENT CASES</vt:lpstr>
      <vt:lpstr>UNDERSAMPLING</vt:lpstr>
      <vt:lpstr>OUTLIER DETECTION</vt:lpstr>
      <vt:lpstr>REMOVING EXTREME OUTLIERS</vt:lpstr>
      <vt:lpstr>SPLITTING THE DATA</vt:lpstr>
      <vt:lpstr>PARAMETER TUNING</vt:lpstr>
      <vt:lpstr>1:1 UNDERSAMPLING</vt:lpstr>
      <vt:lpstr>FOR 15% UNDERSAMPLING</vt:lpstr>
      <vt:lpstr>FOR 10% UNDERSAMPLING</vt:lpstr>
      <vt:lpstr>FOR 5% UNDERSAMPLING</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Archit Gupta</dc:creator>
  <cp:lastModifiedBy>Chaitanya Kumar</cp:lastModifiedBy>
  <cp:revision>55</cp:revision>
  <dcterms:created xsi:type="dcterms:W3CDTF">2022-04-02T11:38:08Z</dcterms:created>
  <dcterms:modified xsi:type="dcterms:W3CDTF">2022-04-11T16:58:26Z</dcterms:modified>
</cp:coreProperties>
</file>