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676400"/>
            <a:ext cx="8123100" cy="2117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321966"/>
            <a:ext cx="8520599" cy="255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b="1" sz="14000"/>
            </a:lvl1pPr>
            <a:lvl2pPr rtl="0" algn="ctr">
              <a:spcBef>
                <a:spcPts val="0"/>
              </a:spcBef>
              <a:buSzPct val="100000"/>
              <a:defRPr b="1" sz="14000"/>
            </a:lvl2pPr>
            <a:lvl3pPr rtl="0" algn="ctr">
              <a:spcBef>
                <a:spcPts val="0"/>
              </a:spcBef>
              <a:buSzPct val="100000"/>
              <a:defRPr b="1" sz="14000"/>
            </a:lvl3pPr>
            <a:lvl4pPr rtl="0" algn="ctr">
              <a:spcBef>
                <a:spcPts val="0"/>
              </a:spcBef>
              <a:buSzPct val="100000"/>
              <a:defRPr b="1" sz="14000"/>
            </a:lvl4pPr>
            <a:lvl5pPr rtl="0" algn="ctr">
              <a:spcBef>
                <a:spcPts val="0"/>
              </a:spcBef>
              <a:buSzPct val="100000"/>
              <a:defRPr b="1" sz="14000"/>
            </a:lvl5pPr>
            <a:lvl6pPr rtl="0" algn="ctr">
              <a:spcBef>
                <a:spcPts val="0"/>
              </a:spcBef>
              <a:buSzPct val="100000"/>
              <a:defRPr b="1" sz="14000"/>
            </a:lvl6pPr>
            <a:lvl7pPr rtl="0" algn="ctr">
              <a:spcBef>
                <a:spcPts val="0"/>
              </a:spcBef>
              <a:buSzPct val="100000"/>
              <a:defRPr b="1" sz="14000"/>
            </a:lvl7pPr>
            <a:lvl8pPr rtl="0" algn="ctr">
              <a:spcBef>
                <a:spcPts val="0"/>
              </a:spcBef>
              <a:buSzPct val="100000"/>
              <a:defRPr b="1" sz="14000"/>
            </a:lvl8pPr>
            <a:lvl9pPr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095066"/>
            <a:ext cx="8520599" cy="12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701800"/>
            <a:ext cx="57975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607766"/>
            <a:ext cx="4045199" cy="2012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3692001"/>
            <a:ext cx="4045199" cy="1793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5649100"/>
            <a:ext cx="5998800" cy="798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hyperlink" Target="http://docs.nvidia.com/cuda/cuda-compiler-driver-nvcc" TargetMode="External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510450" y="1676400"/>
            <a:ext cx="8123100" cy="2117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Characterizing Performance loss from mapping general purpose applications onto GPU architecture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 Gupta, Sohum Datta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1953000"/>
            <a:ext cx="9144000" cy="29520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4294967295" type="title"/>
          </p:nvPr>
        </p:nvSpPr>
        <p:spPr>
          <a:xfrm>
            <a:off x="490250" y="2682600"/>
            <a:ext cx="2553599" cy="149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CONTROL DIVERGENCE</a:t>
            </a:r>
          </a:p>
        </p:txBody>
      </p:sp>
      <p:cxnSp>
        <p:nvCxnSpPr>
          <p:cNvPr id="63" name="Shape 63"/>
          <p:cNvCxnSpPr/>
          <p:nvPr/>
        </p:nvCxnSpPr>
        <p:spPr>
          <a:xfrm>
            <a:off x="3306775" y="2682600"/>
            <a:ext cx="0" cy="1492799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" name="Shape 64"/>
          <p:cNvSpPr txBox="1"/>
          <p:nvPr>
            <p:ph idx="4294967295" type="body"/>
          </p:nvPr>
        </p:nvSpPr>
        <p:spPr>
          <a:xfrm>
            <a:off x="3569700" y="2682600"/>
            <a:ext cx="5351700" cy="149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GPU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49" y="794812"/>
            <a:ext cx="8768749" cy="48111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62300" y="6167475"/>
            <a:ext cx="88194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**Architecture of GPGPU-SIM (developed by Tor Aamodt at University of British Columbia)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6200" y="355500"/>
            <a:ext cx="5270999" cy="6221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2000"/>
              <a:t>SIMD architecture - Originates from vector supercomputers</a:t>
            </a:r>
          </a:p>
          <a:p>
            <a:pPr indent="-355600" lvl="1" marL="914400" rtl="0" algn="just">
              <a:spcBef>
                <a:spcPts val="0"/>
              </a:spcBef>
              <a:buSzPct val="100000"/>
              <a:buChar char="❏"/>
            </a:pPr>
            <a:r>
              <a:rPr lang="en" sz="2000"/>
              <a:t>Mainly oriented towards graphics processing where a single set of operations need to be applied on a massive set of data. Eg: Adjusting screen brightness</a:t>
            </a:r>
          </a:p>
          <a:p>
            <a:pPr indent="-355600" lvl="0" marL="457200" rtl="0" algn="just">
              <a:spcBef>
                <a:spcPts val="1000"/>
              </a:spcBef>
              <a:buSzPct val="100000"/>
              <a:buChar char="❏"/>
            </a:pPr>
            <a:r>
              <a:rPr lang="en" sz="2000"/>
              <a:t>Some of the characteristics of a modern day GPU</a:t>
            </a:r>
          </a:p>
          <a:p>
            <a:pPr indent="-355600" lvl="1" marL="914400" rtl="0" algn="just">
              <a:spcBef>
                <a:spcPts val="0"/>
              </a:spcBef>
              <a:buSzPct val="100000"/>
              <a:buChar char="❏"/>
            </a:pPr>
            <a:r>
              <a:rPr lang="en" sz="2000"/>
              <a:t>Bare minimum execution pipelines (in-order, w/o branch prediction, lock-step execution of multiple threads etc)</a:t>
            </a:r>
          </a:p>
          <a:p>
            <a:pPr indent="-355600" lvl="1" marL="914400" rtl="0" algn="just">
              <a:spcBef>
                <a:spcPts val="0"/>
              </a:spcBef>
              <a:buSzPct val="100000"/>
              <a:buChar char="❏"/>
            </a:pPr>
            <a:r>
              <a:rPr lang="en" sz="2000"/>
              <a:t>Large number of lightweight cores (SMs) with large register files, capable of switching context every cycle</a:t>
            </a:r>
          </a:p>
          <a:p>
            <a:pPr indent="-355600" lvl="0" marL="457200" rtl="0" algn="just">
              <a:spcBef>
                <a:spcPts val="1000"/>
              </a:spcBef>
              <a:buSzPct val="100000"/>
              <a:buChar char="❏"/>
            </a:pPr>
            <a:r>
              <a:rPr lang="en" sz="2000"/>
              <a:t>Lock-step execution of thread groups (called warps) leads to control hazards, referred to as branch divergence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900" y="1487800"/>
            <a:ext cx="3565675" cy="38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27750" y="5544100"/>
            <a:ext cx="8498100" cy="48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Branch divergence consumes a significant portion of the GPU execution time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3" y="239425"/>
            <a:ext cx="8112035" cy="51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322200" y="6154800"/>
            <a:ext cx="88194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**Analyzing GPU workloads for control dependent inefficiencies in the GPGPU architecture - Nehal Bhandari, Archit Gupta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1953000"/>
            <a:ext cx="9144000" cy="29520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4294967295" type="title"/>
          </p:nvPr>
        </p:nvSpPr>
        <p:spPr>
          <a:xfrm>
            <a:off x="261650" y="2682600"/>
            <a:ext cx="3350100" cy="149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CHARACTERIZING BRANCHES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3768950" y="2682600"/>
            <a:ext cx="0" cy="1492799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 txBox="1"/>
          <p:nvPr>
            <p:ph idx="4294967295" type="body"/>
          </p:nvPr>
        </p:nvSpPr>
        <p:spPr>
          <a:xfrm>
            <a:off x="3933900" y="2682600"/>
            <a:ext cx="5046300" cy="149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INTRINSIC AND EXTRINSIC BRANCHES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928875" y="96555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Which branches are intrinsic and which are extrinsic?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3700"/>
            <a:ext cx="4448225" cy="53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4969975" y="6135033"/>
            <a:ext cx="3754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PARBOIL benchmark suite - Breadth First Search</a:t>
            </a:r>
          </a:p>
        </p:txBody>
      </p:sp>
      <p:sp>
        <p:nvSpPr>
          <p:cNvPr id="99" name="Shape 99"/>
          <p:cNvSpPr/>
          <p:nvPr/>
        </p:nvSpPr>
        <p:spPr>
          <a:xfrm>
            <a:off x="311875" y="1584875"/>
            <a:ext cx="3072000" cy="279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11875" y="2950850"/>
            <a:ext cx="2591399" cy="279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11875" y="4556550"/>
            <a:ext cx="2472899" cy="279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Branches can be </a:t>
            </a:r>
            <a:r>
              <a:rPr i="1" lang="en"/>
              <a:t>intrinsic</a:t>
            </a:r>
            <a:r>
              <a:rPr lang="en"/>
              <a:t> to an algorithm</a:t>
            </a:r>
          </a:p>
        </p:txBody>
      </p:sp>
      <p:sp>
        <p:nvSpPr>
          <p:cNvPr id="107" name="Shape 107"/>
          <p:cNvSpPr/>
          <p:nvPr/>
        </p:nvSpPr>
        <p:spPr>
          <a:xfrm>
            <a:off x="432350" y="1739833"/>
            <a:ext cx="2469299" cy="810299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584750" y="1935434"/>
            <a:ext cx="2257199" cy="41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Intrinsic Branches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432350" y="2760766"/>
            <a:ext cx="2471699" cy="35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CPU codes gives us the intrinsic branches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Intrinsic branches in CPU code is related to the CUDA code to point out the intrinsic control. Any other branches/controls present in the CUDA code are extrinsic.</a:t>
            </a:r>
          </a:p>
        </p:txBody>
      </p:sp>
      <p:sp>
        <p:nvSpPr>
          <p:cNvPr id="110" name="Shape 110"/>
          <p:cNvSpPr/>
          <p:nvPr/>
        </p:nvSpPr>
        <p:spPr>
          <a:xfrm>
            <a:off x="3044776" y="1739833"/>
            <a:ext cx="2760599" cy="810299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3488550" y="1935434"/>
            <a:ext cx="2257199" cy="41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Extrinsic Branches</a:t>
            </a: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3090075" y="2760766"/>
            <a:ext cx="2669999" cy="35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Locate the extrinsic branches in the GPU code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Some branches are the result of mapping an algorithm onto a GPU, called extrinsic branches. They arise because a general purpose program is run an a GPU.</a:t>
            </a:r>
          </a:p>
        </p:txBody>
      </p:sp>
      <p:sp>
        <p:nvSpPr>
          <p:cNvPr id="113" name="Shape 113"/>
          <p:cNvSpPr/>
          <p:nvPr/>
        </p:nvSpPr>
        <p:spPr>
          <a:xfrm>
            <a:off x="5948501" y="1739833"/>
            <a:ext cx="2760599" cy="810299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6330432" y="1935434"/>
            <a:ext cx="2257199" cy="419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Performance Impact</a:t>
            </a: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6254225" y="2760766"/>
            <a:ext cx="2471699" cy="35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Map branches in simulated binaries to High-level code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Extrinsic branches in CUDA code is traced to compiled code and is instrumented to measure performance loss due to their divergence.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75" y="1157650"/>
            <a:ext cx="4385724" cy="377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218400" y="6038575"/>
            <a:ext cx="8925599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**NVIDIA CUDA Compiler NVCC v7.5 Documentation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http://docs.nvidia.com/cuda/cuda-compiler-driver-nvcc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****CUDA-sim Functional Simulation Engine, GPGPU-sim v3.x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700" y="229350"/>
            <a:ext cx="3802600" cy="56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