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9" r:id="rId2"/>
    <p:sldId id="261" r:id="rId3"/>
    <p:sldId id="257" r:id="rId4"/>
    <p:sldId id="267" r:id="rId5"/>
    <p:sldId id="262" r:id="rId6"/>
    <p:sldId id="258" r:id="rId7"/>
    <p:sldId id="259" r:id="rId8"/>
    <p:sldId id="263" r:id="rId9"/>
    <p:sldId id="260"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2B8E2FD-20D2-4A8F-A71B-D3C0796D23C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31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CD6A4-D47C-4F0A-8AE3-E2A1F10E3130}"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E2FD-20D2-4A8F-A71B-D3C0796D23C1}" type="slidenum">
              <a:rPr lang="en-US" smtClean="0"/>
              <a:t>‹#›</a:t>
            </a:fld>
            <a:endParaRPr lang="en-US"/>
          </a:p>
        </p:txBody>
      </p:sp>
    </p:spTree>
    <p:extLst>
      <p:ext uri="{BB962C8B-B14F-4D97-AF65-F5344CB8AC3E}">
        <p14:creationId xmlns:p14="http://schemas.microsoft.com/office/powerpoint/2010/main" val="91663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87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3052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spTree>
    <p:extLst>
      <p:ext uri="{BB962C8B-B14F-4D97-AF65-F5344CB8AC3E}">
        <p14:creationId xmlns:p14="http://schemas.microsoft.com/office/powerpoint/2010/main" val="387113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733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1834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343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spTree>
    <p:extLst>
      <p:ext uri="{BB962C8B-B14F-4D97-AF65-F5344CB8AC3E}">
        <p14:creationId xmlns:p14="http://schemas.microsoft.com/office/powerpoint/2010/main" val="77453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CD6A4-D47C-4F0A-8AE3-E2A1F10E3130}"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E2FD-20D2-4A8F-A71B-D3C0796D23C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71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CD6A4-D47C-4F0A-8AE3-E2A1F10E3130}"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E2FD-20D2-4A8F-A71B-D3C0796D23C1}" type="slidenum">
              <a:rPr lang="en-US" smtClean="0"/>
              <a:t>‹#›</a:t>
            </a:fld>
            <a:endParaRPr lang="en-US"/>
          </a:p>
        </p:txBody>
      </p:sp>
    </p:spTree>
    <p:extLst>
      <p:ext uri="{BB962C8B-B14F-4D97-AF65-F5344CB8AC3E}">
        <p14:creationId xmlns:p14="http://schemas.microsoft.com/office/powerpoint/2010/main" val="305934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7CD6A4-D47C-4F0A-8AE3-E2A1F10E3130}"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8E2FD-20D2-4A8F-A71B-D3C0796D23C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82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CD6A4-D47C-4F0A-8AE3-E2A1F10E3130}"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8E2FD-20D2-4A8F-A71B-D3C0796D23C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20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CD6A4-D47C-4F0A-8AE3-E2A1F10E3130}" type="datetimeFigureOut">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8E2FD-20D2-4A8F-A71B-D3C0796D23C1}" type="slidenum">
              <a:rPr lang="en-US" smtClean="0"/>
              <a:t>‹#›</a:t>
            </a:fld>
            <a:endParaRPr lang="en-US"/>
          </a:p>
        </p:txBody>
      </p:sp>
    </p:spTree>
    <p:extLst>
      <p:ext uri="{BB962C8B-B14F-4D97-AF65-F5344CB8AC3E}">
        <p14:creationId xmlns:p14="http://schemas.microsoft.com/office/powerpoint/2010/main" val="417539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CD6A4-D47C-4F0A-8AE3-E2A1F10E3130}"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E2FD-20D2-4A8F-A71B-D3C0796D23C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5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CD6A4-D47C-4F0A-8AE3-E2A1F10E3130}"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8E2FD-20D2-4A8F-A71B-D3C0796D23C1}" type="slidenum">
              <a:rPr lang="en-US" smtClean="0"/>
              <a:t>‹#›</a:t>
            </a:fld>
            <a:endParaRPr lang="en-US"/>
          </a:p>
        </p:txBody>
      </p:sp>
    </p:spTree>
    <p:extLst>
      <p:ext uri="{BB962C8B-B14F-4D97-AF65-F5344CB8AC3E}">
        <p14:creationId xmlns:p14="http://schemas.microsoft.com/office/powerpoint/2010/main" val="362101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7CD6A4-D47C-4F0A-8AE3-E2A1F10E3130}" type="datetimeFigureOut">
              <a:rPr lang="en-US" smtClean="0"/>
              <a:t>7/20/2021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B8E2FD-20D2-4A8F-A71B-D3C0796D23C1}" type="slidenum">
              <a:rPr lang="en-US" smtClean="0"/>
              <a:t>‹#›</a:t>
            </a:fld>
            <a:endParaRPr lang="en-US"/>
          </a:p>
        </p:txBody>
      </p:sp>
    </p:spTree>
    <p:extLst>
      <p:ext uri="{BB962C8B-B14F-4D97-AF65-F5344CB8AC3E}">
        <p14:creationId xmlns:p14="http://schemas.microsoft.com/office/powerpoint/2010/main" val="21426435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16.gif" /><Relationship Id="rId2" Type="http://schemas.openxmlformats.org/officeDocument/2006/relationships/image" Target="../media/image15.jp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9.jpg" /><Relationship Id="rId2" Type="http://schemas.openxmlformats.org/officeDocument/2006/relationships/image" Target="../media/image18.jpg" /><Relationship Id="rId1" Type="http://schemas.openxmlformats.org/officeDocument/2006/relationships/slideLayout" Target="../slideLayouts/slideLayout7.xml" /><Relationship Id="rId4" Type="http://schemas.openxmlformats.org/officeDocument/2006/relationships/image" Target="../media/image20.jp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nstituent_Assembly_of_India" TargetMode="External" /><Relationship Id="rId2" Type="http://schemas.openxmlformats.org/officeDocument/2006/relationships/hyperlink" Target="https://en.wikipedia.org/wiki/Preamble_to_the_Constitution_of_India#cite_note-1" TargetMode="External" /><Relationship Id="rId1" Type="http://schemas.openxmlformats.org/officeDocument/2006/relationships/slideLayout" Target="../slideLayouts/slideLayout7.xml" /><Relationship Id="rId5" Type="http://schemas.openxmlformats.org/officeDocument/2006/relationships/image" Target="../media/image9.jpg" /><Relationship Id="rId4" Type="http://schemas.openxmlformats.org/officeDocument/2006/relationships/hyperlink" Target="https://en.wikipedia.org/wiki/Republic_Day_(India)" TargetMode="External" /></Relationships>
</file>

<file path=ppt/slides/_rels/slide5.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7.xml" /><Relationship Id="rId4" Type="http://schemas.openxmlformats.org/officeDocument/2006/relationships/image" Target="../media/image12.jp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56068" y="759854"/>
            <a:ext cx="9594759" cy="2800767"/>
          </a:xfrm>
          <a:prstGeom prst="rect">
            <a:avLst/>
          </a:prstGeom>
          <a:noFill/>
        </p:spPr>
        <p:txBody>
          <a:bodyPr wrap="square" lIns="91440" tIns="45720" rIns="91440" bIns="45720">
            <a:spAutoFit/>
          </a:bodyPr>
          <a:lstStyle/>
          <a:p>
            <a:pPr algn="ctr"/>
            <a:r>
              <a:rPr lang="en-US" sz="8800" b="1" i="1" u="sng" dirty="0">
                <a:ln w="9525">
                  <a:solidFill>
                    <a:schemeClr val="bg1"/>
                  </a:solidFill>
                  <a:prstDash val="solid"/>
                </a:ln>
                <a:solidFill>
                  <a:schemeClr val="accent5"/>
                </a:solidFill>
                <a:effectLst>
                  <a:outerShdw blurRad="38100" dist="38100" dir="2700000" algn="tl">
                    <a:srgbClr val="000000">
                      <a:alpha val="43137"/>
                    </a:srgbClr>
                  </a:outerShdw>
                </a:effectLst>
              </a:rPr>
              <a:t>HOLIDAYS HOMEWORK</a:t>
            </a:r>
          </a:p>
        </p:txBody>
      </p:sp>
      <p:graphicFrame>
        <p:nvGraphicFramePr>
          <p:cNvPr id="6" name="Table 5"/>
          <p:cNvGraphicFramePr>
            <a:graphicFrameLocks noGrp="1"/>
          </p:cNvGraphicFramePr>
          <p:nvPr>
            <p:extLst>
              <p:ext uri="{D42A27DB-BD31-4B8C-83A1-F6EECF244321}">
                <p14:modId xmlns:p14="http://schemas.microsoft.com/office/powerpoint/2010/main" val="3124553784"/>
              </p:ext>
            </p:extLst>
          </p:nvPr>
        </p:nvGraphicFramePr>
        <p:xfrm>
          <a:off x="6336405" y="4905299"/>
          <a:ext cx="5150117" cy="1185651"/>
        </p:xfrm>
        <a:graphic>
          <a:graphicData uri="http://schemas.openxmlformats.org/drawingml/2006/table">
            <a:tbl>
              <a:tblPr firstRow="1" bandRow="1">
                <a:tableStyleId>{2D5ABB26-0587-4C30-8999-92F81FD0307C}</a:tableStyleId>
              </a:tblPr>
              <a:tblGrid>
                <a:gridCol w="1395850">
                  <a:extLst>
                    <a:ext uri="{9D8B030D-6E8A-4147-A177-3AD203B41FA5}">
                      <a16:colId xmlns:a16="http://schemas.microsoft.com/office/drawing/2014/main" val="20000"/>
                    </a:ext>
                  </a:extLst>
                </a:gridCol>
                <a:gridCol w="3754267">
                  <a:extLst>
                    <a:ext uri="{9D8B030D-6E8A-4147-A177-3AD203B41FA5}">
                      <a16:colId xmlns:a16="http://schemas.microsoft.com/office/drawing/2014/main" val="20001"/>
                    </a:ext>
                  </a:extLst>
                </a:gridCol>
              </a:tblGrid>
              <a:tr h="263108">
                <a:tc>
                  <a:txBody>
                    <a:bodyPr/>
                    <a:lstStyle/>
                    <a:p>
                      <a:r>
                        <a:rPr lang="en-US" b="1" dirty="0"/>
                        <a:t>NAME</a:t>
                      </a:r>
                    </a:p>
                  </a:txBody>
                  <a:tcPr/>
                </a:tc>
                <a:tc>
                  <a:txBody>
                    <a:bodyPr/>
                    <a:lstStyle/>
                    <a:p>
                      <a:r>
                        <a:rPr lang="en-US" dirty="0"/>
                        <a:t>AVNIESH KHAJURIA</a:t>
                      </a:r>
                    </a:p>
                  </a:txBody>
                  <a:tcPr/>
                </a:tc>
                <a:extLst>
                  <a:ext uri="{0D108BD9-81ED-4DB2-BD59-A6C34878D82A}">
                    <a16:rowId xmlns:a16="http://schemas.microsoft.com/office/drawing/2014/main" val="10000"/>
                  </a:ext>
                </a:extLst>
              </a:tr>
              <a:tr h="454131">
                <a:tc>
                  <a:txBody>
                    <a:bodyPr/>
                    <a:lstStyle/>
                    <a:p>
                      <a:r>
                        <a:rPr lang="en-US" b="1" dirty="0"/>
                        <a:t>CLASS</a:t>
                      </a:r>
                    </a:p>
                  </a:txBody>
                  <a:tcPr/>
                </a:tc>
                <a:tc>
                  <a:txBody>
                    <a:bodyPr/>
                    <a:lstStyle/>
                    <a:p>
                      <a:r>
                        <a:rPr lang="en-US" dirty="0"/>
                        <a:t>9</a:t>
                      </a:r>
                      <a:r>
                        <a:rPr lang="en-US" baseline="30000" dirty="0"/>
                        <a:t>TH</a:t>
                      </a:r>
                      <a:r>
                        <a:rPr lang="en-US" dirty="0"/>
                        <a:t> WANDERING MINDS</a:t>
                      </a:r>
                    </a:p>
                  </a:txBody>
                  <a:tcPr/>
                </a:tc>
                <a:extLst>
                  <a:ext uri="{0D108BD9-81ED-4DB2-BD59-A6C34878D82A}">
                    <a16:rowId xmlns:a16="http://schemas.microsoft.com/office/drawing/2014/main" val="10001"/>
                  </a:ext>
                </a:extLst>
              </a:tr>
              <a:tr h="263108">
                <a:tc>
                  <a:txBody>
                    <a:bodyPr/>
                    <a:lstStyle/>
                    <a:p>
                      <a:r>
                        <a:rPr lang="en-US" b="1" dirty="0"/>
                        <a:t>ROLL NO.</a:t>
                      </a:r>
                    </a:p>
                  </a:txBody>
                  <a:tcPr/>
                </a:tc>
                <a:tc>
                  <a:txBody>
                    <a:bodyPr/>
                    <a:lstStyle/>
                    <a:p>
                      <a:r>
                        <a:rPr lang="en-US"/>
                        <a:t>07</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822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2" y="1016358"/>
            <a:ext cx="4163096" cy="41630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5071" t="9620" r="1565" b="11451"/>
          <a:stretch/>
        </p:blipFill>
        <p:spPr>
          <a:xfrm>
            <a:off x="6400800" y="1496213"/>
            <a:ext cx="4275787" cy="34235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1897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423" t="6196" r="4351" b="44790"/>
          <a:stretch/>
        </p:blipFill>
        <p:spPr>
          <a:xfrm>
            <a:off x="1210615" y="978793"/>
            <a:ext cx="3515932" cy="47523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4971246" y="772733"/>
            <a:ext cx="6452316" cy="4708981"/>
          </a:xfrm>
          <a:prstGeom prst="rect">
            <a:avLst/>
          </a:prstGeom>
          <a:noFill/>
        </p:spPr>
        <p:txBody>
          <a:bodyPr wrap="square" rtlCol="0">
            <a:spAutoFit/>
          </a:bodyPr>
          <a:lstStyle/>
          <a:p>
            <a:r>
              <a:rPr lang="en-US" sz="2000" b="1" u="sng" dirty="0">
                <a:solidFill>
                  <a:srgbClr val="002060"/>
                </a:solidFill>
              </a:rPr>
              <a:t>Constitution Provisions for Protection of Weaker Section:</a:t>
            </a:r>
          </a:p>
          <a:p>
            <a:endParaRPr lang="en-US" sz="2000" b="1" u="sng" dirty="0"/>
          </a:p>
          <a:p>
            <a:pPr marL="285750" indent="-285750" algn="just">
              <a:buFont typeface="Wingdings" panose="05000000000000000000" pitchFamily="2" charset="2"/>
              <a:buChar char="§"/>
            </a:pPr>
            <a:r>
              <a:rPr lang="en-US" sz="2000" dirty="0">
                <a:solidFill>
                  <a:srgbClr val="C00000"/>
                </a:solidFill>
              </a:rPr>
              <a:t>Articles 14 , 15 , 28 , 29 and 30 of the constitution have protected the interest of the minority communities in India.</a:t>
            </a:r>
          </a:p>
          <a:p>
            <a:pPr marL="285750" indent="-285750" algn="just">
              <a:buFont typeface="Wingdings" panose="05000000000000000000" pitchFamily="2" charset="2"/>
              <a:buChar char="§"/>
            </a:pPr>
            <a:r>
              <a:rPr lang="en-US" sz="2000" dirty="0">
                <a:solidFill>
                  <a:srgbClr val="C00000"/>
                </a:solidFill>
              </a:rPr>
              <a:t>Article 14 provides equality before law and equal protection against discrimination irrespective of religion or caste.</a:t>
            </a:r>
          </a:p>
          <a:p>
            <a:pPr marL="285750" indent="-285750" algn="just">
              <a:buFont typeface="Wingdings" panose="05000000000000000000" pitchFamily="2" charset="2"/>
              <a:buChar char="§"/>
            </a:pPr>
            <a:r>
              <a:rPr lang="en-US" sz="2000" dirty="0">
                <a:solidFill>
                  <a:srgbClr val="C00000"/>
                </a:solidFill>
              </a:rPr>
              <a:t>Article 28 safeguard the minority from enforceable religious teachings (such as dress code for specific prayer and all) in all government funded educational institutions.</a:t>
            </a:r>
          </a:p>
          <a:p>
            <a:pPr marL="285750" indent="-285750" algn="just">
              <a:buFont typeface="Wingdings" panose="05000000000000000000" pitchFamily="2" charset="2"/>
              <a:buChar char="§"/>
            </a:pPr>
            <a:r>
              <a:rPr lang="en-US" sz="2000" dirty="0">
                <a:solidFill>
                  <a:srgbClr val="C00000"/>
                </a:solidFill>
              </a:rPr>
              <a:t>Article 29 provides protection of language, script, culture, and conserve the same.</a:t>
            </a:r>
          </a:p>
          <a:p>
            <a:pPr marL="285750" indent="-285750" algn="just">
              <a:buFont typeface="Wingdings" panose="05000000000000000000" pitchFamily="2" charset="2"/>
              <a:buChar char="§"/>
            </a:pPr>
            <a:endParaRPr lang="en-US" sz="2000" dirty="0">
              <a:solidFill>
                <a:srgbClr val="C00000"/>
              </a:solidFill>
            </a:endParaRPr>
          </a:p>
          <a:p>
            <a:pPr algn="just"/>
            <a:r>
              <a:rPr lang="en-US" sz="2000" dirty="0">
                <a:solidFill>
                  <a:srgbClr val="C00000"/>
                </a:solidFill>
              </a:rPr>
              <a:t>The Constitution has declared India to be a secular country in which people of each and every religion has the right to profess, practice and propagate their own religion. </a:t>
            </a:r>
          </a:p>
        </p:txBody>
      </p:sp>
    </p:spTree>
    <p:extLst>
      <p:ext uri="{BB962C8B-B14F-4D97-AF65-F5344CB8AC3E}">
        <p14:creationId xmlns:p14="http://schemas.microsoft.com/office/powerpoint/2010/main" val="141299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5611" y="785611"/>
            <a:ext cx="10663707" cy="2246769"/>
          </a:xfrm>
          <a:prstGeom prst="rect">
            <a:avLst/>
          </a:prstGeom>
        </p:spPr>
        <p:txBody>
          <a:bodyPr wrap="square">
            <a:spAutoFit/>
          </a:bodyPr>
          <a:lstStyle/>
          <a:p>
            <a:pPr algn="just"/>
            <a:r>
              <a:rPr lang="en-US" sz="2000" dirty="0">
                <a:solidFill>
                  <a:srgbClr val="C00000"/>
                </a:solidFill>
              </a:rPr>
              <a:t>Government of India has formulated the “Prime Minister’s New 15-Point Program for the Welfare of Minorities”. An important objective of the Program is to ensure that an appropriate percentage of the priority sector lending is targeted for the minority communities and that the benefits of various government sponsored schemes reach the under-privileged, which includes the disadvantaged sections of the minority communities. The Program is being implemented by the Central Ministries/Departments concerned through State Governments/Union Territories and envisages location of certain proportion of development projects in minority concentration districts.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9569" t="17241" r="10463" b="46065"/>
          <a:stretch/>
        </p:blipFill>
        <p:spPr>
          <a:xfrm>
            <a:off x="1123413" y="3174642"/>
            <a:ext cx="3152373" cy="162917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4928" t="11868" b="32892"/>
          <a:stretch/>
        </p:blipFill>
        <p:spPr>
          <a:xfrm>
            <a:off x="4533363" y="3090930"/>
            <a:ext cx="2952214" cy="171289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2352" t="9515" r="4767" b="57835"/>
          <a:stretch/>
        </p:blipFill>
        <p:spPr>
          <a:xfrm>
            <a:off x="7743153" y="3007216"/>
            <a:ext cx="3152374" cy="17966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2027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3499" y="1880315"/>
            <a:ext cx="8397025" cy="1446550"/>
          </a:xfrm>
          <a:prstGeom prst="rect">
            <a:avLst/>
          </a:prstGeom>
          <a:noFill/>
        </p:spPr>
        <p:txBody>
          <a:bodyPr wrap="square" lIns="91440" tIns="45720" rIns="91440" bIns="45720">
            <a:spAutoFit/>
          </a:bodyPr>
          <a:lstStyle/>
          <a:p>
            <a:pPr algn="ctr"/>
            <a:r>
              <a:rPr lang="en-US" sz="88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76398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2" y="1378038"/>
            <a:ext cx="8371268" cy="406972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57603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612" y="2485623"/>
            <a:ext cx="10470524" cy="3785652"/>
          </a:xfrm>
          <a:prstGeom prst="rect">
            <a:avLst/>
          </a:prstGeom>
          <a:noFill/>
        </p:spPr>
        <p:txBody>
          <a:bodyPr wrap="square" rtlCol="0">
            <a:spAutoFit/>
          </a:bodyPr>
          <a:lstStyle/>
          <a:p>
            <a:pPr algn="just"/>
            <a:r>
              <a:rPr lang="en-US" sz="2400" dirty="0">
                <a:solidFill>
                  <a:srgbClr val="00B050"/>
                </a:solidFill>
              </a:rPr>
              <a:t>The Constitution of India (</a:t>
            </a:r>
            <a:r>
              <a:rPr lang="en-US" sz="2400" dirty="0" err="1">
                <a:solidFill>
                  <a:srgbClr val="00B050"/>
                </a:solidFill>
              </a:rPr>
              <a:t>Bharatiya</a:t>
            </a:r>
            <a:r>
              <a:rPr lang="en-US" sz="2400" dirty="0">
                <a:solidFill>
                  <a:srgbClr val="00B050"/>
                </a:solidFill>
              </a:rPr>
              <a:t> </a:t>
            </a:r>
            <a:r>
              <a:rPr lang="en-US" sz="2400" dirty="0" err="1">
                <a:solidFill>
                  <a:srgbClr val="00B050"/>
                </a:solidFill>
              </a:rPr>
              <a:t>Samvidhaan</a:t>
            </a:r>
            <a:r>
              <a:rPr lang="en-US" sz="2400" dirty="0">
                <a:solidFill>
                  <a:srgbClr val="00B050"/>
                </a:solidFill>
              </a:rPr>
              <a:t>). </a:t>
            </a:r>
            <a:r>
              <a:rPr lang="en-US" sz="2000" dirty="0">
                <a:solidFill>
                  <a:srgbClr val="C00000"/>
                </a:solidFill>
              </a:rPr>
              <a:t>It is the supreme law of India. The document lays down the framework that demarcates fundamental political code , structure , procedures , powers , and duties of Government institution and sets out fundamental rights , directive principles , and the duties of citizens. It is the longest written constitution of any Country on the Earth .</a:t>
            </a:r>
          </a:p>
          <a:p>
            <a:pPr algn="just"/>
            <a:endParaRPr lang="en-US" sz="2000" dirty="0">
              <a:solidFill>
                <a:srgbClr val="C00000"/>
              </a:solidFill>
            </a:endParaRPr>
          </a:p>
          <a:p>
            <a:pPr marL="285750" indent="-285750" algn="just">
              <a:buFont typeface="Wingdings" panose="05000000000000000000" pitchFamily="2" charset="2"/>
              <a:buChar char="§"/>
            </a:pPr>
            <a:r>
              <a:rPr lang="en-US" sz="2000" dirty="0">
                <a:solidFill>
                  <a:srgbClr val="C00000"/>
                </a:solidFill>
              </a:rPr>
              <a:t>It was adopted by the Constituent Assembly of India on 26 November 1949 and became effective on 26 January 1950.</a:t>
            </a:r>
          </a:p>
          <a:p>
            <a:pPr marL="285750" indent="-285750" algn="just">
              <a:buFont typeface="Wingdings" panose="05000000000000000000" pitchFamily="2" charset="2"/>
              <a:buChar char="§"/>
            </a:pPr>
            <a:r>
              <a:rPr lang="en-US" sz="2000" dirty="0">
                <a:solidFill>
                  <a:srgbClr val="C00000"/>
                </a:solidFill>
              </a:rPr>
              <a:t>The Constitution declares India a sovereign , socialist , secular , and democratic republic assures its citizens justice , equality and liberty , and </a:t>
            </a:r>
            <a:r>
              <a:rPr lang="en-US" sz="2000" dirty="0" err="1">
                <a:solidFill>
                  <a:srgbClr val="C00000"/>
                </a:solidFill>
              </a:rPr>
              <a:t>endeavoures</a:t>
            </a:r>
            <a:r>
              <a:rPr lang="en-US" sz="2000" dirty="0">
                <a:solidFill>
                  <a:srgbClr val="C00000"/>
                </a:solidFill>
              </a:rPr>
              <a:t> to promote fraternity.</a:t>
            </a:r>
          </a:p>
          <a:p>
            <a:pPr algn="just"/>
            <a:endParaRPr lang="en-US" sz="2000" dirty="0">
              <a:solidFill>
                <a:srgbClr val="C00000"/>
              </a:solidFill>
            </a:endParaRPr>
          </a:p>
          <a:p>
            <a:pPr algn="just"/>
            <a:endParaRPr lang="en-US" dirty="0">
              <a:solidFill>
                <a:srgbClr val="C00000"/>
              </a:solidFill>
            </a:endParaRPr>
          </a:p>
          <a:p>
            <a:r>
              <a:rPr lang="en-US" dirty="0">
                <a:solidFill>
                  <a:srgbClr val="C00000"/>
                </a:solidFill>
              </a:rPr>
              <a:t>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1381" b="13495"/>
          <a:stretch/>
        </p:blipFill>
        <p:spPr>
          <a:xfrm>
            <a:off x="2968044" y="837126"/>
            <a:ext cx="5715000" cy="14295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0182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54580" y="914400"/>
            <a:ext cx="6194737" cy="3816429"/>
          </a:xfrm>
          <a:prstGeom prst="rect">
            <a:avLst/>
          </a:prstGeom>
        </p:spPr>
        <p:txBody>
          <a:bodyPr wrap="square">
            <a:spAutoFit/>
          </a:bodyPr>
          <a:lstStyle/>
          <a:p>
            <a:r>
              <a:rPr lang="en-US" sz="2400" b="1" i="1" dirty="0">
                <a:solidFill>
                  <a:srgbClr val="202124"/>
                </a:solidFill>
                <a:latin typeface="Google Sans"/>
              </a:rPr>
              <a:t>Preamble to the Constitution of India</a:t>
            </a:r>
          </a:p>
          <a:p>
            <a:endParaRPr lang="en-US" b="1" i="1" dirty="0">
              <a:solidFill>
                <a:srgbClr val="202124"/>
              </a:solidFill>
              <a:latin typeface="Google Sans"/>
            </a:endParaRPr>
          </a:p>
          <a:p>
            <a:pPr algn="just"/>
            <a:r>
              <a:rPr lang="en-US" sz="2000" dirty="0"/>
              <a:t>The Preamble to Constitution of India is guidelines to guide people of the nation, to present the principles of the Constitution, to indicate the source from which the document derives its authority, and meaning.</a:t>
            </a:r>
            <a:r>
              <a:rPr lang="en-US" sz="2000" baseline="30000" dirty="0">
                <a:hlinkClick r:id="rId2"/>
              </a:rPr>
              <a:t>[1]</a:t>
            </a:r>
            <a:r>
              <a:rPr lang="en-US" sz="2000" dirty="0"/>
              <a:t> It reflects the hopes and aspirations of the people. The preamble can be referred to as the preface which highlights the entire Constitution. It was adopted on 26 November 1949 by the </a:t>
            </a:r>
            <a:r>
              <a:rPr lang="en-US" sz="2000" dirty="0">
                <a:hlinkClick r:id="rId3"/>
              </a:rPr>
              <a:t>Constituent Assembly</a:t>
            </a:r>
            <a:r>
              <a:rPr lang="en-US" sz="2000" dirty="0"/>
              <a:t> and came into effect on </a:t>
            </a:r>
            <a:r>
              <a:rPr lang="en-US" sz="2000" dirty="0">
                <a:hlinkClick r:id="rId4" tooltip="Republic Day (India)"/>
              </a:rPr>
              <a:t>26 January 1950</a:t>
            </a:r>
            <a:r>
              <a:rPr lang="en-US" sz="2000" dirty="0"/>
              <a:t>, celebrated as the </a:t>
            </a:r>
            <a:r>
              <a:rPr lang="en-US" sz="2000" dirty="0">
                <a:hlinkClick r:id="rId4" tooltip="Republic Day (India)"/>
              </a:rPr>
              <a:t>Republic day</a:t>
            </a:r>
            <a:r>
              <a:rPr lang="en-US" sz="2000" dirty="0"/>
              <a:t> in India. Preamble was made in 1947 but adopted in 1949.</a:t>
            </a: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0418" r="9620"/>
          <a:stretch/>
        </p:blipFill>
        <p:spPr>
          <a:xfrm>
            <a:off x="1107583" y="790752"/>
            <a:ext cx="4043966" cy="5057330"/>
          </a:xfrm>
          <a:prstGeom prst="rect">
            <a:avLst/>
          </a:prstGeom>
        </p:spPr>
      </p:pic>
    </p:spTree>
    <p:extLst>
      <p:ext uri="{BB962C8B-B14F-4D97-AF65-F5344CB8AC3E}">
        <p14:creationId xmlns:p14="http://schemas.microsoft.com/office/powerpoint/2010/main" val="79288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68" y="1146220"/>
            <a:ext cx="4340180" cy="46621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01" t="16873" r="17247" b="20930"/>
          <a:stretch/>
        </p:blipFill>
        <p:spPr>
          <a:xfrm>
            <a:off x="788226" y="811369"/>
            <a:ext cx="2653048" cy="24341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806" y="3881907"/>
            <a:ext cx="2913240" cy="2133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3434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2" y="772732"/>
            <a:ext cx="10534918" cy="4185761"/>
          </a:xfrm>
          <a:prstGeom prst="rect">
            <a:avLst/>
          </a:prstGeom>
        </p:spPr>
        <p:txBody>
          <a:bodyPr wrap="square">
            <a:spAutoFit/>
          </a:bodyPr>
          <a:lstStyle/>
          <a:p>
            <a:r>
              <a:rPr lang="en-US" sz="2800" b="1" i="1" u="sng" dirty="0"/>
              <a:t>The Indian Constitution Protects The Rights Of Women :</a:t>
            </a:r>
          </a:p>
          <a:p>
            <a:pPr algn="just"/>
            <a:r>
              <a:rPr lang="en-US" sz="2000" dirty="0">
                <a:solidFill>
                  <a:srgbClr val="C00000"/>
                </a:solidFill>
              </a:rPr>
              <a:t>The constitution of India guarantee to all Indian women equality (Article14) , no discrimination by the State (Article 15(1)) , equality of opportunity (Article 16) , equal pay for equal work (Article 39d) and Article 42 .</a:t>
            </a:r>
          </a:p>
          <a:p>
            <a:pPr algn="just"/>
            <a:r>
              <a:rPr lang="en-US" sz="2000" dirty="0">
                <a:solidFill>
                  <a:srgbClr val="C00000"/>
                </a:solidFill>
              </a:rPr>
              <a:t>The status of women in India has been subject to many changes over the span of recorded Indian history . Their position in society deteriorated early in India’s ancient period , especially in the Indo – Aryan Speaking regions , and their subordination continued to be reified well into India’s early modern period . </a:t>
            </a:r>
          </a:p>
          <a:p>
            <a:pPr algn="just"/>
            <a:endParaRPr lang="en-US" sz="2000" dirty="0">
              <a:solidFill>
                <a:srgbClr val="C00000"/>
              </a:solidFill>
            </a:endParaRPr>
          </a:p>
          <a:p>
            <a:pPr algn="just"/>
            <a:r>
              <a:rPr lang="en-US" sz="2000" dirty="0">
                <a:solidFill>
                  <a:srgbClr val="C00000"/>
                </a:solidFill>
              </a:rPr>
              <a:t>Women in India now participate fully in areas such as education , sports , politics , media , art , and culture , service sectors , science and technology, etc. Indira Gandhi , who served as Prime Minister of India for an aggregate period of fifteen years , is the world’s longest serving female Prime Minister. </a:t>
            </a:r>
          </a:p>
          <a:p>
            <a:pPr algn="just"/>
            <a:endParaRPr lang="en-US" sz="2000" dirty="0">
              <a:solidFill>
                <a:srgbClr val="C00000"/>
              </a:solidFill>
            </a:endParaRPr>
          </a:p>
        </p:txBody>
      </p:sp>
    </p:spTree>
    <p:extLst>
      <p:ext uri="{BB962C8B-B14F-4D97-AF65-F5344CB8AC3E}">
        <p14:creationId xmlns:p14="http://schemas.microsoft.com/office/powerpoint/2010/main" val="29720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490" y="837127"/>
            <a:ext cx="10625071" cy="5016758"/>
          </a:xfrm>
          <a:prstGeom prst="rect">
            <a:avLst/>
          </a:prstGeom>
        </p:spPr>
        <p:txBody>
          <a:bodyPr wrap="square">
            <a:spAutoFit/>
          </a:bodyPr>
          <a:lstStyle/>
          <a:p>
            <a:pPr algn="just"/>
            <a:r>
              <a:rPr lang="en-US" sz="2000" b="1" dirty="0">
                <a:solidFill>
                  <a:srgbClr val="002060"/>
                </a:solidFill>
              </a:rPr>
              <a:t>The areas that violate the rights of women in India have been stated as follows :</a:t>
            </a:r>
          </a:p>
          <a:p>
            <a:pPr marL="285750" indent="-285750" algn="just">
              <a:buFont typeface="Wingdings" panose="05000000000000000000" pitchFamily="2" charset="2"/>
              <a:buChar char="§"/>
            </a:pPr>
            <a:r>
              <a:rPr lang="en-US" sz="2000" dirty="0">
                <a:solidFill>
                  <a:srgbClr val="C00000"/>
                </a:solidFill>
              </a:rPr>
              <a:t>Domestic Violence</a:t>
            </a:r>
          </a:p>
          <a:p>
            <a:pPr marL="285750" indent="-285750" algn="just">
              <a:buFont typeface="Wingdings" panose="05000000000000000000" pitchFamily="2" charset="2"/>
              <a:buChar char="§"/>
            </a:pPr>
            <a:r>
              <a:rPr lang="en-US" sz="2000" dirty="0">
                <a:solidFill>
                  <a:srgbClr val="C00000"/>
                </a:solidFill>
              </a:rPr>
              <a:t>Female </a:t>
            </a:r>
            <a:r>
              <a:rPr lang="en-US" sz="2000" dirty="0" err="1">
                <a:solidFill>
                  <a:srgbClr val="C00000"/>
                </a:solidFill>
              </a:rPr>
              <a:t>Foeticide</a:t>
            </a:r>
            <a:endParaRPr lang="en-US" sz="2000" dirty="0">
              <a:solidFill>
                <a:srgbClr val="C00000"/>
              </a:solidFill>
            </a:endParaRPr>
          </a:p>
          <a:p>
            <a:pPr marL="285750" indent="-285750" algn="just">
              <a:buFont typeface="Wingdings" panose="05000000000000000000" pitchFamily="2" charset="2"/>
              <a:buChar char="§"/>
            </a:pPr>
            <a:r>
              <a:rPr lang="en-US" sz="2000" dirty="0">
                <a:solidFill>
                  <a:srgbClr val="C00000"/>
                </a:solidFill>
              </a:rPr>
              <a:t>Sexual Harassment </a:t>
            </a:r>
          </a:p>
          <a:p>
            <a:pPr marL="285750" indent="-285750" algn="just">
              <a:buFont typeface="Wingdings" panose="05000000000000000000" pitchFamily="2" charset="2"/>
              <a:buChar char="§"/>
            </a:pPr>
            <a:r>
              <a:rPr lang="en-US" sz="2000" dirty="0">
                <a:solidFill>
                  <a:srgbClr val="C00000"/>
                </a:solidFill>
              </a:rPr>
              <a:t>Rape</a:t>
            </a:r>
          </a:p>
          <a:p>
            <a:pPr marL="285750" indent="-285750" algn="just">
              <a:buFont typeface="Wingdings" panose="05000000000000000000" pitchFamily="2" charset="2"/>
              <a:buChar char="§"/>
            </a:pPr>
            <a:r>
              <a:rPr lang="en-US" sz="2000" dirty="0">
                <a:solidFill>
                  <a:srgbClr val="C00000"/>
                </a:solidFill>
              </a:rPr>
              <a:t>Sati </a:t>
            </a:r>
          </a:p>
          <a:p>
            <a:pPr marL="285750" indent="-285750" algn="just">
              <a:buFont typeface="Wingdings" panose="05000000000000000000" pitchFamily="2" charset="2"/>
              <a:buChar char="§"/>
            </a:pPr>
            <a:r>
              <a:rPr lang="en-US" sz="2000" dirty="0">
                <a:solidFill>
                  <a:srgbClr val="C00000"/>
                </a:solidFill>
              </a:rPr>
              <a:t>Discrimination For Education </a:t>
            </a:r>
          </a:p>
          <a:p>
            <a:pPr marL="285750" indent="-285750" algn="just">
              <a:buFont typeface="Wingdings" panose="05000000000000000000" pitchFamily="2" charset="2"/>
              <a:buChar char="§"/>
            </a:pPr>
            <a:r>
              <a:rPr lang="en-US" sz="2000" dirty="0">
                <a:solidFill>
                  <a:srgbClr val="C00000"/>
                </a:solidFill>
              </a:rPr>
              <a:t>Female Infanticide </a:t>
            </a:r>
          </a:p>
          <a:p>
            <a:pPr algn="just"/>
            <a:endParaRPr lang="en-US" sz="2000" dirty="0">
              <a:solidFill>
                <a:srgbClr val="002060"/>
              </a:solidFill>
            </a:endParaRPr>
          </a:p>
          <a:p>
            <a:pPr algn="just"/>
            <a:r>
              <a:rPr lang="en-US" sz="2000" b="1" dirty="0">
                <a:solidFill>
                  <a:srgbClr val="002060"/>
                </a:solidFill>
              </a:rPr>
              <a:t>Empowerment Of Women</a:t>
            </a:r>
            <a:r>
              <a:rPr lang="en-US" sz="2000" dirty="0">
                <a:solidFill>
                  <a:srgbClr val="002060"/>
                </a:solidFill>
              </a:rPr>
              <a:t> </a:t>
            </a:r>
          </a:p>
          <a:p>
            <a:pPr algn="just"/>
            <a:r>
              <a:rPr lang="en-US" sz="2000" dirty="0">
                <a:solidFill>
                  <a:srgbClr val="C00000"/>
                </a:solidFill>
              </a:rPr>
              <a:t> Empowerment is a complex issue , with varying interpretation in social , economic , cultural , and political frameworks. With empowerment of women , they began to acquire understanding of number of areas , participation in the decision making process ; domestic work should be carried by both males and females and not just females by themselves ; women should take control of the reproductive and decide on the size of the family ; women should be allowed to spend the income , she has earned , according to her own needs and desire.  </a:t>
            </a:r>
          </a:p>
        </p:txBody>
      </p:sp>
    </p:spTree>
    <p:extLst>
      <p:ext uri="{BB962C8B-B14F-4D97-AF65-F5344CB8AC3E}">
        <p14:creationId xmlns:p14="http://schemas.microsoft.com/office/powerpoint/2010/main" val="360748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130" y="1712892"/>
            <a:ext cx="4906851" cy="3750232"/>
          </a:xfrm>
          <a:prstGeom prst="rect">
            <a:avLst/>
          </a:prstGeom>
        </p:spPr>
      </p:pic>
      <p:sp>
        <p:nvSpPr>
          <p:cNvPr id="4" name="Rectangle 3"/>
          <p:cNvSpPr/>
          <p:nvPr/>
        </p:nvSpPr>
        <p:spPr>
          <a:xfrm>
            <a:off x="978794" y="798490"/>
            <a:ext cx="10032643" cy="523220"/>
          </a:xfrm>
          <a:prstGeom prst="rect">
            <a:avLst/>
          </a:prstGeom>
        </p:spPr>
        <p:txBody>
          <a:bodyPr wrap="square">
            <a:spAutoFit/>
          </a:bodyPr>
          <a:lstStyle/>
          <a:p>
            <a:r>
              <a:rPr lang="en-US" sz="2800" b="1" i="1" u="sng" dirty="0"/>
              <a:t>The Indian Constitution Protects The Rights Of Children :</a:t>
            </a:r>
          </a:p>
        </p:txBody>
      </p:sp>
      <p:sp>
        <p:nvSpPr>
          <p:cNvPr id="5" name="Rectangle 4"/>
          <p:cNvSpPr/>
          <p:nvPr/>
        </p:nvSpPr>
        <p:spPr>
          <a:xfrm>
            <a:off x="875764" y="1468192"/>
            <a:ext cx="4739426" cy="4031873"/>
          </a:xfrm>
          <a:prstGeom prst="rect">
            <a:avLst/>
          </a:prstGeom>
        </p:spPr>
        <p:txBody>
          <a:bodyPr wrap="square">
            <a:spAutoFit/>
          </a:bodyPr>
          <a:lstStyle/>
          <a:p>
            <a:pPr algn="just"/>
            <a:endParaRPr lang="en-US" sz="2000" dirty="0">
              <a:solidFill>
                <a:srgbClr val="C00000"/>
              </a:solidFill>
            </a:endParaRPr>
          </a:p>
          <a:p>
            <a:pPr algn="just"/>
            <a:endParaRPr lang="en-US" sz="2000" dirty="0">
              <a:solidFill>
                <a:srgbClr val="C00000"/>
              </a:solidFill>
            </a:endParaRPr>
          </a:p>
          <a:p>
            <a:pPr algn="just"/>
            <a:r>
              <a:rPr lang="en-US" sz="2400" dirty="0">
                <a:solidFill>
                  <a:srgbClr val="C00000"/>
                </a:solidFill>
              </a:rPr>
              <a:t>Children’s rights are human rights that are accustomed explicitly to the children needs , wants and overall well being. They take into account their fragility , specificities and age – appropriate requirements. Children’s right aim to take into account the necessity of the development of a child .</a:t>
            </a:r>
          </a:p>
        </p:txBody>
      </p:sp>
    </p:spTree>
    <p:extLst>
      <p:ext uri="{BB962C8B-B14F-4D97-AF65-F5344CB8AC3E}">
        <p14:creationId xmlns:p14="http://schemas.microsoft.com/office/powerpoint/2010/main" val="362158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873" y="768573"/>
            <a:ext cx="7688687" cy="5447645"/>
          </a:xfrm>
          <a:prstGeom prst="rect">
            <a:avLst/>
          </a:prstGeom>
          <a:noFill/>
        </p:spPr>
        <p:txBody>
          <a:bodyPr wrap="square" rtlCol="0">
            <a:spAutoFit/>
          </a:bodyPr>
          <a:lstStyle/>
          <a:p>
            <a:pPr algn="just"/>
            <a:endParaRPr lang="en-US" sz="2000" dirty="0"/>
          </a:p>
          <a:p>
            <a:pPr algn="just"/>
            <a:r>
              <a:rPr lang="en-US" sz="2400" b="1" dirty="0">
                <a:solidFill>
                  <a:srgbClr val="002060"/>
                </a:solidFill>
              </a:rPr>
              <a:t>Constitution Guarantee that are meant specifically to children :</a:t>
            </a:r>
          </a:p>
          <a:p>
            <a:pPr marL="285750" indent="-285750" algn="just">
              <a:buFont typeface="Wingdings" panose="05000000000000000000" pitchFamily="2" charset="2"/>
              <a:buChar char="§"/>
            </a:pPr>
            <a:r>
              <a:rPr lang="en-US" sz="2000" dirty="0">
                <a:solidFill>
                  <a:srgbClr val="C00000"/>
                </a:solidFill>
              </a:rPr>
              <a:t>Right to free and compulsory elementary education for all children in the 6-14 year age group (Article 21 A)</a:t>
            </a:r>
          </a:p>
          <a:p>
            <a:pPr marL="285750" indent="-285750" algn="just">
              <a:buFont typeface="Wingdings" panose="05000000000000000000" pitchFamily="2" charset="2"/>
              <a:buChar char="§"/>
            </a:pPr>
            <a:r>
              <a:rPr lang="en-US" sz="2000" dirty="0">
                <a:solidFill>
                  <a:srgbClr val="C00000"/>
                </a:solidFill>
              </a:rPr>
              <a:t>Right to be protected from being abused and forced by economic necessity to enter occupation unsuited to their age or strength (Article 39 E)</a:t>
            </a:r>
          </a:p>
          <a:p>
            <a:pPr marL="285750" indent="-285750" algn="just">
              <a:buFont typeface="Wingdings" panose="05000000000000000000" pitchFamily="2" charset="2"/>
              <a:buChar char="§"/>
            </a:pPr>
            <a:r>
              <a:rPr lang="en-US" sz="2000" dirty="0">
                <a:solidFill>
                  <a:srgbClr val="C00000"/>
                </a:solidFill>
              </a:rPr>
              <a:t>Right to be protected from any hazardous employment till the age of 14 years (Article 24)</a:t>
            </a:r>
          </a:p>
          <a:p>
            <a:pPr marL="285750" indent="-285750" algn="just">
              <a:buFont typeface="Wingdings" panose="05000000000000000000" pitchFamily="2" charset="2"/>
              <a:buChar char="§"/>
            </a:pPr>
            <a:r>
              <a:rPr lang="en-US" sz="2000" dirty="0">
                <a:solidFill>
                  <a:srgbClr val="C00000"/>
                </a:solidFill>
              </a:rPr>
              <a:t>Right to equal opportunities and facilities to develop in a health manner and in condition of freedom and dignity and guarantee protection of childhood and youth against exploitation and against moral and material abandonment (Article 39 F)</a:t>
            </a:r>
          </a:p>
          <a:p>
            <a:pPr marL="285750" indent="-285750" algn="just">
              <a:buFont typeface="Wingdings" panose="05000000000000000000" pitchFamily="2" charset="2"/>
              <a:buChar char="§"/>
            </a:pPr>
            <a:r>
              <a:rPr lang="en-US" sz="2000" dirty="0">
                <a:solidFill>
                  <a:srgbClr val="C00000"/>
                </a:solidFill>
              </a:rPr>
              <a:t>Right to early childhood care and education to all children until they complete the age of six years (Article 45)</a:t>
            </a:r>
          </a:p>
          <a:p>
            <a:pPr marL="285750" indent="-285750" algn="just">
              <a:buFont typeface="Wingdings" panose="05000000000000000000" pitchFamily="2" charset="2"/>
              <a:buChar char="§"/>
            </a:pPr>
            <a:endParaRPr lang="en-US" sz="2000"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03" y="768573"/>
            <a:ext cx="2594624" cy="21526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642971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237</TotalTime>
  <Words>885</Words>
  <Application>Microsoft Office PowerPoint</Application>
  <PresentationFormat>Widescreen</PresentationFormat>
  <Paragraphs>54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CONSTITUTION</dc:title>
  <dc:creator>Minnu</dc:creator>
  <cp:lastModifiedBy>Unknown User</cp:lastModifiedBy>
  <cp:revision>31</cp:revision>
  <dcterms:created xsi:type="dcterms:W3CDTF">2021-06-24T15:57:49Z</dcterms:created>
  <dcterms:modified xsi:type="dcterms:W3CDTF">2021-07-20T11:22:57Z</dcterms:modified>
</cp:coreProperties>
</file>