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97211630" initials="9" lastIdx="1" clrIdx="0">
    <p:extLst>
      <p:ext uri="{19B8F6BF-5375-455C-9EA6-DF929625EA0E}">
        <p15:presenceInfo xmlns:p15="http://schemas.microsoft.com/office/powerpoint/2012/main" userId="bdfa488ada9c5f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6.xml" /><Relationship Id="rId4" Type="http://schemas.openxmlformats.org/officeDocument/2006/relationships/hyperlink" Target="https://www.veenaworld.com/blog/best-tourist-places-to-visit-in-orissa" TargetMode="External" /></Relationships>
</file>

<file path=ppt/slides/_rels/slide6.xml.rels><?xml version="1.0" encoding="UTF-8" standalone="yes"?>
<Relationships xmlns="http://schemas.openxmlformats.org/package/2006/relationships"><Relationship Id="rId8" Type="http://schemas.openxmlformats.org/officeDocument/2006/relationships/hyperlink" Target="https://en.m.wikipedia.org/wiki/Sariputta" TargetMode="External" /><Relationship Id="rId3" Type="http://schemas.openxmlformats.org/officeDocument/2006/relationships/image" Target="../media/image15.jpeg" /><Relationship Id="rId7" Type="http://schemas.openxmlformats.org/officeDocument/2006/relationships/hyperlink" Target="'N%C4%81land%C4%81'" TargetMode="External" /><Relationship Id="rId12" Type="http://schemas.openxmlformats.org/officeDocument/2006/relationships/hyperlink" Target="https://en.m.wikipedia.org/wiki/Nalanda#cite_note-FOOTNOTEGhosh19652%E2%80%933-19" TargetMode="External" /><Relationship Id="rId2" Type="http://schemas.openxmlformats.org/officeDocument/2006/relationships/image" Target="../media/image14.jpeg" /><Relationship Id="rId1" Type="http://schemas.openxmlformats.org/officeDocument/2006/relationships/slideLayout" Target="../slideLayouts/slideLayout6.xml" /><Relationship Id="rId6" Type="http://schemas.openxmlformats.org/officeDocument/2006/relationships/hyperlink" Target="https://en.m.wikipedia.org/wiki/Nalanda#cite_note-FOOTNOTEKA_Nilakanta_Sastri1988268-22" TargetMode="External" /><Relationship Id="rId11" Type="http://schemas.openxmlformats.org/officeDocument/2006/relationships/hyperlink" Target="https://en.m.wikipedia.org/wiki/Nalanda#cite_note-FOOTNOTEDutt1962328-24" TargetMode="External" /><Relationship Id="rId5" Type="http://schemas.openxmlformats.org/officeDocument/2006/relationships/hyperlink" Target="https://en.m.wikipedia.org/wiki/Magadha" TargetMode="External" /><Relationship Id="rId10" Type="http://schemas.openxmlformats.org/officeDocument/2006/relationships/hyperlink" Target="https://en.m.wikipedia.org/wiki/Nalanda#cite_note-FOOTNOTEScharfe2002148-23" TargetMode="External" /><Relationship Id="rId4" Type="http://schemas.openxmlformats.org/officeDocument/2006/relationships/hyperlink" Target="https://en.m.wikipedia.org/wiki/Rajgir" TargetMode="External" /><Relationship Id="rId9" Type="http://schemas.openxmlformats.org/officeDocument/2006/relationships/hyperlink" Target="https://en.m.wikipedia.org/wiki/Nirvana"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ED1D-54B5-3C43-B15C-E833E077CB9A}"/>
              </a:ext>
            </a:extLst>
          </p:cNvPr>
          <p:cNvSpPr>
            <a:spLocks noGrp="1"/>
          </p:cNvSpPr>
          <p:nvPr>
            <p:ph type="ctrTitle"/>
          </p:nvPr>
        </p:nvSpPr>
        <p:spPr/>
        <p:txBody>
          <a:bodyPr/>
          <a:lstStyle/>
          <a:p>
            <a:r>
              <a:rPr lang="en-GB"/>
              <a:t>ART AND ARCHITECTURE OF BHARAT</a:t>
            </a:r>
            <a:endParaRPr lang="en-US"/>
          </a:p>
        </p:txBody>
      </p:sp>
      <p:sp>
        <p:nvSpPr>
          <p:cNvPr id="3" name="Subtitle 2">
            <a:extLst>
              <a:ext uri="{FF2B5EF4-FFF2-40B4-BE49-F238E27FC236}">
                <a16:creationId xmlns:a16="http://schemas.microsoft.com/office/drawing/2014/main" id="{9310425B-EC55-6C41-A7C6-F3C736019DD9}"/>
              </a:ext>
            </a:extLst>
          </p:cNvPr>
          <p:cNvSpPr>
            <a:spLocks noGrp="1"/>
          </p:cNvSpPr>
          <p:nvPr>
            <p:ph type="subTitle" idx="1"/>
          </p:nvPr>
        </p:nvSpPr>
        <p:spPr/>
        <p:txBody>
          <a:bodyPr>
            <a:normAutofit lnSpcReduction="10000"/>
          </a:bodyPr>
          <a:lstStyle/>
          <a:p>
            <a:r>
              <a:rPr lang="en-GB"/>
              <a:t>Name-Luv Dogra</a:t>
            </a:r>
          </a:p>
          <a:p>
            <a:r>
              <a:rPr lang="en-GB"/>
              <a:t>Class-9</a:t>
            </a:r>
            <a:r>
              <a:rPr lang="en-GB" baseline="30000"/>
              <a:t>th</a:t>
            </a:r>
            <a:r>
              <a:rPr lang="en-GB"/>
              <a:t> Wandering minds</a:t>
            </a:r>
          </a:p>
          <a:p>
            <a:r>
              <a:rPr lang="en-GB"/>
              <a:t>Roll no.-11</a:t>
            </a:r>
            <a:endParaRPr lang="en-US"/>
          </a:p>
        </p:txBody>
      </p:sp>
      <p:pic>
        <p:nvPicPr>
          <p:cNvPr id="4" name="Picture 4">
            <a:extLst>
              <a:ext uri="{FF2B5EF4-FFF2-40B4-BE49-F238E27FC236}">
                <a16:creationId xmlns:a16="http://schemas.microsoft.com/office/drawing/2014/main" id="{2ED6A464-2E52-D145-A877-137D0F21631D}"/>
              </a:ext>
            </a:extLst>
          </p:cNvPr>
          <p:cNvPicPr>
            <a:picLocks noChangeAspect="1"/>
          </p:cNvPicPr>
          <p:nvPr/>
        </p:nvPicPr>
        <p:blipFill>
          <a:blip r:embed="rId2"/>
          <a:stretch>
            <a:fillRect/>
          </a:stretch>
        </p:blipFill>
        <p:spPr>
          <a:xfrm>
            <a:off x="0" y="31076"/>
            <a:ext cx="3729318" cy="2630395"/>
          </a:xfrm>
          <a:prstGeom prst="rect">
            <a:avLst/>
          </a:prstGeom>
        </p:spPr>
      </p:pic>
      <p:pic>
        <p:nvPicPr>
          <p:cNvPr id="5" name="Picture 5">
            <a:extLst>
              <a:ext uri="{FF2B5EF4-FFF2-40B4-BE49-F238E27FC236}">
                <a16:creationId xmlns:a16="http://schemas.microsoft.com/office/drawing/2014/main" id="{B2AE4F1B-4907-F045-9121-DC4C4B466B10}"/>
              </a:ext>
            </a:extLst>
          </p:cNvPr>
          <p:cNvPicPr>
            <a:picLocks noChangeAspect="1"/>
          </p:cNvPicPr>
          <p:nvPr/>
        </p:nvPicPr>
        <p:blipFill>
          <a:blip r:embed="rId3"/>
          <a:stretch>
            <a:fillRect/>
          </a:stretch>
        </p:blipFill>
        <p:spPr>
          <a:xfrm>
            <a:off x="9221705" y="1439333"/>
            <a:ext cx="2970295" cy="5418667"/>
          </a:xfrm>
          <a:prstGeom prst="rect">
            <a:avLst/>
          </a:prstGeom>
        </p:spPr>
      </p:pic>
    </p:spTree>
    <p:extLst>
      <p:ext uri="{BB962C8B-B14F-4D97-AF65-F5344CB8AC3E}">
        <p14:creationId xmlns:p14="http://schemas.microsoft.com/office/powerpoint/2010/main" val="243014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641-AFB1-BF47-8A81-CC3198D44A4A}"/>
              </a:ext>
            </a:extLst>
          </p:cNvPr>
          <p:cNvSpPr>
            <a:spLocks noGrp="1"/>
          </p:cNvSpPr>
          <p:nvPr>
            <p:ph type="title"/>
          </p:nvPr>
        </p:nvSpPr>
        <p:spPr/>
        <p:txBody>
          <a:bodyPr/>
          <a:lstStyle/>
          <a:p>
            <a:r>
              <a:rPr lang="en-GB"/>
              <a:t>Hk</a:t>
            </a:r>
            <a:endParaRPr lang="en-US"/>
          </a:p>
        </p:txBody>
      </p:sp>
      <p:pic>
        <p:nvPicPr>
          <p:cNvPr id="4" name="Picture 4">
            <a:extLst>
              <a:ext uri="{FF2B5EF4-FFF2-40B4-BE49-F238E27FC236}">
                <a16:creationId xmlns:a16="http://schemas.microsoft.com/office/drawing/2014/main" id="{3DE052EA-71DA-8740-B6D8-A8DDE1004785}"/>
              </a:ext>
            </a:extLst>
          </p:cNvPr>
          <p:cNvPicPr>
            <a:picLocks noGrp="1" noChangeAspect="1"/>
          </p:cNvPicPr>
          <p:nvPr>
            <p:ph idx="1"/>
          </p:nvPr>
        </p:nvPicPr>
        <p:blipFill>
          <a:blip r:embed="rId2"/>
          <a:stretch>
            <a:fillRect/>
          </a:stretch>
        </p:blipFill>
        <p:spPr>
          <a:xfrm>
            <a:off x="0" y="0"/>
            <a:ext cx="12192000"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5496EA68-ED4A-F14F-9558-30BE47EC5F2A}"/>
              </a:ext>
            </a:extLst>
          </p:cNvPr>
          <p:cNvSpPr txBox="1"/>
          <p:nvPr/>
        </p:nvSpPr>
        <p:spPr>
          <a:xfrm>
            <a:off x="5738625" y="2333685"/>
            <a:ext cx="6295203" cy="4524315"/>
          </a:xfrm>
          <a:prstGeom prst="rect">
            <a:avLst/>
          </a:prstGeom>
          <a:solidFill>
            <a:schemeClr val="bg1"/>
          </a:solidFill>
        </p:spPr>
        <p:txBody>
          <a:bodyPr wrap="square" rtlCol="0">
            <a:spAutoFit/>
          </a:bodyPr>
          <a:lstStyle/>
          <a:p>
            <a:pPr algn="l"/>
            <a:r>
              <a:rPr lang="en-US" b="1"/>
              <a:t>In Bhimbetka, near Bhopal, in Central India, is </a:t>
            </a:r>
          </a:p>
          <a:p>
            <a:pPr algn="l"/>
            <a:r>
              <a:rPr lang="en-US" b="1"/>
              <a:t>India’s largest and oldest collection of cave </a:t>
            </a:r>
          </a:p>
          <a:p>
            <a:pPr algn="l"/>
            <a:r>
              <a:rPr lang="en-US" b="1"/>
              <a:t>paintings – belonging to the Neolithic Age and </a:t>
            </a:r>
          </a:p>
          <a:p>
            <a:pPr algn="l"/>
            <a:r>
              <a:rPr lang="en-US" b="1"/>
              <a:t>depicting the everyday lives of people.</a:t>
            </a:r>
          </a:p>
          <a:p>
            <a:pPr algn="l"/>
            <a:r>
              <a:rPr lang="en-US" b="1"/>
              <a:t>Numerous references to painting are found in </a:t>
            </a:r>
          </a:p>
          <a:p>
            <a:pPr algn="l"/>
            <a:r>
              <a:rPr lang="en-US" b="1"/>
              <a:t>literature dating back to the Pre-Christian </a:t>
            </a:r>
          </a:p>
          <a:p>
            <a:pPr algn="l"/>
            <a:r>
              <a:rPr lang="en-US" b="1"/>
              <a:t>period. Vatsayana listed painting as one of the </a:t>
            </a:r>
          </a:p>
          <a:p>
            <a:pPr algn="l"/>
            <a:r>
              <a:rPr lang="en-US" b="1"/>
              <a:t>64 kalaa or fine arts in his text Kamasutra. He </a:t>
            </a:r>
          </a:p>
          <a:p>
            <a:pPr algn="l"/>
            <a:r>
              <a:rPr lang="en-US" b="1"/>
              <a:t>went further and elaborated on the 6 principles </a:t>
            </a:r>
          </a:p>
          <a:p>
            <a:pPr algn="l"/>
            <a:r>
              <a:rPr lang="en-US" b="1"/>
              <a:t>of art, or its limbs or shadanga: Rupabheda, </a:t>
            </a:r>
          </a:p>
          <a:p>
            <a:pPr algn="l"/>
            <a:r>
              <a:rPr lang="en-US" b="1"/>
              <a:t>Pramanam, Bhava, LavanyaYoganam, Sadrisyam and Varnikabhanga.</a:t>
            </a:r>
          </a:p>
          <a:p>
            <a:pPr algn="l"/>
            <a:r>
              <a:rPr lang="en-US" b="1"/>
              <a:t>The caves of Ajanta, Bagh, Sittanavasal, Armamalai are all examples of cave paintings. The </a:t>
            </a:r>
          </a:p>
          <a:p>
            <a:pPr algn="l"/>
            <a:r>
              <a:rPr lang="en-US" b="1"/>
              <a:t>themes are mainly drawn from Hindu, Jain and Buddhist religious inference</a:t>
            </a:r>
          </a:p>
        </p:txBody>
      </p:sp>
      <p:sp>
        <p:nvSpPr>
          <p:cNvPr id="9" name="TextBox 8">
            <a:extLst>
              <a:ext uri="{FF2B5EF4-FFF2-40B4-BE49-F238E27FC236}">
                <a16:creationId xmlns:a16="http://schemas.microsoft.com/office/drawing/2014/main" id="{BDD2D12F-A83E-784F-B478-0A296C8ED53C}"/>
              </a:ext>
            </a:extLst>
          </p:cNvPr>
          <p:cNvSpPr txBox="1"/>
          <p:nvPr/>
        </p:nvSpPr>
        <p:spPr>
          <a:xfrm>
            <a:off x="5178798" y="2514600"/>
            <a:ext cx="1828800" cy="1828800"/>
          </a:xfrm>
          <a:prstGeom prst="rect">
            <a:avLst/>
          </a:prstGeom>
          <a:noFill/>
        </p:spPr>
        <p:txBody>
          <a:bodyPr wrap="square" rtlCol="0">
            <a:spAutoFit/>
          </a:bodyPr>
          <a:lstStyle/>
          <a:p>
            <a:pPr algn="l"/>
            <a:endParaRPr lang="en-US"/>
          </a:p>
        </p:txBody>
      </p:sp>
      <p:pic>
        <p:nvPicPr>
          <p:cNvPr id="3" name="Picture 5">
            <a:extLst>
              <a:ext uri="{FF2B5EF4-FFF2-40B4-BE49-F238E27FC236}">
                <a16:creationId xmlns:a16="http://schemas.microsoft.com/office/drawing/2014/main" id="{CD486FBD-ED0B-064F-A4BD-0E5293D55A7C}"/>
              </a:ext>
            </a:extLst>
          </p:cNvPr>
          <p:cNvPicPr>
            <a:picLocks noChangeAspect="1"/>
          </p:cNvPicPr>
          <p:nvPr/>
        </p:nvPicPr>
        <p:blipFill>
          <a:blip r:embed="rId3"/>
          <a:stretch>
            <a:fillRect/>
          </a:stretch>
        </p:blipFill>
        <p:spPr>
          <a:xfrm>
            <a:off x="363990" y="815794"/>
            <a:ext cx="3951333" cy="3168836"/>
          </a:xfrm>
          <a:prstGeom prst="rect">
            <a:avLst/>
          </a:prstGeom>
        </p:spPr>
      </p:pic>
    </p:spTree>
    <p:extLst>
      <p:ext uri="{BB962C8B-B14F-4D97-AF65-F5344CB8AC3E}">
        <p14:creationId xmlns:p14="http://schemas.microsoft.com/office/powerpoint/2010/main" val="392123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E26-7628-DC4F-A5C6-B0CFEDF0AF7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8F0B8C7-339F-AE4F-898F-6F07DF739A87}"/>
              </a:ext>
            </a:extLst>
          </p:cNvPr>
          <p:cNvPicPr>
            <a:picLocks noGrp="1" noChangeAspect="1"/>
          </p:cNvPicPr>
          <p:nvPr>
            <p:ph idx="4294967295"/>
          </p:nvPr>
        </p:nvPicPr>
        <p:blipFill>
          <a:blip r:embed="rId2"/>
          <a:stretch>
            <a:fillRect/>
          </a:stretch>
        </p:blipFill>
        <p:spPr>
          <a:xfrm>
            <a:off x="-28015" y="0"/>
            <a:ext cx="12192000" cy="6992938"/>
          </a:xfrm>
        </p:spPr>
      </p:pic>
      <p:sp>
        <p:nvSpPr>
          <p:cNvPr id="3" name="TextBox 2">
            <a:extLst>
              <a:ext uri="{FF2B5EF4-FFF2-40B4-BE49-F238E27FC236}">
                <a16:creationId xmlns:a16="http://schemas.microsoft.com/office/drawing/2014/main" id="{88722D37-1334-FB42-B985-1B0AC9EA5885}"/>
              </a:ext>
            </a:extLst>
          </p:cNvPr>
          <p:cNvSpPr txBox="1"/>
          <p:nvPr/>
        </p:nvSpPr>
        <p:spPr>
          <a:xfrm>
            <a:off x="5048251" y="3164681"/>
            <a:ext cx="7143749" cy="3693319"/>
          </a:xfrm>
          <a:prstGeom prst="rect">
            <a:avLst/>
          </a:prstGeom>
          <a:solidFill>
            <a:schemeClr val="tx1"/>
          </a:solidFill>
          <a:ln>
            <a:solidFill>
              <a:schemeClr val="bg2"/>
            </a:solidFill>
          </a:ln>
        </p:spPr>
        <p:txBody>
          <a:bodyPr wrap="square" rtlCol="0" anchor="ctr">
            <a:spAutoFit/>
          </a:bodyPr>
          <a:lstStyle/>
          <a:p>
            <a:pPr marL="285750" indent="-285750" algn="l">
              <a:buFont typeface="Arial" panose="020B0604020202020204" pitchFamily="34" charset="0"/>
              <a:buChar char="•"/>
            </a:pPr>
            <a:r>
              <a:rPr lang="en-GB" b="1" i="1">
                <a:solidFill>
                  <a:schemeClr val="bg1"/>
                </a:solidFill>
              </a:rPr>
              <a:t>The Taj Mahal incorporates and expands on design traditions of Indo-Islamic and earlier Mughal architecture. Specific inspiration came from successful Timurid and Mughal buildings including the Gur-e Amir (the tomb of Timur, progenitor of the Mughal dynasty, in Samarkand),[14] Humayun’s Tomb which inspired the Charbagh gardens and hasht-behesht (architecture) plan of the site, Itmad-Ud-Daulah’s Tomb (sometimes called the Baby Taj), and Shah Jahan’s own Jama Masjid in Delhi. While earlier Mughal buildings were primarily constructed of red sandstone, Shah Jahan promoted the use of white marble inlaid with semi-precious stones. Buildings under his patronage reached new levels of refinement.</a:t>
            </a:r>
            <a:endParaRPr lang="en-US" b="1" i="1">
              <a:solidFill>
                <a:schemeClr val="bg1"/>
              </a:solidFill>
            </a:endParaRPr>
          </a:p>
        </p:txBody>
      </p:sp>
      <p:sp>
        <p:nvSpPr>
          <p:cNvPr id="5" name="TextBox 4">
            <a:extLst>
              <a:ext uri="{FF2B5EF4-FFF2-40B4-BE49-F238E27FC236}">
                <a16:creationId xmlns:a16="http://schemas.microsoft.com/office/drawing/2014/main" id="{0C025A2C-DBD4-DE45-975D-B6A44660D412}"/>
              </a:ext>
            </a:extLst>
          </p:cNvPr>
          <p:cNvSpPr txBox="1"/>
          <p:nvPr/>
        </p:nvSpPr>
        <p:spPr>
          <a:xfrm>
            <a:off x="5153585" y="2514600"/>
            <a:ext cx="1828800" cy="1828800"/>
          </a:xfrm>
          <a:prstGeom prst="rect">
            <a:avLst/>
          </a:prstGeom>
          <a:noFill/>
        </p:spPr>
        <p:txBody>
          <a:bodyPr wrap="square" rtlCol="0">
            <a:spAutoFit/>
          </a:bodyPr>
          <a:lstStyle/>
          <a:p>
            <a:pPr algn="l"/>
            <a:endParaRPr lang="en-US"/>
          </a:p>
        </p:txBody>
      </p:sp>
      <p:pic>
        <p:nvPicPr>
          <p:cNvPr id="6" name="Picture 6">
            <a:extLst>
              <a:ext uri="{FF2B5EF4-FFF2-40B4-BE49-F238E27FC236}">
                <a16:creationId xmlns:a16="http://schemas.microsoft.com/office/drawing/2014/main" id="{C7B46FAE-4695-5146-A2E6-C6F69B3A3F2D}"/>
              </a:ext>
            </a:extLst>
          </p:cNvPr>
          <p:cNvPicPr>
            <a:picLocks noChangeAspect="1"/>
          </p:cNvPicPr>
          <p:nvPr/>
        </p:nvPicPr>
        <p:blipFill>
          <a:blip r:embed="rId3"/>
          <a:stretch>
            <a:fillRect/>
          </a:stretch>
        </p:blipFill>
        <p:spPr>
          <a:xfrm>
            <a:off x="130688" y="302560"/>
            <a:ext cx="4484316" cy="3428999"/>
          </a:xfrm>
          <a:prstGeom prst="rect">
            <a:avLst/>
          </a:prstGeom>
        </p:spPr>
      </p:pic>
    </p:spTree>
    <p:extLst>
      <p:ext uri="{BB962C8B-B14F-4D97-AF65-F5344CB8AC3E}">
        <p14:creationId xmlns:p14="http://schemas.microsoft.com/office/powerpoint/2010/main" val="366340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8CA-52E7-FF46-BCCE-02081B7FE3E3}"/>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id="{2AD477EA-4A9A-CA47-AC99-0D3D096E3CCA}"/>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4">
            <a:extLst>
              <a:ext uri="{FF2B5EF4-FFF2-40B4-BE49-F238E27FC236}">
                <a16:creationId xmlns:a16="http://schemas.microsoft.com/office/drawing/2014/main" id="{B77EC136-9164-9045-857D-F5FCAB6B5931}"/>
              </a:ext>
            </a:extLst>
          </p:cNvPr>
          <p:cNvPicPr>
            <a:picLocks noChangeAspect="1"/>
          </p:cNvPicPr>
          <p:nvPr/>
        </p:nvPicPr>
        <p:blipFill>
          <a:blip r:embed="rId3"/>
          <a:stretch>
            <a:fillRect/>
          </a:stretch>
        </p:blipFill>
        <p:spPr>
          <a:xfrm>
            <a:off x="0" y="1439333"/>
            <a:ext cx="3554008" cy="5418667"/>
          </a:xfrm>
          <a:prstGeom prst="rect">
            <a:avLst/>
          </a:prstGeom>
        </p:spPr>
      </p:pic>
      <p:sp>
        <p:nvSpPr>
          <p:cNvPr id="5" name="TextBox 4">
            <a:extLst>
              <a:ext uri="{FF2B5EF4-FFF2-40B4-BE49-F238E27FC236}">
                <a16:creationId xmlns:a16="http://schemas.microsoft.com/office/drawing/2014/main" id="{C5DC04E0-B73F-F84F-8925-185D9FBCAB67}"/>
              </a:ext>
            </a:extLst>
          </p:cNvPr>
          <p:cNvSpPr txBox="1"/>
          <p:nvPr/>
        </p:nvSpPr>
        <p:spPr>
          <a:xfrm>
            <a:off x="6642351" y="267639"/>
            <a:ext cx="5201978" cy="424731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GB"/>
              <a:t>Iron Pillar rust-resistant composition has attracted many metallurgists and archaeologists. It has been known as a testament to ancient Indian Blacksmiths skills. It is highly resistant to corrosion. Resistance to corrosion means there is an even crystalline iron hydrogen phosphate layer.
Thus it gets protected from the local climate of Delhi. The height of the Iron Pillar from the bottom of the base to the top of the capital is around 7.21 meters. Out of this, 1.12 meters is underground. Bulb shaped base has a height of 0.71 meters, and the bell pattern capital height is 1.07 meters.</a:t>
            </a:r>
            <a:endParaRPr lang="en-US"/>
          </a:p>
        </p:txBody>
      </p:sp>
    </p:spTree>
    <p:extLst>
      <p:ext uri="{BB962C8B-B14F-4D97-AF65-F5344CB8AC3E}">
        <p14:creationId xmlns:p14="http://schemas.microsoft.com/office/powerpoint/2010/main" val="45468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627-B139-9249-933D-C3DDB0E03209}"/>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id="{0A862AAD-0CEB-3240-A58F-8CF06EB3B63F}"/>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4">
            <a:extLst>
              <a:ext uri="{FF2B5EF4-FFF2-40B4-BE49-F238E27FC236}">
                <a16:creationId xmlns:a16="http://schemas.microsoft.com/office/drawing/2014/main" id="{69900667-197F-FE49-8243-16066D7B8DB0}"/>
              </a:ext>
            </a:extLst>
          </p:cNvPr>
          <p:cNvPicPr>
            <a:picLocks noChangeAspect="1"/>
          </p:cNvPicPr>
          <p:nvPr/>
        </p:nvPicPr>
        <p:blipFill>
          <a:blip r:embed="rId3"/>
          <a:stretch>
            <a:fillRect/>
          </a:stretch>
        </p:blipFill>
        <p:spPr>
          <a:xfrm>
            <a:off x="0" y="1"/>
            <a:ext cx="5294779" cy="4103454"/>
          </a:xfrm>
          <a:prstGeom prst="rect">
            <a:avLst/>
          </a:prstGeom>
        </p:spPr>
      </p:pic>
      <p:sp>
        <p:nvSpPr>
          <p:cNvPr id="5" name="TextBox 4">
            <a:extLst>
              <a:ext uri="{FF2B5EF4-FFF2-40B4-BE49-F238E27FC236}">
                <a16:creationId xmlns:a16="http://schemas.microsoft.com/office/drawing/2014/main" id="{754FDB00-D578-704E-813F-D0663B240548}"/>
              </a:ext>
            </a:extLst>
          </p:cNvPr>
          <p:cNvSpPr txBox="1"/>
          <p:nvPr/>
        </p:nvSpPr>
        <p:spPr>
          <a:xfrm>
            <a:off x="7643015" y="317848"/>
            <a:ext cx="4167609" cy="5355312"/>
          </a:xfrm>
          <a:prstGeom prst="rect">
            <a:avLst/>
          </a:prstGeom>
          <a:solidFill>
            <a:schemeClr val="tx1"/>
          </a:solidFill>
        </p:spPr>
        <p:txBody>
          <a:bodyPr wrap="square" rtlCol="0">
            <a:spAutoFit/>
          </a:bodyPr>
          <a:lstStyle/>
          <a:p>
            <a:pPr algn="l"/>
            <a:r>
              <a:rPr lang="en-GB" b="0" i="0">
                <a:solidFill>
                  <a:srgbClr val="212221"/>
                </a:solidFill>
                <a:effectLst/>
                <a:latin typeface="Mulish"/>
              </a:rPr>
              <a:t>Of all the </a:t>
            </a:r>
            <a:r>
              <a:rPr lang="en-GB" b="1" i="0" u="none" strike="noStrike">
                <a:solidFill>
                  <a:srgbClr val="038C93"/>
                </a:solidFill>
                <a:effectLst/>
                <a:latin typeface="Mulish"/>
                <a:hlinkClick r:id="rId4"/>
              </a:rPr>
              <a:t>places to visit in Orissa</a:t>
            </a:r>
            <a:r>
              <a:rPr lang="en-GB" b="0" i="0">
                <a:solidFill>
                  <a:srgbClr val="212221"/>
                </a:solidFill>
                <a:effectLst/>
                <a:latin typeface="Mulish"/>
              </a:rPr>
              <a:t>, there is one place in particular that stands out the most. Whenever you are visiting Orissa, this is the one place that everyone will recommend visiting to experience its grandeur and enormity. It’s the Konark Sun Temple or Konark Surya Mandir. Located in the eponymous village of Konark, 35 km from Puri, it is the remains of a temple that was constructed in the 13</a:t>
            </a:r>
            <a:r>
              <a:rPr lang="en-GB" b="0" i="0" baseline="30000">
                <a:solidFill>
                  <a:srgbClr val="212221"/>
                </a:solidFill>
                <a:effectLst/>
                <a:latin typeface="Mulish"/>
              </a:rPr>
              <a:t>th</a:t>
            </a:r>
            <a:r>
              <a:rPr lang="en-GB" b="0" i="0">
                <a:solidFill>
                  <a:srgbClr val="212221"/>
                </a:solidFill>
                <a:effectLst/>
                <a:latin typeface="Mulish"/>
              </a:rPr>
              <a:t> century. If you are visiting Orissa, Konark Sun Temple is a place that you must visit. If you don’t, then your trip to Orissa will stay incomplete. Konark Sun Temple is a UNESCO World Heritage Site and has a cultural relevance even in the 21</a:t>
            </a:r>
            <a:r>
              <a:rPr lang="en-GB" b="0" i="0" baseline="30000">
                <a:solidFill>
                  <a:srgbClr val="212221"/>
                </a:solidFill>
                <a:effectLst/>
                <a:latin typeface="Mulish"/>
              </a:rPr>
              <a:t>st</a:t>
            </a:r>
            <a:r>
              <a:rPr lang="en-GB" b="0" i="0">
                <a:solidFill>
                  <a:srgbClr val="212221"/>
                </a:solidFill>
                <a:effectLst/>
                <a:latin typeface="Mulish"/>
              </a:rPr>
              <a:t> century. To explain this better, let’s know about its history, architecture, and why it is so revered</a:t>
            </a:r>
            <a:endParaRPr lang="en-US"/>
          </a:p>
        </p:txBody>
      </p:sp>
    </p:spTree>
    <p:extLst>
      <p:ext uri="{BB962C8B-B14F-4D97-AF65-F5344CB8AC3E}">
        <p14:creationId xmlns:p14="http://schemas.microsoft.com/office/powerpoint/2010/main" val="39045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DE8E-011A-6C4F-AB29-B3E5BCDD629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E1F919E-8C4D-E547-92E5-73A6EFEDC8B0}"/>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5">
            <a:extLst>
              <a:ext uri="{FF2B5EF4-FFF2-40B4-BE49-F238E27FC236}">
                <a16:creationId xmlns:a16="http://schemas.microsoft.com/office/drawing/2014/main" id="{B058A2AA-C57E-DE4C-9C4A-F77BF8E7249D}"/>
              </a:ext>
            </a:extLst>
          </p:cNvPr>
          <p:cNvPicPr>
            <a:picLocks noChangeAspect="1"/>
          </p:cNvPicPr>
          <p:nvPr/>
        </p:nvPicPr>
        <p:blipFill>
          <a:blip r:embed="rId3"/>
          <a:stretch>
            <a:fillRect/>
          </a:stretch>
        </p:blipFill>
        <p:spPr>
          <a:xfrm>
            <a:off x="0" y="1"/>
            <a:ext cx="5362015" cy="4725276"/>
          </a:xfrm>
          <a:prstGeom prst="rect">
            <a:avLst/>
          </a:prstGeom>
        </p:spPr>
      </p:pic>
      <p:sp>
        <p:nvSpPr>
          <p:cNvPr id="6" name="TextBox 5">
            <a:extLst>
              <a:ext uri="{FF2B5EF4-FFF2-40B4-BE49-F238E27FC236}">
                <a16:creationId xmlns:a16="http://schemas.microsoft.com/office/drawing/2014/main" id="{57B70555-E2DF-3648-95C2-A86913B3D9F2}"/>
              </a:ext>
            </a:extLst>
          </p:cNvPr>
          <p:cNvSpPr txBox="1"/>
          <p:nvPr/>
        </p:nvSpPr>
        <p:spPr>
          <a:xfrm>
            <a:off x="6452763" y="197346"/>
            <a:ext cx="5058916" cy="6463308"/>
          </a:xfrm>
          <a:prstGeom prst="rect">
            <a:avLst/>
          </a:prstGeom>
          <a:solidFill>
            <a:schemeClr val="accent1">
              <a:lumMod val="75000"/>
            </a:schemeClr>
          </a:solidFill>
        </p:spPr>
        <p:txBody>
          <a:bodyPr wrap="square" rtlCol="0">
            <a:spAutoFit/>
          </a:bodyPr>
          <a:lstStyle/>
          <a:p>
            <a:pPr algn="l"/>
            <a:r>
              <a:rPr lang="en-GB" b="0" i="0">
                <a:effectLst/>
                <a:latin typeface="-apple-system"/>
              </a:rPr>
              <a:t>The history of Nalanda in the 1st-millennium BCE is linked to the nearby city of </a:t>
            </a:r>
            <a:r>
              <a:rPr lang="en-GB" b="0" i="1">
                <a:effectLst/>
                <a:latin typeface="-apple-system"/>
              </a:rPr>
              <a:t>Rajagriha</a:t>
            </a:r>
            <a:r>
              <a:rPr lang="en-GB" b="0" i="0">
                <a:effectLst/>
                <a:latin typeface="-apple-system"/>
              </a:rPr>
              <a:t> (modern </a:t>
            </a:r>
            <a:r>
              <a:rPr lang="en-GB" b="0" i="0" strike="noStrike">
                <a:effectLst/>
                <a:latin typeface="-apple-system"/>
                <a:hlinkClick r:id="rId4" tooltip="Rajgir">
                  <a:extLst>
                    <a:ext uri="{A12FA001-AC4F-418D-AE19-62706E023703}">
                      <ahyp:hlinkClr xmlns:ahyp="http://schemas.microsoft.com/office/drawing/2018/hyperlinkcolor" val="tx"/>
                    </a:ext>
                  </a:extLst>
                </a:hlinkClick>
              </a:rPr>
              <a:t>Rajgir</a:t>
            </a:r>
            <a:r>
              <a:rPr lang="en-GB" b="0" i="0">
                <a:effectLst/>
                <a:latin typeface="-apple-system"/>
              </a:rPr>
              <a:t>) – the capital of </a:t>
            </a:r>
            <a:r>
              <a:rPr lang="en-GB" b="0" i="0" strike="noStrike">
                <a:effectLst/>
                <a:latin typeface="-apple-system"/>
                <a:hlinkClick r:id="rId5" tooltip="Magadha">
                  <a:extLst>
                    <a:ext uri="{A12FA001-AC4F-418D-AE19-62706E023703}">
                      <ahyp:hlinkClr xmlns:ahyp="http://schemas.microsoft.com/office/drawing/2018/hyperlinkcolor" val="tx"/>
                    </a:ext>
                  </a:extLst>
                </a:hlinkClick>
              </a:rPr>
              <a:t>Magadha</a:t>
            </a:r>
            <a:r>
              <a:rPr lang="en-GB" b="0" i="0">
                <a:effectLst/>
                <a:latin typeface="-apple-system"/>
              </a:rPr>
              <a:t> and on the trade routes of ancient India.</a:t>
            </a:r>
            <a:r>
              <a:rPr lang="en-GB" b="0" i="0" strike="noStrike" baseline="30000">
                <a:effectLst/>
                <a:latin typeface="inherit"/>
                <a:hlinkClick r:id="rId6">
                  <a:extLst>
                    <a:ext uri="{A12FA001-AC4F-418D-AE19-62706E023703}">
                      <ahyp:hlinkClr xmlns:ahyp="http://schemas.microsoft.com/office/drawing/2018/hyperlinkcolor" val="tx"/>
                    </a:ext>
                  </a:extLst>
                </a:hlinkClick>
              </a:rPr>
              <a:t>[22]</a:t>
            </a:r>
            <a:r>
              <a:rPr lang="en-GB" b="0" i="0">
                <a:effectLst/>
                <a:latin typeface="-apple-system"/>
              </a:rPr>
              <a:t> Early Buddhist texts state that Buddha visited a town near Rajagriha called Nalanda on his preregrinations.</a:t>
            </a:r>
            <a:r>
              <a:rPr lang="en-GB" b="0" i="0" strike="noStrike" baseline="30000">
                <a:effectLst/>
                <a:latin typeface="inherit"/>
                <a:hlinkClick r:id="rId7">
                  <a:extLst>
                    <a:ext uri="{A12FA001-AC4F-418D-AE19-62706E023703}">
                      <ahyp:hlinkClr xmlns:ahyp="http://schemas.microsoft.com/office/drawing/2018/hyperlinkcolor" val="tx"/>
                    </a:ext>
                  </a:extLst>
                </a:hlinkClick>
              </a:rPr>
              <a:t>[10]</a:t>
            </a:r>
            <a:r>
              <a:rPr lang="en-GB" b="0" i="0">
                <a:effectLst/>
                <a:latin typeface="-apple-system"/>
              </a:rPr>
              <a:t> He delivered lectures in a nearby mango grove named </a:t>
            </a:r>
            <a:r>
              <a:rPr lang="en-GB" b="0" i="1">
                <a:effectLst/>
                <a:latin typeface="-apple-system"/>
              </a:rPr>
              <a:t>Pavarika</a:t>
            </a:r>
            <a:r>
              <a:rPr lang="en-GB" b="0" i="0">
                <a:effectLst/>
                <a:latin typeface="-apple-system"/>
              </a:rPr>
              <a:t> and one of his two chief disciples, </a:t>
            </a:r>
            <a:r>
              <a:rPr lang="en-GB" b="0" i="0" strike="noStrike">
                <a:effectLst/>
                <a:latin typeface="-apple-system"/>
                <a:hlinkClick r:id="rId8" tooltip="Sariputta">
                  <a:extLst>
                    <a:ext uri="{A12FA001-AC4F-418D-AE19-62706E023703}">
                      <ahyp:hlinkClr xmlns:ahyp="http://schemas.microsoft.com/office/drawing/2018/hyperlinkcolor" val="tx"/>
                    </a:ext>
                  </a:extLst>
                </a:hlinkClick>
              </a:rPr>
              <a:t>Shariputra</a:t>
            </a:r>
            <a:r>
              <a:rPr lang="en-GB" b="0" i="0">
                <a:effectLst/>
                <a:latin typeface="-apple-system"/>
              </a:rPr>
              <a:t>, was born in the area and later attained </a:t>
            </a:r>
            <a:r>
              <a:rPr lang="en-GB" b="0" i="0" strike="noStrike">
                <a:effectLst/>
                <a:latin typeface="-apple-system"/>
                <a:hlinkClick r:id="rId9" tooltip="Nirvana">
                  <a:extLst>
                    <a:ext uri="{A12FA001-AC4F-418D-AE19-62706E023703}">
                      <ahyp:hlinkClr xmlns:ahyp="http://schemas.microsoft.com/office/drawing/2018/hyperlinkcolor" val="tx"/>
                    </a:ext>
                  </a:extLst>
                </a:hlinkClick>
              </a:rPr>
              <a:t>nirvana</a:t>
            </a:r>
            <a:r>
              <a:rPr lang="en-GB" b="0" i="0">
                <a:effectLst/>
                <a:latin typeface="-apple-system"/>
              </a:rPr>
              <a:t> there.</a:t>
            </a:r>
            <a:r>
              <a:rPr lang="en-GB" b="0" i="0" strike="noStrike" baseline="30000">
                <a:effectLst/>
                <a:latin typeface="inherit"/>
                <a:hlinkClick r:id="rId10">
                  <a:extLst>
                    <a:ext uri="{A12FA001-AC4F-418D-AE19-62706E023703}">
                      <ahyp:hlinkClr xmlns:ahyp="http://schemas.microsoft.com/office/drawing/2018/hyperlinkcolor" val="tx"/>
                    </a:ext>
                  </a:extLst>
                </a:hlinkClick>
              </a:rPr>
              <a:t>[23]</a:t>
            </a:r>
            <a:r>
              <a:rPr lang="en-GB" b="0" i="0" strike="noStrike" baseline="30000">
                <a:effectLst/>
                <a:latin typeface="inherit"/>
                <a:hlinkClick r:id="rId11">
                  <a:extLst>
                    <a:ext uri="{A12FA001-AC4F-418D-AE19-62706E023703}">
                      <ahyp:hlinkClr xmlns:ahyp="http://schemas.microsoft.com/office/drawing/2018/hyperlinkcolor" val="tx"/>
                    </a:ext>
                  </a:extLst>
                </a:hlinkClick>
              </a:rPr>
              <a:t>[24]</a:t>
            </a:r>
            <a:r>
              <a:rPr lang="en-GB" b="0" i="0">
                <a:effectLst/>
                <a:latin typeface="-apple-system"/>
              </a:rPr>
              <a:t> These Buddhist texts were written down centuries after the death of the Buddha, are not consistent in either the name or the relative location. For example, texts such as the </a:t>
            </a:r>
            <a:r>
              <a:rPr lang="en-GB" b="0" i="1">
                <a:effectLst/>
                <a:latin typeface="-apple-system"/>
              </a:rPr>
              <a:t>Mahasudassana Jataka</a:t>
            </a:r>
            <a:r>
              <a:rPr lang="en-GB" b="0" i="0">
                <a:effectLst/>
                <a:latin typeface="-apple-system"/>
              </a:rPr>
              <a:t> states that Nalaka or Nalakagrama is about a yojana (10 miles) from Rajagriha, while texts such as </a:t>
            </a:r>
            <a:r>
              <a:rPr lang="en-GB" b="0" i="1">
                <a:effectLst/>
                <a:latin typeface="-apple-system"/>
              </a:rPr>
              <a:t>Mahavastu</a:t>
            </a:r>
            <a:r>
              <a:rPr lang="en-GB" b="0" i="0">
                <a:effectLst/>
                <a:latin typeface="-apple-system"/>
              </a:rPr>
              <a:t> call the place Nalanda-gramaka and place it half a yojana away.</a:t>
            </a:r>
            <a:r>
              <a:rPr lang="en-GB" b="0" i="0" strike="noStrike" baseline="30000">
                <a:effectLst/>
                <a:latin typeface="inherit"/>
                <a:hlinkClick r:id="rId12">
                  <a:extLst>
                    <a:ext uri="{A12FA001-AC4F-418D-AE19-62706E023703}">
                      <ahyp:hlinkClr xmlns:ahyp="http://schemas.microsoft.com/office/drawing/2018/hyperlinkcolor" val="tx"/>
                    </a:ext>
                  </a:extLst>
                </a:hlinkClick>
              </a:rPr>
              <a:t>[19]</a:t>
            </a:r>
            <a:r>
              <a:rPr lang="en-GB" b="0" i="0">
                <a:effectLst/>
                <a:latin typeface="-apple-system"/>
              </a:rPr>
              <a:t> A Buddhist text </a:t>
            </a:r>
            <a:r>
              <a:rPr lang="en-GB" b="0" i="1">
                <a:effectLst/>
                <a:latin typeface="-apple-system"/>
              </a:rPr>
              <a:t>Nikayasamgraha</a:t>
            </a:r>
            <a:r>
              <a:rPr lang="en-GB" b="0" i="0">
                <a:effectLst/>
                <a:latin typeface="-apple-system"/>
              </a:rPr>
              <a:t> does state that emperor Ashoka established a </a:t>
            </a:r>
            <a:r>
              <a:rPr lang="en-GB" b="0" i="1">
                <a:effectLst/>
                <a:latin typeface="-apple-system"/>
              </a:rPr>
              <a:t>vihara</a:t>
            </a:r>
            <a:r>
              <a:rPr lang="en-GB" b="0" i="0">
                <a:effectLst/>
                <a:latin typeface="-apple-system"/>
              </a:rPr>
              <a:t> (monastery) at Nalanda. However, archaeological excavations so far have not yielded any monuments from Ashoka period or from another 600 years after his death.</a:t>
            </a:r>
            <a:endParaRPr lang="en-US"/>
          </a:p>
        </p:txBody>
      </p:sp>
    </p:spTree>
    <p:extLst>
      <p:ext uri="{BB962C8B-B14F-4D97-AF65-F5344CB8AC3E}">
        <p14:creationId xmlns:p14="http://schemas.microsoft.com/office/powerpoint/2010/main" val="18596666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Berlin</vt:lpstr>
      <vt:lpstr>ART AND ARCHITECTURE OF BHARAT</vt:lpstr>
      <vt:lpstr>Hk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AND ARCHITECTURE OF BHARA</dc:title>
  <dc:creator>919797211630</dc:creator>
  <cp:lastModifiedBy>919797211630</cp:lastModifiedBy>
  <cp:revision>13</cp:revision>
  <dcterms:created xsi:type="dcterms:W3CDTF">2021-09-28T11:48:19Z</dcterms:created>
  <dcterms:modified xsi:type="dcterms:W3CDTF">2021-09-28T17:21:57Z</dcterms:modified>
</cp:coreProperties>
</file>