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notesMaster" Target="notesMasters/notesMaster1.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2535-C9A3-8D48-8E5B-DE7CC7BFC4DC}" type="datetimeFigureOut">
              <a:rPr lang="en-US" smtClean="0"/>
              <a:t>7/17/2021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7B5CF-E40E-DF4B-BE0A-DA2D5348BE4D}" type="slidenum">
              <a:rPr lang="en-US" smtClean="0"/>
              <a:t>‹#›</a:t>
            </a:fld>
            <a:endParaRPr lang="en-US"/>
          </a:p>
        </p:txBody>
      </p:sp>
    </p:spTree>
    <p:extLst>
      <p:ext uri="{BB962C8B-B14F-4D97-AF65-F5344CB8AC3E}">
        <p14:creationId xmlns:p14="http://schemas.microsoft.com/office/powerpoint/2010/main" val="105344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Jjk</a:t>
            </a:r>
          </a:p>
        </p:txBody>
      </p:sp>
      <p:sp>
        <p:nvSpPr>
          <p:cNvPr id="4" name="Slide Number Placeholder 3"/>
          <p:cNvSpPr>
            <a:spLocks noGrp="1"/>
          </p:cNvSpPr>
          <p:nvPr>
            <p:ph type="sldNum" sz="quarter" idx="5"/>
          </p:nvPr>
        </p:nvSpPr>
        <p:spPr/>
        <p:txBody>
          <a:bodyPr/>
          <a:lstStyle/>
          <a:p>
            <a:fld id="{FB77B5CF-E40E-DF4B-BE0A-DA2D5348BE4D}" type="slidenum">
              <a:rPr lang="en-US" smtClean="0"/>
              <a:t>1</a:t>
            </a:fld>
            <a:endParaRPr lang="en-US"/>
          </a:p>
        </p:txBody>
      </p:sp>
    </p:spTree>
    <p:extLst>
      <p:ext uri="{BB962C8B-B14F-4D97-AF65-F5344CB8AC3E}">
        <p14:creationId xmlns:p14="http://schemas.microsoft.com/office/powerpoint/2010/main" val="237950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7/17/2021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7/17/2021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CCD5-40A1-DD4E-873F-D11D8A89EE98}"/>
              </a:ext>
            </a:extLst>
          </p:cNvPr>
          <p:cNvSpPr>
            <a:spLocks noGrp="1"/>
          </p:cNvSpPr>
          <p:nvPr>
            <p:ph idx="1"/>
          </p:nvPr>
        </p:nvSpPr>
        <p:spPr/>
        <p:txBody>
          <a:bodyPr>
            <a:normAutofit fontScale="92500" lnSpcReduction="10000"/>
          </a:bodyPr>
          <a:lstStyle/>
          <a:p>
            <a:r>
              <a:rPr lang="en-GB" b="0" i="0">
                <a:solidFill>
                  <a:srgbClr val="353535"/>
                </a:solidFill>
                <a:effectLst/>
                <a:latin typeface="Georgia" panose="02000000000000000000" pitchFamily="2" charset="0"/>
              </a:rPr>
              <a:t>The Indian constitution is the fundamental documents of the country where the equality is the basic principle. This documents consist of Article 14 which emphasize on </a:t>
            </a:r>
            <a:r>
              <a:rPr lang="en-GB" b="1" i="0">
                <a:solidFill>
                  <a:srgbClr val="353535"/>
                </a:solidFill>
                <a:effectLst/>
                <a:latin typeface="Georgia" panose="02000000000000000000" pitchFamily="2" charset="0"/>
              </a:rPr>
              <a:t>“EQUALITY BEFORE LAW”</a:t>
            </a:r>
            <a:r>
              <a:rPr lang="en-GB" b="0" i="0">
                <a:solidFill>
                  <a:srgbClr val="353535"/>
                </a:solidFill>
                <a:effectLst/>
                <a:latin typeface="Georgia" panose="02000000000000000000" pitchFamily="2" charset="0"/>
              </a:rPr>
              <a:t> which means every citizen of this country are to be treated equally and no one will be discriminate or deprived by law. Article 14 of the Indian constitution also provides the protection for every individual within the territory of India.</a:t>
            </a:r>
          </a:p>
          <a:p>
            <a:r>
              <a:rPr lang="en-GB" b="0" i="0">
                <a:solidFill>
                  <a:srgbClr val="353535"/>
                </a:solidFill>
                <a:effectLst/>
                <a:latin typeface="Georgia" panose="02000000000000000000" pitchFamily="2" charset="0"/>
              </a:rPr>
              <a:t>I mentioned this Article on the top paragraph because this provision of our constitution is provides the equality to every individual of the country and those individual includes children, women, minorities and as well as weaker section of the society.</a:t>
            </a:r>
          </a:p>
          <a:p>
            <a:endParaRPr lang="en-US"/>
          </a:p>
        </p:txBody>
      </p:sp>
      <p:sp>
        <p:nvSpPr>
          <p:cNvPr id="10" name="Title 9">
            <a:extLst>
              <a:ext uri="{FF2B5EF4-FFF2-40B4-BE49-F238E27FC236}">
                <a16:creationId xmlns:a16="http://schemas.microsoft.com/office/drawing/2014/main" id="{38C46898-E3B0-A444-849F-C4615B69CFBD}"/>
              </a:ext>
            </a:extLst>
          </p:cNvPr>
          <p:cNvSpPr>
            <a:spLocks noGrp="1"/>
          </p:cNvSpPr>
          <p:nvPr>
            <p:ph type="title"/>
          </p:nvPr>
        </p:nvSpPr>
        <p:spPr>
          <a:xfrm>
            <a:off x="86591" y="0"/>
            <a:ext cx="12105409" cy="1756559"/>
          </a:xfrm>
        </p:spPr>
        <p:txBody>
          <a:bodyPr/>
          <a:lstStyle/>
          <a:p>
            <a:r>
              <a:rPr lang="en-US"/>
              <a:t>The Indian constitution protects the rights of children Women minorities and weaker sections Elaborate On the basis of a case study. </a:t>
            </a:r>
          </a:p>
        </p:txBody>
      </p:sp>
    </p:spTree>
    <p:extLst>
      <p:ext uri="{BB962C8B-B14F-4D97-AF65-F5344CB8AC3E}">
        <p14:creationId xmlns:p14="http://schemas.microsoft.com/office/powerpoint/2010/main" val="290050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E6A8-4E89-CC4B-92E3-DF95D5866C93}"/>
              </a:ext>
            </a:extLst>
          </p:cNvPr>
          <p:cNvSpPr>
            <a:spLocks noGrp="1"/>
          </p:cNvSpPr>
          <p:nvPr>
            <p:ph type="title"/>
          </p:nvPr>
        </p:nvSpPr>
        <p:spPr/>
        <p:txBody>
          <a:bodyPr/>
          <a:lstStyle/>
          <a:p>
            <a:r>
              <a:rPr lang="en-GB" b="1" i="0">
                <a:solidFill>
                  <a:srgbClr val="353535"/>
                </a:solidFill>
                <a:effectLst/>
                <a:latin typeface="Georgia" panose="02040502050405020303" pitchFamily="18" charset="0"/>
              </a:rPr>
              <a:t>Right of children:</a:t>
            </a:r>
            <a:endParaRPr lang="en-US"/>
          </a:p>
        </p:txBody>
      </p:sp>
      <p:sp>
        <p:nvSpPr>
          <p:cNvPr id="3" name="Content Placeholder 2">
            <a:extLst>
              <a:ext uri="{FF2B5EF4-FFF2-40B4-BE49-F238E27FC236}">
                <a16:creationId xmlns:a16="http://schemas.microsoft.com/office/drawing/2014/main" id="{338EA1CF-A31E-544D-AD23-BEAFAC5B8917}"/>
              </a:ext>
            </a:extLst>
          </p:cNvPr>
          <p:cNvSpPr>
            <a:spLocks noGrp="1"/>
          </p:cNvSpPr>
          <p:nvPr>
            <p:ph idx="1"/>
          </p:nvPr>
        </p:nvSpPr>
        <p:spPr/>
        <p:txBody>
          <a:bodyPr>
            <a:normAutofit fontScale="85000" lnSpcReduction="10000"/>
          </a:bodyPr>
          <a:lstStyle/>
          <a:p>
            <a:r>
              <a:rPr lang="en-GB" b="0" i="0">
                <a:solidFill>
                  <a:srgbClr val="353535"/>
                </a:solidFill>
                <a:effectLst/>
                <a:latin typeface="Georgia" panose="02040502050405020303" pitchFamily="18" charset="0"/>
              </a:rPr>
              <a:t>Indian constitution provides the protection to the right of children through </a:t>
            </a:r>
            <a:r>
              <a:rPr lang="en-GB" b="1" i="0">
                <a:solidFill>
                  <a:srgbClr val="353535"/>
                </a:solidFill>
                <a:effectLst/>
                <a:latin typeface="Georgia" panose="02040502050405020303" pitchFamily="18" charset="0"/>
              </a:rPr>
              <a:t>Article 21-A</a:t>
            </a:r>
            <a:r>
              <a:rPr lang="en-GB" b="0" i="0">
                <a:solidFill>
                  <a:srgbClr val="353535"/>
                </a:solidFill>
                <a:effectLst/>
                <a:latin typeface="Georgia" panose="02040502050405020303" pitchFamily="18" charset="0"/>
              </a:rPr>
              <a:t>. Article 21-A of the Indian constitution protects the educational right of the children who are between the ages of six to fourteen years. This Article stated that “the state shall provide free and compulsory education to all children” </a:t>
            </a:r>
            <a:r>
              <a:rPr lang="en-GB" b="1" i="0">
                <a:solidFill>
                  <a:srgbClr val="353535"/>
                </a:solidFill>
                <a:effectLst/>
                <a:latin typeface="Georgia" panose="02040502050405020303" pitchFamily="18" charset="0"/>
              </a:rPr>
              <a:t>(between the ages of six to fourteen years).</a:t>
            </a:r>
            <a:endParaRPr lang="en-GB" b="0" i="0">
              <a:solidFill>
                <a:srgbClr val="353535"/>
              </a:solidFill>
              <a:effectLst/>
              <a:latin typeface="Georgia" panose="02040502050405020303" pitchFamily="18" charset="0"/>
            </a:endParaRPr>
          </a:p>
          <a:p>
            <a:r>
              <a:rPr lang="en-GB" b="1" i="0">
                <a:solidFill>
                  <a:srgbClr val="353535"/>
                </a:solidFill>
                <a:effectLst/>
                <a:latin typeface="Georgia" panose="02040502050405020303" pitchFamily="18" charset="0"/>
              </a:rPr>
              <a:t>This is the part of fundamental rights of the citizen where the citizen has the right to enforce this right in the court of law if it is infringe by the state.</a:t>
            </a:r>
            <a:endParaRPr lang="en-GB" b="0" i="0">
              <a:solidFill>
                <a:srgbClr val="353535"/>
              </a:solidFill>
              <a:effectLst/>
              <a:latin typeface="Georgia" panose="02040502050405020303" pitchFamily="18" charset="0"/>
            </a:endParaRPr>
          </a:p>
          <a:p>
            <a:r>
              <a:rPr lang="en-GB" b="0" i="0">
                <a:solidFill>
                  <a:srgbClr val="353535"/>
                </a:solidFill>
                <a:effectLst/>
                <a:latin typeface="Georgia" panose="02040502050405020303" pitchFamily="18" charset="0"/>
              </a:rPr>
              <a:t>Apart from this provision, </a:t>
            </a:r>
            <a:r>
              <a:rPr lang="en-GB" b="1" i="0">
                <a:solidFill>
                  <a:srgbClr val="353535"/>
                </a:solidFill>
                <a:effectLst/>
                <a:latin typeface="Georgia" panose="02040502050405020303" pitchFamily="18" charset="0"/>
              </a:rPr>
              <a:t>Article 45</a:t>
            </a:r>
            <a:r>
              <a:rPr lang="en-GB" b="0" i="0">
                <a:solidFill>
                  <a:srgbClr val="353535"/>
                </a:solidFill>
                <a:effectLst/>
                <a:latin typeface="Georgia" panose="02040502050405020303" pitchFamily="18" charset="0"/>
              </a:rPr>
              <a:t> also talks about the protection of the right of children through provide the early childhood care and education</a:t>
            </a:r>
            <a:r>
              <a:rPr lang="en-GB" b="1" i="0">
                <a:solidFill>
                  <a:srgbClr val="353535"/>
                </a:solidFill>
                <a:effectLst/>
                <a:latin typeface="Georgia" panose="02040502050405020303" pitchFamily="18" charset="0"/>
              </a:rPr>
              <a:t> (until they complete the age of six years)</a:t>
            </a:r>
            <a:r>
              <a:rPr lang="en-GB" b="0" i="0">
                <a:solidFill>
                  <a:srgbClr val="353535"/>
                </a:solidFill>
                <a:effectLst/>
                <a:latin typeface="Georgia" panose="02040502050405020303" pitchFamily="18" charset="0"/>
              </a:rPr>
              <a:t>. This provision is the part of the directive principles of state policy which is not enforceable by the court of law.</a:t>
            </a:r>
          </a:p>
        </p:txBody>
      </p:sp>
    </p:spTree>
    <p:extLst>
      <p:ext uri="{BB962C8B-B14F-4D97-AF65-F5344CB8AC3E}">
        <p14:creationId xmlns:p14="http://schemas.microsoft.com/office/powerpoint/2010/main" val="383399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CDE6-6EBA-5C4C-A72D-C7C2402F2951}"/>
              </a:ext>
            </a:extLst>
          </p:cNvPr>
          <p:cNvSpPr>
            <a:spLocks noGrp="1"/>
          </p:cNvSpPr>
          <p:nvPr>
            <p:ph type="title"/>
          </p:nvPr>
        </p:nvSpPr>
        <p:spPr/>
        <p:txBody>
          <a:bodyPr/>
          <a:lstStyle/>
          <a:p>
            <a:r>
              <a:rPr lang="en-GB" b="1" i="0">
                <a:solidFill>
                  <a:srgbClr val="353535"/>
                </a:solidFill>
                <a:effectLst/>
                <a:latin typeface="Georgia" panose="02040502050405020303" pitchFamily="18" charset="0"/>
              </a:rPr>
              <a:t>Right of women</a:t>
            </a:r>
            <a:endParaRPr lang="en-US"/>
          </a:p>
        </p:txBody>
      </p:sp>
      <p:sp>
        <p:nvSpPr>
          <p:cNvPr id="3" name="Content Placeholder 2">
            <a:extLst>
              <a:ext uri="{FF2B5EF4-FFF2-40B4-BE49-F238E27FC236}">
                <a16:creationId xmlns:a16="http://schemas.microsoft.com/office/drawing/2014/main" id="{256888F9-7C4C-9C4F-83B6-FC3A76E8006B}"/>
              </a:ext>
            </a:extLst>
          </p:cNvPr>
          <p:cNvSpPr>
            <a:spLocks noGrp="1"/>
          </p:cNvSpPr>
          <p:nvPr>
            <p:ph idx="1"/>
          </p:nvPr>
        </p:nvSpPr>
        <p:spPr/>
        <p:txBody>
          <a:bodyPr>
            <a:normAutofit fontScale="77500" lnSpcReduction="20000"/>
          </a:bodyPr>
          <a:lstStyle/>
          <a:p>
            <a:r>
              <a:rPr lang="en-GB" b="0" i="0">
                <a:solidFill>
                  <a:srgbClr val="353535"/>
                </a:solidFill>
                <a:effectLst/>
                <a:latin typeface="Georgia" panose="02040502050405020303" pitchFamily="18" charset="0"/>
              </a:rPr>
              <a:t>I already mentioned Article 14 of the Indian constitution which talks about the equality before the law and equal protection of the law. Irrespective of this, there are several provisions under the constitution which protects the right of women.</a:t>
            </a:r>
          </a:p>
          <a:p>
            <a:r>
              <a:rPr lang="en-GB" b="1" i="0">
                <a:solidFill>
                  <a:srgbClr val="353535"/>
                </a:solidFill>
                <a:effectLst/>
                <a:latin typeface="Georgia" panose="02040502050405020303" pitchFamily="18" charset="0"/>
              </a:rPr>
              <a:t>Article 15 of the Indian constitution</a:t>
            </a:r>
            <a:r>
              <a:rPr lang="en-GB" b="0" i="0">
                <a:solidFill>
                  <a:srgbClr val="353535"/>
                </a:solidFill>
                <a:effectLst/>
                <a:latin typeface="Georgia" panose="02040502050405020303" pitchFamily="18" charset="0"/>
              </a:rPr>
              <a:t> safeguard the women’s rights through the policy of </a:t>
            </a:r>
            <a:r>
              <a:rPr lang="en-GB" b="1" i="0">
                <a:solidFill>
                  <a:srgbClr val="353535"/>
                </a:solidFill>
                <a:effectLst/>
                <a:latin typeface="Georgia" panose="02040502050405020303" pitchFamily="18" charset="0"/>
              </a:rPr>
              <a:t>non-discrimination</a:t>
            </a:r>
            <a:r>
              <a:rPr lang="en-GB" b="0" i="0">
                <a:solidFill>
                  <a:srgbClr val="353535"/>
                </a:solidFill>
                <a:effectLst/>
                <a:latin typeface="Georgia" panose="02040502050405020303" pitchFamily="18" charset="0"/>
              </a:rPr>
              <a:t>. This provisions clearly emphasise that the state shall not discriminate against any citizens on grounds of religion, caste, </a:t>
            </a:r>
            <a:r>
              <a:rPr lang="en-GB" b="1" i="0">
                <a:solidFill>
                  <a:srgbClr val="353535"/>
                </a:solidFill>
                <a:effectLst/>
                <a:latin typeface="Georgia" panose="02040502050405020303" pitchFamily="18" charset="0"/>
              </a:rPr>
              <a:t>sex (gender)</a:t>
            </a:r>
            <a:r>
              <a:rPr lang="en-GB" b="0" i="0">
                <a:solidFill>
                  <a:srgbClr val="353535"/>
                </a:solidFill>
                <a:effectLst/>
                <a:latin typeface="Georgia" panose="02040502050405020303" pitchFamily="18" charset="0"/>
              </a:rPr>
              <a:t> and place of birth.</a:t>
            </a:r>
          </a:p>
          <a:p>
            <a:r>
              <a:rPr lang="en-GB" b="0" i="0">
                <a:solidFill>
                  <a:srgbClr val="353535"/>
                </a:solidFill>
                <a:effectLst/>
                <a:latin typeface="Georgia" panose="02040502050405020303" pitchFamily="18" charset="0"/>
              </a:rPr>
              <a:t>Apart from these provisions, our constitution also provides protection to the women through </a:t>
            </a:r>
            <a:r>
              <a:rPr lang="en-GB" b="1" i="0">
                <a:solidFill>
                  <a:srgbClr val="353535"/>
                </a:solidFill>
                <a:effectLst/>
                <a:latin typeface="Georgia" panose="02040502050405020303" pitchFamily="18" charset="0"/>
              </a:rPr>
              <a:t>Article 16</a:t>
            </a:r>
            <a:r>
              <a:rPr lang="en-GB" b="0" i="0">
                <a:solidFill>
                  <a:srgbClr val="353535"/>
                </a:solidFill>
                <a:effectLst/>
                <a:latin typeface="Georgia" panose="02040502050405020303" pitchFamily="18" charset="0"/>
              </a:rPr>
              <a:t>. Through this provision, it’s provides the equal opportunity in matters of public employment without any discrimination on the ground of caste, </a:t>
            </a:r>
            <a:r>
              <a:rPr lang="en-GB" b="1" i="0">
                <a:solidFill>
                  <a:srgbClr val="353535"/>
                </a:solidFill>
                <a:effectLst/>
                <a:latin typeface="Georgia" panose="02040502050405020303" pitchFamily="18" charset="0"/>
              </a:rPr>
              <a:t>sex (gender)</a:t>
            </a:r>
            <a:r>
              <a:rPr lang="en-GB" b="0" i="0">
                <a:solidFill>
                  <a:srgbClr val="353535"/>
                </a:solidFill>
                <a:effectLst/>
                <a:latin typeface="Georgia" panose="02040502050405020303" pitchFamily="18" charset="0"/>
              </a:rPr>
              <a:t>, religion, etc.</a:t>
            </a:r>
          </a:p>
          <a:p>
            <a:r>
              <a:rPr lang="en-GB" b="0" i="0">
                <a:solidFill>
                  <a:srgbClr val="353535"/>
                </a:solidFill>
                <a:effectLst/>
                <a:latin typeface="Georgia" panose="02040502050405020303" pitchFamily="18" charset="0"/>
              </a:rPr>
              <a:t>These are the part of the fundamental rights of the constitution where a woman can enforce his right if she discriminate by the state.</a:t>
            </a:r>
          </a:p>
        </p:txBody>
      </p:sp>
    </p:spTree>
    <p:extLst>
      <p:ext uri="{BB962C8B-B14F-4D97-AF65-F5344CB8AC3E}">
        <p14:creationId xmlns:p14="http://schemas.microsoft.com/office/powerpoint/2010/main" val="362418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F6E6-34C9-0549-AE50-98FFBF5C97D3}"/>
              </a:ext>
            </a:extLst>
          </p:cNvPr>
          <p:cNvSpPr>
            <a:spLocks noGrp="1"/>
          </p:cNvSpPr>
          <p:nvPr>
            <p:ph type="title"/>
          </p:nvPr>
        </p:nvSpPr>
        <p:spPr/>
        <p:txBody>
          <a:bodyPr>
            <a:normAutofit fontScale="90000"/>
          </a:bodyPr>
          <a:lstStyle/>
          <a:p>
            <a:r>
              <a:rPr lang="en-GB" b="1" i="0">
                <a:solidFill>
                  <a:srgbClr val="353535"/>
                </a:solidFill>
                <a:effectLst/>
                <a:latin typeface="Georgia" panose="02040502050405020303" pitchFamily="18" charset="0"/>
              </a:rPr>
              <a:t>Right of minorities and weaker section:</a:t>
            </a:r>
            <a:br>
              <a:rPr lang="en-GB" b="0" i="0">
                <a:solidFill>
                  <a:srgbClr val="353535"/>
                </a:solidFill>
                <a:effectLst/>
                <a:latin typeface="Georgia" panose="02040502050405020303" pitchFamily="18" charset="0"/>
              </a:rPr>
            </a:br>
            <a:br>
              <a:rPr lang="en-GB" b="0" i="0">
                <a:solidFill>
                  <a:srgbClr val="353535"/>
                </a:solidFill>
                <a:effectLst/>
                <a:latin typeface="Georgia" panose="02040502050405020303" pitchFamily="18" charset="0"/>
              </a:rPr>
            </a:br>
            <a:endParaRPr lang="en-US"/>
          </a:p>
        </p:txBody>
      </p:sp>
      <p:sp>
        <p:nvSpPr>
          <p:cNvPr id="3" name="Content Placeholder 2">
            <a:extLst>
              <a:ext uri="{FF2B5EF4-FFF2-40B4-BE49-F238E27FC236}">
                <a16:creationId xmlns:a16="http://schemas.microsoft.com/office/drawing/2014/main" id="{B97878F3-CB0D-4448-8DDD-A966EAD8C29A}"/>
              </a:ext>
            </a:extLst>
          </p:cNvPr>
          <p:cNvSpPr>
            <a:spLocks noGrp="1"/>
          </p:cNvSpPr>
          <p:nvPr>
            <p:ph idx="1"/>
          </p:nvPr>
        </p:nvSpPr>
        <p:spPr>
          <a:xfrm>
            <a:off x="1294362" y="2015732"/>
            <a:ext cx="9603275" cy="3450613"/>
          </a:xfrm>
        </p:spPr>
        <p:txBody>
          <a:bodyPr>
            <a:normAutofit fontScale="92500"/>
          </a:bodyPr>
          <a:lstStyle/>
          <a:p>
            <a:r>
              <a:rPr lang="en-GB" b="0" i="0">
                <a:solidFill>
                  <a:srgbClr val="353535"/>
                </a:solidFill>
                <a:effectLst/>
                <a:latin typeface="Georgia" panose="02040502050405020303" pitchFamily="18" charset="0"/>
              </a:rPr>
              <a:t>Our Indian constitution not only talks about the right of women or children but also emphasise on the protection of minorities and weaker section of the society.</a:t>
            </a:r>
          </a:p>
          <a:p>
            <a:r>
              <a:rPr lang="en-GB" b="0" i="0">
                <a:solidFill>
                  <a:srgbClr val="353535"/>
                </a:solidFill>
                <a:effectLst/>
                <a:latin typeface="Georgia" panose="02040502050405020303" pitchFamily="18" charset="0"/>
              </a:rPr>
              <a:t>Constitution provides many rights to the minorities through various provisions to ensure the equality among the people and to maintain the diversity of our country.</a:t>
            </a:r>
          </a:p>
          <a:p>
            <a:r>
              <a:rPr lang="en-GB" b="0" i="0">
                <a:solidFill>
                  <a:srgbClr val="353535"/>
                </a:solidFill>
                <a:effectLst/>
                <a:latin typeface="Georgia" panose="02040502050405020303" pitchFamily="18" charset="0"/>
              </a:rPr>
              <a:t>As a part of the fundamental right of the minority community, constitution provides the safeguard on the language, script and or culture of the different minority community through </a:t>
            </a:r>
            <a:r>
              <a:rPr lang="en-GB" b="1" i="0">
                <a:solidFill>
                  <a:srgbClr val="353535"/>
                </a:solidFill>
                <a:effectLst/>
                <a:latin typeface="Georgia" panose="02040502050405020303" pitchFamily="18" charset="0"/>
              </a:rPr>
              <a:t>Article 29 (1)</a:t>
            </a:r>
            <a:r>
              <a:rPr lang="en-GB" b="0" i="0">
                <a:solidFill>
                  <a:srgbClr val="353535"/>
                </a:solidFill>
                <a:effectLst/>
                <a:latin typeface="Georgia" panose="02040502050405020303" pitchFamily="18" charset="0"/>
              </a:rPr>
              <a:t>. And at the same time, </a:t>
            </a:r>
            <a:r>
              <a:rPr lang="en-GB" b="1" i="0">
                <a:solidFill>
                  <a:srgbClr val="353535"/>
                </a:solidFill>
                <a:effectLst/>
                <a:latin typeface="Georgia" panose="02040502050405020303" pitchFamily="18" charset="0"/>
              </a:rPr>
              <a:t>Article 29 (2) </a:t>
            </a:r>
            <a:r>
              <a:rPr lang="en-GB" b="0" i="0">
                <a:solidFill>
                  <a:srgbClr val="353535"/>
                </a:solidFill>
                <a:effectLst/>
                <a:latin typeface="Georgia" panose="02040502050405020303" pitchFamily="18" charset="0"/>
              </a:rPr>
              <a:t>provides the right to the minorities to take admission into any educational institution without any discrimination.</a:t>
            </a:r>
          </a:p>
        </p:txBody>
      </p:sp>
    </p:spTree>
    <p:extLst>
      <p:ext uri="{BB962C8B-B14F-4D97-AF65-F5344CB8AC3E}">
        <p14:creationId xmlns:p14="http://schemas.microsoft.com/office/powerpoint/2010/main" val="34917852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1</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Gallery</vt:lpstr>
      <vt:lpstr>The Indian constitution protects the rights of children Women minorities and weaker sections Elaborate On the basis of a case study. </vt:lpstr>
      <vt:lpstr>Right of children:</vt:lpstr>
      <vt:lpstr>Right of women</vt:lpstr>
      <vt:lpstr>Right of minorities and weaker section: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Indian constitution protects the rights of children Women minorities and weaker sections Elaborate On the basis of a case study. </dc:title>
  <dc:creator>Dharubvasudev2006@gmail.com</dc:creator>
  <cp:lastModifiedBy>Dharubvasudev2006@gmail.com</cp:lastModifiedBy>
  <cp:revision>1</cp:revision>
  <dcterms:created xsi:type="dcterms:W3CDTF">2021-07-17T13:58:34Z</dcterms:created>
  <dcterms:modified xsi:type="dcterms:W3CDTF">2021-07-17T14:13:50Z</dcterms:modified>
</cp:coreProperties>
</file>