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8" r:id="rId2"/>
    <p:sldId id="259" r:id="rId3"/>
    <p:sldId id="257"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423BF71-38B7-8642-BFCE-EDAE9BD0CBAF}" type="datetimeFigureOut">
              <a:rPr lang="en-US" smtClean="0"/>
              <a:t>9/30/2021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782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8A92E-5FF9-8143-81B3-CCB531513398}" type="datetimeFigureOut">
              <a:rPr lang="en-US" smtClean="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74072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617084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748323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151779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CD8A92E-5FF9-8143-81B3-CCB531513398}" type="datetimeFigureOut">
              <a:rPr lang="en-US" smtClean="0"/>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052556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CD8A92E-5FF9-8143-81B3-CCB531513398}" type="datetimeFigureOut">
              <a:rPr lang="en-US" smtClean="0"/>
              <a:t>9/30/2021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718040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3B025CB-9D18-264E-A945-2D020344C9DA}"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5144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07EFB6C-7E96-8F41-8872-189CA1C59F84}"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97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1909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8492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smtClean="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8255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smtClean="0"/>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5268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smtClean="0"/>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979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smtClean="0"/>
              <a:t>9/30/2021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747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smtClean="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460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A7B589-FD4B-7E46-869A-CBADC5FC564E}" type="datetimeFigureOut">
              <a:rPr lang="en-US" smtClean="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0208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CD8A92E-5FF9-8143-81B3-CCB531513398}" type="datetimeFigureOut">
              <a:rPr lang="en-US" smtClean="0"/>
              <a:t>9/30/2021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93465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A0594-BEBE-46DA-8214-733F656C354F}"/>
              </a:ext>
            </a:extLst>
          </p:cNvPr>
          <p:cNvSpPr>
            <a:spLocks noGrp="1"/>
          </p:cNvSpPr>
          <p:nvPr>
            <p:ph type="ctrTitle"/>
          </p:nvPr>
        </p:nvSpPr>
        <p:spPr/>
        <p:txBody>
          <a:bodyPr>
            <a:noAutofit/>
          </a:bodyPr>
          <a:lstStyle/>
          <a:p>
            <a:br>
              <a:rPr lang="en-US" sz="3200" dirty="0">
                <a:latin typeface="Algerian" panose="04020705040A02060702" pitchFamily="82" charset="0"/>
              </a:rPr>
            </a:br>
            <a:br>
              <a:rPr lang="en-US" sz="3200" dirty="0">
                <a:latin typeface="Algerian" panose="04020705040A02060702" pitchFamily="82" charset="0"/>
              </a:rPr>
            </a:br>
            <a:br>
              <a:rPr lang="en-US" sz="3200" dirty="0">
                <a:latin typeface="Algerian" panose="04020705040A02060702" pitchFamily="82" charset="0"/>
              </a:rPr>
            </a:br>
            <a:r>
              <a:rPr lang="en-US" sz="3200" dirty="0">
                <a:latin typeface="Algerian" panose="04020705040A02060702" pitchFamily="82" charset="0"/>
              </a:rPr>
              <a:t>THE INDIAN CONSTITUTION PROTECTS THE RIGHTS OF CHILDREN,WOMEN</a:t>
            </a:r>
            <a:br>
              <a:rPr lang="en-US" sz="3200" dirty="0">
                <a:latin typeface="Algerian" panose="04020705040A02060702" pitchFamily="82" charset="0"/>
              </a:rPr>
            </a:br>
            <a:r>
              <a:rPr lang="en-US" sz="3200" dirty="0">
                <a:latin typeface="Algerian" panose="04020705040A02060702" pitchFamily="82" charset="0"/>
              </a:rPr>
              <a:t>MINORITIES AND WEAKER SECTIONS</a:t>
            </a:r>
            <a:br>
              <a:rPr lang="en-US" sz="3200" dirty="0">
                <a:latin typeface="Algerian" panose="04020705040A02060702" pitchFamily="82" charset="0"/>
              </a:rPr>
            </a:br>
            <a:r>
              <a:rPr lang="en-US" sz="3200" dirty="0">
                <a:latin typeface="Algerian" panose="04020705040A02060702" pitchFamily="82" charset="0"/>
              </a:rPr>
              <a:t>                NAVNI VERMA</a:t>
            </a:r>
            <a:br>
              <a:rPr lang="en-US" sz="3200" dirty="0">
                <a:latin typeface="Algerian" panose="04020705040A02060702" pitchFamily="82" charset="0"/>
              </a:rPr>
            </a:br>
            <a:r>
              <a:rPr lang="en-US" sz="3200" dirty="0">
                <a:latin typeface="Algerian" panose="04020705040A02060702" pitchFamily="82" charset="0"/>
              </a:rPr>
              <a:t>          Class – 9</a:t>
            </a:r>
            <a:r>
              <a:rPr lang="en-US" sz="3200" baseline="30000" dirty="0">
                <a:latin typeface="Algerian" panose="04020705040A02060702" pitchFamily="82" charset="0"/>
              </a:rPr>
              <a:t>th(wandering minds)</a:t>
            </a:r>
            <a:br>
              <a:rPr lang="en-US" sz="3200" dirty="0">
                <a:latin typeface="Algerian" panose="04020705040A02060702" pitchFamily="82" charset="0"/>
              </a:rPr>
            </a:br>
            <a:endParaRPr lang="en-IN" sz="3200" dirty="0">
              <a:latin typeface="Algerian" panose="04020705040A02060702" pitchFamily="82" charset="0"/>
            </a:endParaRPr>
          </a:p>
        </p:txBody>
      </p:sp>
    </p:spTree>
    <p:extLst>
      <p:ext uri="{BB962C8B-B14F-4D97-AF65-F5344CB8AC3E}">
        <p14:creationId xmlns:p14="http://schemas.microsoft.com/office/powerpoint/2010/main" val="1277047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472D-6DE7-4C16-9981-DF43E03F03A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8AB980D-FB76-4638-8C75-32260C4D866E}"/>
              </a:ext>
            </a:extLst>
          </p:cNvPr>
          <p:cNvPicPr>
            <a:picLocks noGrp="1" noChangeAspect="1"/>
          </p:cNvPicPr>
          <p:nvPr>
            <p:ph idx="1"/>
          </p:nvPr>
        </p:nvPicPr>
        <p:blipFill>
          <a:blip r:embed="rId2"/>
          <a:stretch>
            <a:fillRect/>
          </a:stretch>
        </p:blipFill>
        <p:spPr>
          <a:xfrm>
            <a:off x="1" y="-397669"/>
            <a:ext cx="12344400" cy="8761413"/>
          </a:xfrm>
        </p:spPr>
      </p:pic>
    </p:spTree>
    <p:extLst>
      <p:ext uri="{BB962C8B-B14F-4D97-AF65-F5344CB8AC3E}">
        <p14:creationId xmlns:p14="http://schemas.microsoft.com/office/powerpoint/2010/main" val="222928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D080-60D0-417B-9A98-A12060DEDBED}"/>
              </a:ext>
            </a:extLst>
          </p:cNvPr>
          <p:cNvSpPr>
            <a:spLocks noGrp="1"/>
          </p:cNvSpPr>
          <p:nvPr>
            <p:ph type="title"/>
          </p:nvPr>
        </p:nvSpPr>
        <p:spPr>
          <a:xfrm>
            <a:off x="3181349" y="973668"/>
            <a:ext cx="5391151" cy="706964"/>
          </a:xfrm>
        </p:spPr>
        <p:txBody>
          <a:bodyPr/>
          <a:lstStyle/>
          <a:p>
            <a:r>
              <a:rPr lang="en-US" dirty="0"/>
              <a:t>The Indian Constitution</a:t>
            </a:r>
            <a:endParaRPr lang="en-IN" dirty="0"/>
          </a:p>
        </p:txBody>
      </p:sp>
      <p:sp>
        <p:nvSpPr>
          <p:cNvPr id="3" name="Content Placeholder 2">
            <a:extLst>
              <a:ext uri="{FF2B5EF4-FFF2-40B4-BE49-F238E27FC236}">
                <a16:creationId xmlns:a16="http://schemas.microsoft.com/office/drawing/2014/main" id="{3316578B-4496-4080-B718-46B0FD168F0F}"/>
              </a:ext>
            </a:extLst>
          </p:cNvPr>
          <p:cNvSpPr>
            <a:spLocks noGrp="1"/>
          </p:cNvSpPr>
          <p:nvPr>
            <p:ph idx="1"/>
          </p:nvPr>
        </p:nvSpPr>
        <p:spPr>
          <a:xfrm>
            <a:off x="1154955" y="2603500"/>
            <a:ext cx="6737020" cy="3416300"/>
          </a:xfrm>
        </p:spPr>
        <p:txBody>
          <a:bodyPr/>
          <a:lstStyle/>
          <a:p>
            <a:r>
              <a:rPr lang="en-US" b="1" dirty="0">
                <a:solidFill>
                  <a:schemeClr val="tx1"/>
                </a:solidFill>
              </a:rPr>
              <a:t>The </a:t>
            </a:r>
            <a:r>
              <a:rPr lang="en-US" b="1" dirty="0">
                <a:solidFill>
                  <a:srgbClr val="0070C0"/>
                </a:solidFill>
              </a:rPr>
              <a:t>Constitution</a:t>
            </a:r>
            <a:r>
              <a:rPr lang="en-US" b="1" dirty="0">
                <a:solidFill>
                  <a:schemeClr val="tx1"/>
                </a:solidFill>
              </a:rPr>
              <a:t> </a:t>
            </a:r>
            <a:r>
              <a:rPr lang="en-US" b="1" dirty="0">
                <a:solidFill>
                  <a:srgbClr val="0070C0"/>
                </a:solidFill>
              </a:rPr>
              <a:t>of</a:t>
            </a:r>
            <a:r>
              <a:rPr lang="en-US" b="1" dirty="0">
                <a:solidFill>
                  <a:schemeClr val="tx1"/>
                </a:solidFill>
              </a:rPr>
              <a:t> </a:t>
            </a:r>
            <a:r>
              <a:rPr lang="en-US" b="1" dirty="0">
                <a:solidFill>
                  <a:srgbClr val="0070C0"/>
                </a:solidFill>
              </a:rPr>
              <a:t>India</a:t>
            </a:r>
            <a:r>
              <a:rPr lang="en-US" b="1" dirty="0">
                <a:solidFill>
                  <a:schemeClr val="tx1"/>
                </a:solidFill>
              </a:rPr>
              <a:t> (</a:t>
            </a:r>
            <a:r>
              <a:rPr lang="en-US" b="1" dirty="0" err="1">
                <a:solidFill>
                  <a:srgbClr val="FF0000"/>
                </a:solidFill>
              </a:rPr>
              <a:t>Bharatiya</a:t>
            </a:r>
            <a:r>
              <a:rPr lang="en-US" b="1" dirty="0">
                <a:solidFill>
                  <a:schemeClr val="tx1"/>
                </a:solidFill>
              </a:rPr>
              <a:t> </a:t>
            </a:r>
            <a:r>
              <a:rPr lang="en-US" b="1" dirty="0" err="1">
                <a:solidFill>
                  <a:srgbClr val="FF0000"/>
                </a:solidFill>
              </a:rPr>
              <a:t>Samvidhana</a:t>
            </a:r>
            <a:r>
              <a:rPr lang="en-US" b="1" dirty="0">
                <a:solidFill>
                  <a:schemeClr val="tx1"/>
                </a:solidFill>
              </a:rPr>
              <a:t>)</a:t>
            </a:r>
            <a:br>
              <a:rPr lang="en-US" b="1" dirty="0">
                <a:solidFill>
                  <a:schemeClr val="tx1"/>
                </a:solidFill>
              </a:rPr>
            </a:br>
            <a:r>
              <a:rPr lang="en-US" b="1" dirty="0">
                <a:solidFill>
                  <a:schemeClr val="tx1"/>
                </a:solidFill>
              </a:rPr>
              <a:t> is the supreme </a:t>
            </a:r>
            <a:r>
              <a:rPr lang="en-US" b="1" dirty="0">
                <a:solidFill>
                  <a:srgbClr val="0070C0"/>
                </a:solidFill>
              </a:rPr>
              <a:t>law of </a:t>
            </a:r>
            <a:r>
              <a:rPr lang="en-US" b="1" dirty="0" err="1">
                <a:solidFill>
                  <a:srgbClr val="0070C0"/>
                </a:solidFill>
              </a:rPr>
              <a:t>india</a:t>
            </a:r>
            <a:r>
              <a:rPr lang="en-US" b="1" dirty="0">
                <a:solidFill>
                  <a:schemeClr val="tx1"/>
                </a:solidFill>
              </a:rPr>
              <a:t>. The document lays down the  Framework that demarcates fundamental     political code, structure, procedures, powers, and duties of government institutions and sets out fundamental rights, </a:t>
            </a:r>
            <a:r>
              <a:rPr lang="en-US" b="1" dirty="0">
                <a:solidFill>
                  <a:srgbClr val="0070C0"/>
                </a:solidFill>
              </a:rPr>
              <a:t>directive</a:t>
            </a:r>
            <a:r>
              <a:rPr lang="en-US" b="1" dirty="0">
                <a:solidFill>
                  <a:schemeClr val="tx1"/>
                </a:solidFill>
              </a:rPr>
              <a:t> </a:t>
            </a:r>
            <a:r>
              <a:rPr lang="en-US" b="1" dirty="0" err="1">
                <a:solidFill>
                  <a:srgbClr val="0070C0"/>
                </a:solidFill>
              </a:rPr>
              <a:t>principlesb</a:t>
            </a:r>
            <a:r>
              <a:rPr lang="en-US" b="1" dirty="0">
                <a:solidFill>
                  <a:srgbClr val="0070C0"/>
                </a:solidFill>
              </a:rPr>
              <a:t> </a:t>
            </a:r>
            <a:r>
              <a:rPr lang="en-US" b="1" dirty="0">
                <a:solidFill>
                  <a:schemeClr val="tx1"/>
                </a:solidFill>
              </a:rPr>
              <a:t>,and duties of citizens. It is the longest written constitution of any country.</a:t>
            </a:r>
          </a:p>
        </p:txBody>
      </p:sp>
      <p:pic>
        <p:nvPicPr>
          <p:cNvPr id="5" name="Picture 4">
            <a:extLst>
              <a:ext uri="{FF2B5EF4-FFF2-40B4-BE49-F238E27FC236}">
                <a16:creationId xmlns:a16="http://schemas.microsoft.com/office/drawing/2014/main" id="{402609FF-E9BD-4C13-8FFB-2FD78D6B448B}"/>
              </a:ext>
            </a:extLst>
          </p:cNvPr>
          <p:cNvPicPr>
            <a:picLocks noChangeAspect="1"/>
          </p:cNvPicPr>
          <p:nvPr/>
        </p:nvPicPr>
        <p:blipFill>
          <a:blip r:embed="rId2"/>
          <a:stretch>
            <a:fillRect/>
          </a:stretch>
        </p:blipFill>
        <p:spPr>
          <a:xfrm>
            <a:off x="6678928" y="3429000"/>
            <a:ext cx="4965895" cy="2866301"/>
          </a:xfrm>
          <a:prstGeom prst="rect">
            <a:avLst/>
          </a:prstGeom>
          <a:solidFill>
            <a:srgbClr val="FFFFFF">
              <a:shade val="85000"/>
            </a:srgbClr>
          </a:solidFill>
          <a:ln w="190500" cap="rnd">
            <a:solidFill>
              <a:schemeClr val="accent6">
                <a:lumMod val="50000"/>
              </a:schemeClr>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35288534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A0D9-73FC-4BEE-90D1-762B8EC6C7A4}"/>
              </a:ext>
            </a:extLst>
          </p:cNvPr>
          <p:cNvSpPr>
            <a:spLocks noGrp="1"/>
          </p:cNvSpPr>
          <p:nvPr>
            <p:ph type="title"/>
          </p:nvPr>
        </p:nvSpPr>
        <p:spPr>
          <a:xfrm>
            <a:off x="1631852" y="973668"/>
            <a:ext cx="8187397" cy="706964"/>
          </a:xfrm>
        </p:spPr>
        <p:txBody>
          <a:bodyPr/>
          <a:lstStyle/>
          <a:p>
            <a:r>
              <a:rPr lang="en-US" dirty="0"/>
              <a:t>THE INDIAN CONSTITUTION PROTESTS THE RIGHTS OF CHILDREN</a:t>
            </a:r>
            <a:endParaRPr lang="en-IN" dirty="0"/>
          </a:p>
        </p:txBody>
      </p:sp>
      <p:pic>
        <p:nvPicPr>
          <p:cNvPr id="5" name="Content Placeholder 4">
            <a:extLst>
              <a:ext uri="{FF2B5EF4-FFF2-40B4-BE49-F238E27FC236}">
                <a16:creationId xmlns:a16="http://schemas.microsoft.com/office/drawing/2014/main" id="{3FA32AEC-7FF2-4E29-9037-DCA43C01E90C}"/>
              </a:ext>
            </a:extLst>
          </p:cNvPr>
          <p:cNvPicPr>
            <a:picLocks noGrp="1" noChangeAspect="1"/>
          </p:cNvPicPr>
          <p:nvPr>
            <p:ph idx="1"/>
          </p:nvPr>
        </p:nvPicPr>
        <p:blipFill>
          <a:blip r:embed="rId2"/>
          <a:stretch>
            <a:fillRect/>
          </a:stretch>
        </p:blipFill>
        <p:spPr>
          <a:xfrm>
            <a:off x="562708" y="2489982"/>
            <a:ext cx="10986867" cy="4368018"/>
          </a:xfrm>
        </p:spPr>
      </p:pic>
    </p:spTree>
    <p:extLst>
      <p:ext uri="{BB962C8B-B14F-4D97-AF65-F5344CB8AC3E}">
        <p14:creationId xmlns:p14="http://schemas.microsoft.com/office/powerpoint/2010/main" val="3067315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2A04-4DAE-4174-94E8-3E5E73634D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DA8904-9DC5-469A-9148-E2FFE4A0F537}"/>
              </a:ext>
            </a:extLst>
          </p:cNvPr>
          <p:cNvSpPr>
            <a:spLocks noGrp="1"/>
          </p:cNvSpPr>
          <p:nvPr>
            <p:ph idx="1"/>
          </p:nvPr>
        </p:nvSpPr>
        <p:spPr/>
        <p:txBody>
          <a:bodyPr>
            <a:normAutofit lnSpcReduction="10000"/>
          </a:bodyPr>
          <a:lstStyle/>
          <a:p>
            <a:r>
              <a:rPr lang="en-US" b="1" dirty="0">
                <a:solidFill>
                  <a:schemeClr val="tx1"/>
                </a:solidFill>
              </a:rPr>
              <a:t>According to </a:t>
            </a:r>
            <a:r>
              <a:rPr lang="en-US" b="1" dirty="0" err="1">
                <a:solidFill>
                  <a:schemeClr val="tx1"/>
                </a:solidFill>
              </a:rPr>
              <a:t>internationl</a:t>
            </a:r>
            <a:r>
              <a:rPr lang="en-US" b="1" dirty="0">
                <a:solidFill>
                  <a:schemeClr val="tx1"/>
                </a:solidFill>
              </a:rPr>
              <a:t> law, a child means every human being below the age of 18years. This is a universally accepted definition of a child and comes from the United Nations </a:t>
            </a:r>
            <a:r>
              <a:rPr lang="en-US" b="1" dirty="0">
                <a:solidFill>
                  <a:srgbClr val="0070C0"/>
                </a:solidFill>
              </a:rPr>
              <a:t>Convection on the rights of the Child (</a:t>
            </a:r>
            <a:r>
              <a:rPr lang="en-US" b="1" dirty="0">
                <a:solidFill>
                  <a:schemeClr val="tx1"/>
                </a:solidFill>
              </a:rPr>
              <a:t>UNCRC</a:t>
            </a:r>
            <a:r>
              <a:rPr lang="en-US" b="1" dirty="0">
                <a:solidFill>
                  <a:srgbClr val="0070C0"/>
                </a:solidFill>
              </a:rPr>
              <a:t>), </a:t>
            </a:r>
            <a:r>
              <a:rPr lang="en-US" b="1" dirty="0">
                <a:solidFill>
                  <a:schemeClr val="tx1"/>
                </a:solidFill>
              </a:rPr>
              <a:t>an</a:t>
            </a:r>
            <a:r>
              <a:rPr lang="en-US" b="1" dirty="0">
                <a:solidFill>
                  <a:srgbClr val="0070C0"/>
                </a:solidFill>
              </a:rPr>
              <a:t> </a:t>
            </a:r>
            <a:r>
              <a:rPr lang="en-US" b="1" dirty="0">
                <a:solidFill>
                  <a:schemeClr val="tx1"/>
                </a:solidFill>
              </a:rPr>
              <a:t>international legal instrument accepted and ratified by most countries. </a:t>
            </a:r>
          </a:p>
          <a:p>
            <a:r>
              <a:rPr lang="en-US" b="1" dirty="0">
                <a:solidFill>
                  <a:schemeClr val="tx1"/>
                </a:solidFill>
              </a:rPr>
              <a:t>India has always recognized the category of </a:t>
            </a:r>
            <a:r>
              <a:rPr lang="en-US" b="1" dirty="0" err="1">
                <a:solidFill>
                  <a:schemeClr val="tx1"/>
                </a:solidFill>
              </a:rPr>
              <a:t>persond</a:t>
            </a:r>
            <a:r>
              <a:rPr lang="en-US" b="1" dirty="0">
                <a:solidFill>
                  <a:schemeClr val="tx1"/>
                </a:solidFill>
              </a:rPr>
              <a:t> below the age of 18 years as </a:t>
            </a:r>
            <a:r>
              <a:rPr lang="en-US" b="1" dirty="0" err="1">
                <a:solidFill>
                  <a:schemeClr val="tx1"/>
                </a:solidFill>
              </a:rPr>
              <a:t>distict</a:t>
            </a:r>
            <a:r>
              <a:rPr lang="en-US" b="1" dirty="0">
                <a:solidFill>
                  <a:schemeClr val="tx1"/>
                </a:solidFill>
              </a:rPr>
              <a:t> legal entity. That is precisely why people can vote or get a driving license or enter or enter into </a:t>
            </a:r>
            <a:r>
              <a:rPr lang="en-US" b="1" dirty="0" err="1">
                <a:solidFill>
                  <a:schemeClr val="tx1"/>
                </a:solidFill>
              </a:rPr>
              <a:t>into</a:t>
            </a:r>
            <a:r>
              <a:rPr lang="en-US" b="1" dirty="0">
                <a:solidFill>
                  <a:schemeClr val="tx1"/>
                </a:solidFill>
              </a:rPr>
              <a:t> legal contracts only when they attain the age of 18years. Marriage of a girl below the age of  18 years and a boy below 21 </a:t>
            </a:r>
            <a:r>
              <a:rPr lang="en-US" b="1" dirty="0" err="1">
                <a:solidFill>
                  <a:schemeClr val="tx1"/>
                </a:solidFill>
              </a:rPr>
              <a:t>yearsis</a:t>
            </a:r>
            <a:r>
              <a:rPr lang="en-US" b="1" dirty="0">
                <a:solidFill>
                  <a:schemeClr val="tx1"/>
                </a:solidFill>
              </a:rPr>
              <a:t> restrained under the </a:t>
            </a:r>
            <a:r>
              <a:rPr lang="en-US" b="1" dirty="0">
                <a:solidFill>
                  <a:srgbClr val="0070C0"/>
                </a:solidFill>
              </a:rPr>
              <a:t>child</a:t>
            </a:r>
            <a:r>
              <a:rPr lang="en-US" b="1" dirty="0">
                <a:solidFill>
                  <a:schemeClr val="tx1"/>
                </a:solidFill>
              </a:rPr>
              <a:t> </a:t>
            </a:r>
            <a:r>
              <a:rPr lang="en-US" b="1" dirty="0">
                <a:solidFill>
                  <a:srgbClr val="0070C0"/>
                </a:solidFill>
              </a:rPr>
              <a:t>marriage </a:t>
            </a:r>
            <a:r>
              <a:rPr lang="en-US" b="1" dirty="0">
                <a:solidFill>
                  <a:schemeClr val="tx1"/>
                </a:solidFill>
              </a:rPr>
              <a:t>Restraint Act 1929, India changed its law on juvenile justice to ensure that every </a:t>
            </a:r>
            <a:r>
              <a:rPr lang="en-US" b="1" dirty="0" err="1">
                <a:solidFill>
                  <a:schemeClr val="tx1"/>
                </a:solidFill>
              </a:rPr>
              <a:t>every</a:t>
            </a:r>
            <a:r>
              <a:rPr lang="en-US" b="1" dirty="0">
                <a:solidFill>
                  <a:schemeClr val="tx1"/>
                </a:solidFill>
              </a:rPr>
              <a:t> person below the age of 18 years have to be treated as children.</a:t>
            </a: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pPr marL="0" indent="0">
              <a:buNone/>
            </a:pPr>
            <a:endParaRPr lang="en-US" b="1" dirty="0">
              <a:solidFill>
                <a:schemeClr val="tx1"/>
              </a:solidFill>
            </a:endParaRPr>
          </a:p>
        </p:txBody>
      </p:sp>
    </p:spTree>
    <p:extLst>
      <p:ext uri="{BB962C8B-B14F-4D97-AF65-F5344CB8AC3E}">
        <p14:creationId xmlns:p14="http://schemas.microsoft.com/office/powerpoint/2010/main" val="1201585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BC4B6-78E7-464A-9785-533BA7E36E79}"/>
              </a:ext>
            </a:extLst>
          </p:cNvPr>
          <p:cNvSpPr>
            <a:spLocks noGrp="1"/>
          </p:cNvSpPr>
          <p:nvPr>
            <p:ph type="title"/>
          </p:nvPr>
        </p:nvSpPr>
        <p:spPr>
          <a:xfrm>
            <a:off x="2996418" y="973668"/>
            <a:ext cx="4304715" cy="706964"/>
          </a:xfrm>
        </p:spPr>
        <p:txBody>
          <a:bodyPr/>
          <a:lstStyle/>
          <a:p>
            <a:r>
              <a:rPr lang="en-US" dirty="0"/>
              <a:t>CHILDREN RIGHTS</a:t>
            </a:r>
            <a:endParaRPr lang="en-IN" dirty="0"/>
          </a:p>
        </p:txBody>
      </p:sp>
      <p:sp>
        <p:nvSpPr>
          <p:cNvPr id="3" name="Content Placeholder 2">
            <a:extLst>
              <a:ext uri="{FF2B5EF4-FFF2-40B4-BE49-F238E27FC236}">
                <a16:creationId xmlns:a16="http://schemas.microsoft.com/office/drawing/2014/main" id="{0EA1E1DC-4716-41CA-AC0D-BCB93F7123E3}"/>
              </a:ext>
            </a:extLst>
          </p:cNvPr>
          <p:cNvSpPr>
            <a:spLocks noGrp="1"/>
          </p:cNvSpPr>
          <p:nvPr>
            <p:ph idx="1"/>
          </p:nvPr>
        </p:nvSpPr>
        <p:spPr/>
        <p:txBody>
          <a:bodyPr/>
          <a:lstStyle/>
          <a:p>
            <a:r>
              <a:rPr lang="en-US" dirty="0"/>
              <a:t>1.   Right to free and </a:t>
            </a:r>
            <a:r>
              <a:rPr lang="en-US" dirty="0" err="1"/>
              <a:t>complusary</a:t>
            </a:r>
            <a:r>
              <a:rPr lang="en-US" dirty="0"/>
              <a:t> elementary education for all the children in 6-14 year age group (Article 21-A).</a:t>
            </a:r>
          </a:p>
          <a:p>
            <a:endParaRPr lang="en-IN" dirty="0"/>
          </a:p>
          <a:p>
            <a:r>
              <a:rPr lang="en-IN" dirty="0"/>
              <a:t>2.   Right to be </a:t>
            </a:r>
            <a:r>
              <a:rPr lang="en-IN" dirty="0" err="1"/>
              <a:t>protced</a:t>
            </a:r>
            <a:r>
              <a:rPr lang="en-IN" dirty="0"/>
              <a:t> from any hazardous employment till the date of 14 years.(Article-24).</a:t>
            </a:r>
          </a:p>
          <a:p>
            <a:endParaRPr lang="en-IN" dirty="0"/>
          </a:p>
          <a:p>
            <a:r>
              <a:rPr lang="en-IN" dirty="0"/>
              <a:t>3.   Right to be protected from being abused and </a:t>
            </a:r>
            <a:r>
              <a:rPr lang="en-IN" dirty="0" err="1"/>
              <a:t>forcrd</a:t>
            </a:r>
            <a:r>
              <a:rPr lang="en-IN" dirty="0"/>
              <a:t> by economic necessity to enter occupations unsuited to their age or strength.(Article 39)</a:t>
            </a:r>
          </a:p>
          <a:p>
            <a:endParaRPr lang="en-IN" dirty="0"/>
          </a:p>
          <a:p>
            <a:endParaRPr lang="en-US" dirty="0"/>
          </a:p>
        </p:txBody>
      </p:sp>
    </p:spTree>
    <p:extLst>
      <p:ext uri="{BB962C8B-B14F-4D97-AF65-F5344CB8AC3E}">
        <p14:creationId xmlns:p14="http://schemas.microsoft.com/office/powerpoint/2010/main" val="1609224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6132-8374-43CC-BCB8-EF2C16536E31}"/>
              </a:ext>
            </a:extLst>
          </p:cNvPr>
          <p:cNvSpPr>
            <a:spLocks noGrp="1"/>
          </p:cNvSpPr>
          <p:nvPr>
            <p:ph type="title"/>
          </p:nvPr>
        </p:nvSpPr>
        <p:spPr>
          <a:xfrm>
            <a:off x="1913206" y="973668"/>
            <a:ext cx="8003161" cy="706964"/>
          </a:xfrm>
        </p:spPr>
        <p:txBody>
          <a:bodyPr/>
          <a:lstStyle/>
          <a:p>
            <a:r>
              <a:rPr lang="en-US" dirty="0"/>
              <a:t>THE INDIAN CONSTITUTION PROTECTS THE RIGHTS OF WOMEN </a:t>
            </a:r>
            <a:endParaRPr lang="en-IN" dirty="0"/>
          </a:p>
        </p:txBody>
      </p:sp>
      <p:sp>
        <p:nvSpPr>
          <p:cNvPr id="3" name="Content Placeholder 2">
            <a:extLst>
              <a:ext uri="{FF2B5EF4-FFF2-40B4-BE49-F238E27FC236}">
                <a16:creationId xmlns:a16="http://schemas.microsoft.com/office/drawing/2014/main" id="{162D4344-A31F-4045-B965-4B6C8D38AA69}"/>
              </a:ext>
            </a:extLst>
          </p:cNvPr>
          <p:cNvSpPr>
            <a:spLocks noGrp="1"/>
          </p:cNvSpPr>
          <p:nvPr>
            <p:ph idx="1"/>
          </p:nvPr>
        </p:nvSpPr>
        <p:spPr>
          <a:xfrm>
            <a:off x="534572" y="2603500"/>
            <a:ext cx="7371471" cy="3416300"/>
          </a:xfrm>
        </p:spPr>
        <p:txBody>
          <a:bodyPr>
            <a:normAutofit/>
          </a:bodyPr>
          <a:lstStyle/>
          <a:p>
            <a:r>
              <a:rPr lang="en-US" dirty="0"/>
              <a:t>The Constitution of India not only grants equality to women but  also </a:t>
            </a:r>
            <a:r>
              <a:rPr lang="en-US" dirty="0">
                <a:solidFill>
                  <a:srgbClr val="0070C0"/>
                </a:solidFill>
              </a:rPr>
              <a:t>empowers</a:t>
            </a:r>
            <a:r>
              <a:rPr lang="en-US" dirty="0"/>
              <a:t> </a:t>
            </a:r>
            <a:r>
              <a:rPr lang="en-US" dirty="0">
                <a:solidFill>
                  <a:srgbClr val="0070C0"/>
                </a:solidFill>
              </a:rPr>
              <a:t>the</a:t>
            </a:r>
            <a:r>
              <a:rPr lang="en-US" dirty="0"/>
              <a:t> </a:t>
            </a:r>
            <a:r>
              <a:rPr lang="en-US" dirty="0">
                <a:solidFill>
                  <a:srgbClr val="0070C0"/>
                </a:solidFill>
              </a:rPr>
              <a:t>State</a:t>
            </a:r>
            <a:r>
              <a:rPr lang="en-US" dirty="0"/>
              <a:t> </a:t>
            </a:r>
            <a:r>
              <a:rPr lang="en-US" dirty="0">
                <a:solidFill>
                  <a:srgbClr val="0070C0"/>
                </a:solidFill>
              </a:rPr>
              <a:t>to</a:t>
            </a:r>
            <a:r>
              <a:rPr lang="en-US" dirty="0"/>
              <a:t> </a:t>
            </a:r>
            <a:r>
              <a:rPr lang="en-US" dirty="0">
                <a:solidFill>
                  <a:srgbClr val="0070C0"/>
                </a:solidFill>
              </a:rPr>
              <a:t>adopt</a:t>
            </a:r>
            <a:r>
              <a:rPr lang="en-US" dirty="0"/>
              <a:t> </a:t>
            </a:r>
            <a:r>
              <a:rPr lang="en-US" dirty="0">
                <a:solidFill>
                  <a:srgbClr val="0070C0"/>
                </a:solidFill>
              </a:rPr>
              <a:t>measures</a:t>
            </a:r>
            <a:r>
              <a:rPr lang="en-US" dirty="0"/>
              <a:t> </a:t>
            </a:r>
            <a:r>
              <a:rPr lang="en-US" dirty="0">
                <a:solidFill>
                  <a:srgbClr val="0070C0"/>
                </a:solidFill>
              </a:rPr>
              <a:t>of</a:t>
            </a:r>
            <a:r>
              <a:rPr lang="en-US" dirty="0"/>
              <a:t> </a:t>
            </a:r>
            <a:r>
              <a:rPr lang="en-US" dirty="0">
                <a:solidFill>
                  <a:srgbClr val="0070C0"/>
                </a:solidFill>
              </a:rPr>
              <a:t>positive</a:t>
            </a:r>
            <a:r>
              <a:rPr lang="en-US" dirty="0"/>
              <a:t> </a:t>
            </a:r>
            <a:r>
              <a:rPr lang="en-US" dirty="0">
                <a:solidFill>
                  <a:srgbClr val="0070C0"/>
                </a:solidFill>
              </a:rPr>
              <a:t>discrimination</a:t>
            </a:r>
            <a:r>
              <a:rPr lang="en-US" dirty="0"/>
              <a:t> </a:t>
            </a:r>
            <a:r>
              <a:rPr lang="en-US" dirty="0">
                <a:solidFill>
                  <a:srgbClr val="0070C0"/>
                </a:solidFill>
              </a:rPr>
              <a:t>in</a:t>
            </a:r>
            <a:r>
              <a:rPr lang="en-US" dirty="0"/>
              <a:t> </a:t>
            </a:r>
            <a:r>
              <a:rPr lang="en-US" dirty="0" err="1">
                <a:solidFill>
                  <a:srgbClr val="0070C0"/>
                </a:solidFill>
              </a:rPr>
              <a:t>favour</a:t>
            </a:r>
            <a:r>
              <a:rPr lang="en-US" dirty="0"/>
              <a:t> </a:t>
            </a:r>
            <a:r>
              <a:rPr lang="en-US" dirty="0">
                <a:solidFill>
                  <a:srgbClr val="0070C0"/>
                </a:solidFill>
              </a:rPr>
              <a:t>of</a:t>
            </a:r>
            <a:r>
              <a:rPr lang="en-US" dirty="0"/>
              <a:t> </a:t>
            </a:r>
            <a:r>
              <a:rPr lang="en-US" dirty="0">
                <a:solidFill>
                  <a:srgbClr val="0070C0"/>
                </a:solidFill>
              </a:rPr>
              <a:t>women</a:t>
            </a:r>
            <a:r>
              <a:rPr lang="en-US" dirty="0"/>
              <a:t> for </a:t>
            </a:r>
            <a:r>
              <a:rPr lang="en-US" dirty="0" err="1"/>
              <a:t>neutralising</a:t>
            </a:r>
            <a:r>
              <a:rPr lang="en-US" dirty="0"/>
              <a:t> the cumulative socio economic, education and political disadvantages faced by them. Fundamental Rights, among others, ensure equality before the law and equal protection of law; </a:t>
            </a:r>
            <a:r>
              <a:rPr lang="en-US" dirty="0" err="1"/>
              <a:t>probhits</a:t>
            </a:r>
            <a:r>
              <a:rPr lang="en-US" dirty="0"/>
              <a:t> discrimination against any citizens on the grounds of religion ,</a:t>
            </a:r>
            <a:r>
              <a:rPr lang="en-US" dirty="0" err="1"/>
              <a:t>race,caste,sexor</a:t>
            </a:r>
            <a:r>
              <a:rPr lang="en-US" dirty="0"/>
              <a:t> place of birth, and guarantee equality of opportunity to all citizens in matters related to employment. </a:t>
            </a:r>
          </a:p>
          <a:p>
            <a:endParaRPr lang="en-US" dirty="0"/>
          </a:p>
          <a:p>
            <a:endParaRPr lang="en-US" dirty="0"/>
          </a:p>
          <a:p>
            <a:endParaRPr lang="en-US" dirty="0"/>
          </a:p>
          <a:p>
            <a:endParaRPr lang="en-US" dirty="0"/>
          </a:p>
          <a:p>
            <a:pPr marL="0" indent="0">
              <a:buNone/>
            </a:pPr>
            <a:endParaRPr lang="en-IN" dirty="0"/>
          </a:p>
        </p:txBody>
      </p:sp>
      <p:pic>
        <p:nvPicPr>
          <p:cNvPr id="5" name="Picture 4">
            <a:extLst>
              <a:ext uri="{FF2B5EF4-FFF2-40B4-BE49-F238E27FC236}">
                <a16:creationId xmlns:a16="http://schemas.microsoft.com/office/drawing/2014/main" id="{64319F5B-E11B-4735-9370-DC333D495B9B}"/>
              </a:ext>
            </a:extLst>
          </p:cNvPr>
          <p:cNvPicPr>
            <a:picLocks noChangeAspect="1"/>
          </p:cNvPicPr>
          <p:nvPr/>
        </p:nvPicPr>
        <p:blipFill>
          <a:blip r:embed="rId2"/>
          <a:stretch>
            <a:fillRect/>
          </a:stretch>
        </p:blipFill>
        <p:spPr>
          <a:xfrm>
            <a:off x="7666892" y="2603500"/>
            <a:ext cx="3882683" cy="3009900"/>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2578883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029" name="Freeform: Shape 72">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030"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8677777-8764-4FC7-89EA-3DA77DEC19DF}"/>
              </a:ext>
            </a:extLst>
          </p:cNvPr>
          <p:cNvSpPr>
            <a:spLocks noGrp="1"/>
          </p:cNvSpPr>
          <p:nvPr>
            <p:ph type="title"/>
          </p:nvPr>
        </p:nvSpPr>
        <p:spPr>
          <a:xfrm>
            <a:off x="1154955" y="973668"/>
            <a:ext cx="2942210" cy="1020232"/>
          </a:xfrm>
        </p:spPr>
        <p:txBody>
          <a:bodyPr>
            <a:normAutofit/>
          </a:bodyPr>
          <a:lstStyle/>
          <a:p>
            <a:endParaRPr lang="en-IN">
              <a:solidFill>
                <a:schemeClr val="tx1"/>
              </a:solidFill>
            </a:endParaRPr>
          </a:p>
        </p:txBody>
      </p:sp>
      <p:pic>
        <p:nvPicPr>
          <p:cNvPr id="1026" name="Picture 2" descr="As India Turns Seventy, Seven Basic Rights Indian Still Women Want">
            <a:extLst>
              <a:ext uri="{FF2B5EF4-FFF2-40B4-BE49-F238E27FC236}">
                <a16:creationId xmlns:a16="http://schemas.microsoft.com/office/drawing/2014/main" id="{04C1F312-2E99-460D-B453-9B074CA926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921" r="5169" b="-1"/>
          <a:stretch/>
        </p:blipFill>
        <p:spPr bwMode="auto">
          <a:xfrm>
            <a:off x="5194607" y="803751"/>
            <a:ext cx="6391533" cy="5250498"/>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9" name="Oval 78">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1" name="Oval 80">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BAB2D14-6D41-415D-99C4-021FD12D9FBD}"/>
              </a:ext>
            </a:extLst>
          </p:cNvPr>
          <p:cNvSpPr>
            <a:spLocks noGrp="1"/>
          </p:cNvSpPr>
          <p:nvPr>
            <p:ph idx="1"/>
          </p:nvPr>
        </p:nvSpPr>
        <p:spPr>
          <a:xfrm>
            <a:off x="1154955" y="2120900"/>
            <a:ext cx="3133726" cy="3898900"/>
          </a:xfrm>
        </p:spPr>
        <p:txBody>
          <a:bodyPr>
            <a:normAutofit/>
          </a:bodyPr>
          <a:lstStyle/>
          <a:p>
            <a:r>
              <a:rPr lang="en-US">
                <a:solidFill>
                  <a:schemeClr val="tx1"/>
                </a:solidFill>
              </a:rPr>
              <a:t>Article 14</a:t>
            </a:r>
          </a:p>
          <a:p>
            <a:r>
              <a:rPr lang="en-US">
                <a:solidFill>
                  <a:schemeClr val="tx1"/>
                </a:solidFill>
              </a:rPr>
              <a:t>Article 15</a:t>
            </a:r>
          </a:p>
          <a:p>
            <a:r>
              <a:rPr lang="en-US">
                <a:solidFill>
                  <a:schemeClr val="tx1"/>
                </a:solidFill>
              </a:rPr>
              <a:t>Article 15(3)</a:t>
            </a:r>
          </a:p>
          <a:p>
            <a:r>
              <a:rPr lang="en-US">
                <a:solidFill>
                  <a:schemeClr val="tx1"/>
                </a:solidFill>
              </a:rPr>
              <a:t>Article 16</a:t>
            </a:r>
          </a:p>
          <a:p>
            <a:r>
              <a:rPr lang="en-US">
                <a:solidFill>
                  <a:schemeClr val="tx1"/>
                </a:solidFill>
              </a:rPr>
              <a:t>Article 39(b)</a:t>
            </a:r>
          </a:p>
          <a:p>
            <a:r>
              <a:rPr lang="en-US">
                <a:solidFill>
                  <a:schemeClr val="tx1"/>
                </a:solidFill>
              </a:rPr>
              <a:t>Article 39(c))</a:t>
            </a:r>
          </a:p>
          <a:p>
            <a:r>
              <a:rPr lang="en-US">
                <a:solidFill>
                  <a:schemeClr val="tx1"/>
                </a:solidFill>
              </a:rPr>
              <a:t>And Article 42 of Constitution are of specific importance in the regard.</a:t>
            </a:r>
            <a:endParaRPr lang="en-IN" dirty="0">
              <a:solidFill>
                <a:schemeClr val="tx1"/>
              </a:solidFill>
            </a:endParaRPr>
          </a:p>
        </p:txBody>
      </p:sp>
      <p:sp>
        <p:nvSpPr>
          <p:cNvPr id="83"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36463709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42F8E-C453-4A49-849F-551634A9B1F7}"/>
              </a:ext>
            </a:extLst>
          </p:cNvPr>
          <p:cNvSpPr>
            <a:spLocks noGrp="1"/>
          </p:cNvSpPr>
          <p:nvPr>
            <p:ph type="title"/>
          </p:nvPr>
        </p:nvSpPr>
        <p:spPr>
          <a:xfrm>
            <a:off x="3179298" y="973668"/>
            <a:ext cx="6737069" cy="706964"/>
          </a:xfrm>
        </p:spPr>
        <p:txBody>
          <a:bodyPr/>
          <a:lstStyle/>
          <a:p>
            <a:r>
              <a:rPr lang="en-US" dirty="0"/>
              <a:t>Constitutional Rights accorded to Minorities</a:t>
            </a:r>
            <a:endParaRPr lang="en-IN" dirty="0"/>
          </a:p>
        </p:txBody>
      </p:sp>
      <p:sp>
        <p:nvSpPr>
          <p:cNvPr id="3" name="Content Placeholder 2">
            <a:extLst>
              <a:ext uri="{FF2B5EF4-FFF2-40B4-BE49-F238E27FC236}">
                <a16:creationId xmlns:a16="http://schemas.microsoft.com/office/drawing/2014/main" id="{D8D78438-9A53-40B3-AB7A-97E59C29BF7A}"/>
              </a:ext>
            </a:extLst>
          </p:cNvPr>
          <p:cNvSpPr>
            <a:spLocks noGrp="1"/>
          </p:cNvSpPr>
          <p:nvPr>
            <p:ph idx="1"/>
          </p:nvPr>
        </p:nvSpPr>
        <p:spPr/>
        <p:txBody>
          <a:bodyPr>
            <a:normAutofit fontScale="92500" lnSpcReduction="10000"/>
          </a:bodyPr>
          <a:lstStyle/>
          <a:p>
            <a:r>
              <a:rPr lang="en-US" dirty="0">
                <a:solidFill>
                  <a:srgbClr val="282829"/>
                </a:solidFill>
                <a:latin typeface="-apple-system"/>
              </a:rPr>
              <a:t>Right of a minority to establish educational institutions –</a:t>
            </a:r>
            <a:br>
              <a:rPr lang="en-US" dirty="0">
                <a:solidFill>
                  <a:srgbClr val="282829"/>
                </a:solidFill>
                <a:latin typeface="-apple-system"/>
              </a:rPr>
            </a:br>
            <a:r>
              <a:rPr lang="en-US" dirty="0">
                <a:solidFill>
                  <a:srgbClr val="282829"/>
                </a:solidFill>
                <a:latin typeface="-apple-system"/>
              </a:rPr>
              <a:t>(a) Article – 30 –</a:t>
            </a:r>
            <a:br>
              <a:rPr lang="en-US" dirty="0">
                <a:solidFill>
                  <a:srgbClr val="282829"/>
                </a:solidFill>
                <a:latin typeface="-apple-system"/>
              </a:rPr>
            </a:br>
            <a:r>
              <a:rPr lang="en-US" dirty="0">
                <a:solidFill>
                  <a:srgbClr val="282829"/>
                </a:solidFill>
                <a:latin typeface="-apple-system"/>
              </a:rPr>
              <a:t>Article – 30(1) gives the linguistic or religious minorities the following two rights:</a:t>
            </a:r>
            <a:br>
              <a:rPr lang="en-US" dirty="0">
                <a:solidFill>
                  <a:srgbClr val="282829"/>
                </a:solidFill>
                <a:latin typeface="-apple-system"/>
              </a:rPr>
            </a:br>
            <a:r>
              <a:rPr lang="en-US" dirty="0">
                <a:solidFill>
                  <a:srgbClr val="282829"/>
                </a:solidFill>
                <a:latin typeface="-apple-system"/>
              </a:rPr>
              <a:t>(a) The right to establish, and</a:t>
            </a:r>
            <a:br>
              <a:rPr lang="en-US" dirty="0">
                <a:solidFill>
                  <a:srgbClr val="282829"/>
                </a:solidFill>
                <a:latin typeface="-apple-system"/>
              </a:rPr>
            </a:br>
            <a:r>
              <a:rPr lang="en-US" dirty="0">
                <a:solidFill>
                  <a:srgbClr val="282829"/>
                </a:solidFill>
                <a:latin typeface="-apple-system"/>
              </a:rPr>
              <a:t>(b) The right to administer educational institutions of their choice.</a:t>
            </a:r>
          </a:p>
          <a:p>
            <a:r>
              <a:rPr lang="en-US" dirty="0">
                <a:solidFill>
                  <a:srgbClr val="282829"/>
                </a:solidFill>
                <a:latin typeface="-apple-system"/>
              </a:rPr>
              <a:t>Article – 30(2) bars the state, while granting aid to educational institutions, from discriminating against any educational institution on the ground that it is under the management of a linguistic or a religious minority. It mandates that in granting aid to educational institutions, the state shall not discriminate against any educational institution on the ground that it is under the management of a minority, whether based on religion or language.</a:t>
            </a:r>
          </a:p>
          <a:p>
            <a:br>
              <a:rPr lang="en-US" dirty="0"/>
            </a:br>
            <a:endParaRPr lang="en-IN" dirty="0"/>
          </a:p>
        </p:txBody>
      </p:sp>
    </p:spTree>
    <p:extLst>
      <p:ext uri="{BB962C8B-B14F-4D97-AF65-F5344CB8AC3E}">
        <p14:creationId xmlns:p14="http://schemas.microsoft.com/office/powerpoint/2010/main" val="2091000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12236-46B7-49DB-BE66-9B92E039F4B4}"/>
              </a:ext>
            </a:extLst>
          </p:cNvPr>
          <p:cNvSpPr>
            <a:spLocks noGrp="1"/>
          </p:cNvSpPr>
          <p:nvPr>
            <p:ph type="title"/>
          </p:nvPr>
        </p:nvSpPr>
        <p:spPr/>
        <p:txBody>
          <a:bodyPr/>
          <a:lstStyle/>
          <a:p>
            <a:pPr algn="ctr"/>
            <a:r>
              <a:rPr lang="en-US" dirty="0"/>
              <a:t>Rights of weaker Sections</a:t>
            </a:r>
            <a:endParaRPr lang="en-IN" dirty="0"/>
          </a:p>
        </p:txBody>
      </p:sp>
      <p:sp>
        <p:nvSpPr>
          <p:cNvPr id="3" name="Content Placeholder 2">
            <a:extLst>
              <a:ext uri="{FF2B5EF4-FFF2-40B4-BE49-F238E27FC236}">
                <a16:creationId xmlns:a16="http://schemas.microsoft.com/office/drawing/2014/main" id="{09778790-E504-4C60-8977-061AE00F6815}"/>
              </a:ext>
            </a:extLst>
          </p:cNvPr>
          <p:cNvSpPr>
            <a:spLocks noGrp="1"/>
          </p:cNvSpPr>
          <p:nvPr>
            <p:ph idx="1"/>
          </p:nvPr>
        </p:nvSpPr>
        <p:spPr>
          <a:xfrm>
            <a:off x="323557" y="2405575"/>
            <a:ext cx="11535507" cy="3614226"/>
          </a:xfrm>
        </p:spPr>
        <p:txBody>
          <a:bodyPr>
            <a:normAutofit lnSpcReduction="10000"/>
          </a:bodyPr>
          <a:lstStyle/>
          <a:p>
            <a:r>
              <a:rPr lang="en-US" dirty="0"/>
              <a:t>Constitutional provisions like Article 14. 15 and 16 ensures that there is not discrimination against weaker section, and if possible, State can take help of positive discrimination to improve the politico-economic situation of weaker section of society. And on this basis reservation for weaker class like SC/ST , women </a:t>
            </a:r>
            <a:r>
              <a:rPr lang="en-US" dirty="0" err="1"/>
              <a:t>etc</a:t>
            </a:r>
            <a:r>
              <a:rPr lang="en-US" dirty="0"/>
              <a:t> is provided in public employment, educational institutions, and legislature at different levels.</a:t>
            </a:r>
          </a:p>
          <a:p>
            <a:r>
              <a:rPr lang="en-US" b="1" dirty="0"/>
              <a:t>Article 14: </a:t>
            </a:r>
            <a:r>
              <a:rPr lang="en-US" dirty="0"/>
              <a:t>This ensures equality before law and equal protection of law.</a:t>
            </a:r>
            <a:br>
              <a:rPr lang="en-US" dirty="0"/>
            </a:br>
            <a:r>
              <a:rPr lang="en-US" b="1" dirty="0"/>
              <a:t>Article 15:</a:t>
            </a:r>
            <a:r>
              <a:rPr lang="en-US" dirty="0"/>
              <a:t> This prohibits discrimination on any ground i.e. religion, race, caste, sex, place of birth.</a:t>
            </a:r>
            <a:br>
              <a:rPr lang="en-US" dirty="0"/>
            </a:br>
            <a:r>
              <a:rPr lang="en-US" b="1" dirty="0"/>
              <a:t>Article 21:</a:t>
            </a:r>
            <a:r>
              <a:rPr lang="en-US" dirty="0"/>
              <a:t> No person shall be deprived of his life or personal liberty except the procedure established by law.</a:t>
            </a:r>
            <a:br>
              <a:rPr lang="en-US" dirty="0"/>
            </a:br>
            <a:r>
              <a:rPr lang="en-US" b="1" dirty="0"/>
              <a:t>Article 25:</a:t>
            </a:r>
            <a:r>
              <a:rPr lang="en-US" dirty="0"/>
              <a:t> This ensures freedom of conscience and the right freely to profess, practice and propagate religion.</a:t>
            </a:r>
            <a:br>
              <a:rPr lang="en-US" dirty="0"/>
            </a:br>
            <a:r>
              <a:rPr lang="en-US" b="1" dirty="0"/>
              <a:t>Article 26:</a:t>
            </a:r>
            <a:r>
              <a:rPr lang="en-US" dirty="0"/>
              <a:t> This ensures a right to manage religious institutions, religious affairs, subject to public order, morality and health.</a:t>
            </a:r>
          </a:p>
          <a:p>
            <a:pPr marL="0" indent="0">
              <a:buNone/>
            </a:pPr>
            <a:endParaRPr lang="en-IN" dirty="0">
              <a:solidFill>
                <a:schemeClr val="tx1"/>
              </a:solidFill>
            </a:endParaRPr>
          </a:p>
        </p:txBody>
      </p:sp>
    </p:spTree>
    <p:extLst>
      <p:ext uri="{BB962C8B-B14F-4D97-AF65-F5344CB8AC3E}">
        <p14:creationId xmlns:p14="http://schemas.microsoft.com/office/powerpoint/2010/main" val="3247361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149</TotalTime>
  <Words>464</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-apple-system</vt:lpstr>
      <vt:lpstr>Arial</vt:lpstr>
      <vt:lpstr>Century Gothic</vt:lpstr>
      <vt:lpstr>Wingdings 3</vt:lpstr>
      <vt:lpstr>Ion Boardroom</vt:lpstr>
      <vt:lpstr>   THE INDIAN CONSTITUTION PROTECTS THE RIGHTS OF CHILDREN,WOMEN MINORITIES AND WEAKER SECTIONS                 NAVNI VERMA           Class – 9th(wandering minds) </vt:lpstr>
      <vt:lpstr>The Indian Constitution</vt:lpstr>
      <vt:lpstr>THE INDIAN CONSTITUTION PROTESTS THE RIGHTS OF CHILDREN</vt:lpstr>
      <vt:lpstr>PowerPoint Presentation</vt:lpstr>
      <vt:lpstr>CHILDREN RIGHTS</vt:lpstr>
      <vt:lpstr>THE INDIAN CONSTITUTION PROTECTS THE RIGHTS OF WOMEN </vt:lpstr>
      <vt:lpstr>PowerPoint Presentation</vt:lpstr>
      <vt:lpstr>Constitutional Rights accorded to Minorities</vt:lpstr>
      <vt:lpstr>Rights of weaker Sections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INDIAN CONSTITUTION PROTECTS THE RIGHTS OF CHILDREN,WOMEN MINORITIES</dc:title>
  <dc:creator>Rajesh Kumar/Field MKT/Jammu</dc:creator>
  <cp:lastModifiedBy>Rajesh Kumar/Field MKT/Jammu</cp:lastModifiedBy>
  <cp:revision>14</cp:revision>
  <dcterms:created xsi:type="dcterms:W3CDTF">2021-09-30T09:18:58Z</dcterms:created>
  <dcterms:modified xsi:type="dcterms:W3CDTF">2021-09-30T11:54:28Z</dcterms:modified>
</cp:coreProperties>
</file>