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2748960" y="748800"/>
            <a:ext cx="3645720" cy="3645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2993040" y="992880"/>
            <a:ext cx="3157920" cy="3157920"/>
          </a:xfrm>
          <a:prstGeom prst="rect">
            <a:avLst/>
          </a:prstGeom>
          <a:noFill/>
          <a:ln w="28440">
            <a:solidFill>
              <a:schemeClr val="l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096360" y="1627200"/>
            <a:ext cx="2950920" cy="15840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EE555B0-339E-4D1E-BEFC-9B1099E7C105}" type="slidenum">
              <a:rPr lang="en-US" sz="10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327C2DF2-6B0E-4A1A-91E5-E0FEF14C3D7C}" type="slidenum">
              <a:rPr lang="en-US" sz="10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/design/pentiumii/manuals/243192.htm" TargetMode="External"/><Relationship Id="rId2" Type="http://schemas.openxmlformats.org/officeDocument/2006/relationships/hyperlink" Target="https://courses.ncsu.edu/csc501/lec/001/PAs/PA3/intelvm.html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096360" y="1627200"/>
            <a:ext cx="2950920" cy="1584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Demand Paging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3096360" y="3267000"/>
            <a:ext cx="295092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How to approach the problem?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19880" y="4818240"/>
            <a:ext cx="4595400" cy="1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</a:t>
            </a:r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Slides include material from CSC 501 </a:t>
            </a:r>
            <a:r>
              <a:rPr lang="en-US" sz="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</a:t>
            </a:r>
            <a:r>
              <a:rPr lang="en-US" sz="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‘</a:t>
            </a:r>
            <a:r>
              <a:rPr lang="en-US" sz="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55E61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Mid Submission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6</a:t>
            </a:r>
            <a:r>
              <a:rPr lang="en-US" sz="1800" b="0" strike="noStrike" spc="-1" dirty="0" smtClean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 </a:t>
            </a:r>
            <a:r>
              <a:rPr lang="en-US" sz="1800" b="0" strike="noStrike" spc="-1" dirty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April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Try finishing Part 1 and Part2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55E61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Where to Start?
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AutoNum type="arabicPeriod"/>
            </a:pPr>
            <a:r>
              <a:rPr lang="en-US" sz="1800" b="0" strike="noStrike" spc="-1" dirty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Read the assignment two - three times.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AutoNum type="arabicPeriod"/>
            </a:pPr>
            <a:r>
              <a:rPr lang="en-US" sz="1800" b="0" strike="noStrike" spc="-1" dirty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Understand how demand paging </a:t>
            </a:r>
            <a:r>
              <a:rPr lang="en-US" sz="1800" b="0" strike="noStrike" spc="-1" dirty="0" smtClean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works. </a:t>
            </a:r>
            <a:r>
              <a:rPr lang="en-US" sz="1100" b="0" u="sng" strike="noStrike" spc="-1" dirty="0" smtClean="0">
                <a:solidFill>
                  <a:srgbClr val="AF434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Address </a:t>
            </a:r>
            <a:r>
              <a:rPr lang="en-US" sz="1100" b="0" u="sng" strike="noStrike" spc="-1" dirty="0">
                <a:solidFill>
                  <a:srgbClr val="AF434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Translation example for Intel Processors (By: Joe Pfeiffer)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AutoNum type="arabicPeriod"/>
            </a:pPr>
            <a:r>
              <a:rPr lang="en-US" sz="1800" b="0" strike="noStrike" spc="-1" dirty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Read about control </a:t>
            </a:r>
            <a:r>
              <a:rPr lang="en-US" sz="1800" b="0" strike="noStrike" spc="-1" dirty="0" smtClean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registers. </a:t>
            </a:r>
            <a:r>
              <a:rPr lang="en-US" sz="1100" b="0" u="sng" strike="noStrike" spc="-1" dirty="0" smtClean="0">
                <a:solidFill>
                  <a:srgbClr val="AF434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Intel </a:t>
            </a:r>
            <a:r>
              <a:rPr lang="en-US" sz="1100" b="0" u="sng" strike="noStrike" spc="-1" dirty="0">
                <a:solidFill>
                  <a:srgbClr val="AF434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System Programming Manual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AutoNum type="arabicPeriod"/>
            </a:pPr>
            <a:r>
              <a:rPr lang="en-US" sz="1800" b="0" strike="noStrike" spc="-1" dirty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Go through the code </a:t>
            </a:r>
            <a:r>
              <a:rPr lang="en-US" sz="1800" b="0" strike="noStrike" spc="-1" dirty="0" smtClean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skeleton </a:t>
            </a:r>
            <a:r>
              <a:rPr lang="en-US" sz="1800" b="0" strike="noStrike" spc="-1" dirty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provided (the paging folder).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AutoNum type="arabicPeriod"/>
            </a:pPr>
            <a:r>
              <a:rPr lang="en-US" sz="1800" b="0" strike="noStrike" spc="-1" dirty="0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Logically break down the problem.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55E61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Xinu Memory Layout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Shape 88"/>
          <p:cNvPicPr/>
          <p:nvPr/>
        </p:nvPicPr>
        <p:blipFill>
          <a:blip r:embed="rId2"/>
          <a:stretch/>
        </p:blipFill>
        <p:spPr>
          <a:xfrm>
            <a:off x="3158640" y="1086480"/>
            <a:ext cx="2324160" cy="382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55E61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Paging: Page Tables/Directories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Residing in frames 1024 – 2047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4 global page tables for the first 16MB memory shared across all processes( Created during system initialization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On-demand allocation of page tables for pages &gt; 4095
4MB physical memory required for the whole 4GB virtual memory space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55E61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Page Directory for Null Process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hape 101"/>
          <p:cNvPicPr/>
          <p:nvPr/>
        </p:nvPicPr>
        <p:blipFill>
          <a:blip r:embed="rId2"/>
          <a:stretch/>
        </p:blipFill>
        <p:spPr>
          <a:xfrm>
            <a:off x="0" y="1017360"/>
            <a:ext cx="9143640" cy="359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55E61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Global Page Tables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Shape 107"/>
          <p:cNvPicPr/>
          <p:nvPr/>
        </p:nvPicPr>
        <p:blipFill>
          <a:blip r:embed="rId2"/>
          <a:stretch/>
        </p:blipFill>
        <p:spPr>
          <a:xfrm>
            <a:off x="1028160" y="1017360"/>
            <a:ext cx="7087320" cy="395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112"/>
          <p:cNvPicPr/>
          <p:nvPr/>
        </p:nvPicPr>
        <p:blipFill>
          <a:blip r:embed="rId2"/>
          <a:stretch/>
        </p:blipFill>
        <p:spPr>
          <a:xfrm>
            <a:off x="936360" y="0"/>
            <a:ext cx="7270560" cy="492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55E61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Demand Paging Flow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AutoNum type="arabicPeriod"/>
            </a:pPr>
            <a:r>
              <a:rPr lang="en-US" sz="18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Set up global page tables.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AutoNum type="arabicPeriod"/>
            </a:pPr>
            <a:r>
              <a:rPr lang="en-US" sz="18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Create a page directory for the process and save the pdbr in pentry.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AutoNum type="arabicPeriod"/>
            </a:pPr>
            <a:r>
              <a:rPr lang="en-US" sz="18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On Context Switch, update PDBR /control register.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AutoNum type="arabicPeriod"/>
            </a:pPr>
            <a:r>
              <a:rPr lang="en-US" sz="18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When the process starts executing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Instructions fault on code and data pages.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E696C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E696C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Faulting stops when all necessary code and data pages are
loaded in memory.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55E61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Logical breakdown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632200" y="1189800"/>
            <a:ext cx="3305160" cy="668520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          Replacement 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Policies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167160" y="2057040"/>
            <a:ext cx="223596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 (default) and LFU (policy.c)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0" y="1190160"/>
            <a:ext cx="3546720" cy="668520"/>
          </a:xfrm>
          <a:prstGeom prst="homePlate">
            <a:avLst>
              <a:gd name="adj" fmla="val 50000"/>
            </a:avLst>
          </a:prstGeom>
          <a:solidFill>
            <a:srgbClr val="80201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Backing Store and Mappings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655200" y="2057040"/>
            <a:ext cx="223596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Initialize, mapping, releasing, lookup a BS.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(bsm.c,  get_bs.c,  release_bs.c, xm.c,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vcreate.c)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841480" y="1189800"/>
            <a:ext cx="3584880" cy="668520"/>
          </a:xfrm>
          <a:prstGeom prst="chevron">
            <a:avLst>
              <a:gd name="adj" fmla="val 50000"/>
            </a:avLst>
          </a:prstGeom>
          <a:solidFill>
            <a:srgbClr val="B02C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Paging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3421440" y="2057040"/>
            <a:ext cx="242496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Initialize the system:(i386.c, initialize.c)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Setup global page tables and proc page directory.(frame.c)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Enable Paging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up ISR(pfint.c,pfintr.S)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Virtual heap (vgetmem.c, vfreemem.c)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079" y="4303108"/>
            <a:ext cx="14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8220" y="4303108"/>
            <a:ext cx="14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9717" y="4290152"/>
            <a:ext cx="14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266</Words>
  <Application>Microsoft Office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DejaVu Sans</vt:lpstr>
      <vt:lpstr>Lato</vt:lpstr>
      <vt:lpstr>Playfair Display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fogo t.o</cp:lastModifiedBy>
  <cp:revision>8</cp:revision>
  <cp:lastPrinted>2018-04-16T11:44:50Z</cp:lastPrinted>
  <dcterms:modified xsi:type="dcterms:W3CDTF">2020-03-10T17:29:38Z</dcterms:modified>
  <dc:language>en-US</dc:language>
</cp:coreProperties>
</file>