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77" r:id="rId3"/>
    <p:sldId id="280" r:id="rId4"/>
    <p:sldId id="279" r:id="rId5"/>
    <p:sldId id="281" r:id="rId6"/>
    <p:sldId id="282" r:id="rId7"/>
    <p:sldId id="283" r:id="rId8"/>
    <p:sldId id="317" r:id="rId9"/>
    <p:sldId id="284" r:id="rId10"/>
    <p:sldId id="286" r:id="rId11"/>
    <p:sldId id="287" r:id="rId12"/>
    <p:sldId id="288" r:id="rId13"/>
    <p:sldId id="289" r:id="rId14"/>
    <p:sldId id="291" r:id="rId15"/>
    <p:sldId id="290" r:id="rId16"/>
    <p:sldId id="292" r:id="rId17"/>
    <p:sldId id="267" r:id="rId18"/>
    <p:sldId id="268" r:id="rId19"/>
    <p:sldId id="269" r:id="rId20"/>
    <p:sldId id="270" r:id="rId21"/>
    <p:sldId id="271" r:id="rId22"/>
    <p:sldId id="315" r:id="rId23"/>
    <p:sldId id="272" r:id="rId24"/>
    <p:sldId id="257" r:id="rId25"/>
    <p:sldId id="265" r:id="rId26"/>
    <p:sldId id="266" r:id="rId27"/>
    <p:sldId id="264" r:id="rId28"/>
    <p:sldId id="258" r:id="rId29"/>
    <p:sldId id="262" r:id="rId30"/>
    <p:sldId id="259" r:id="rId31"/>
    <p:sldId id="260" r:id="rId32"/>
    <p:sldId id="261" r:id="rId33"/>
    <p:sldId id="318" r:id="rId34"/>
    <p:sldId id="329" r:id="rId35"/>
    <p:sldId id="340" r:id="rId36"/>
    <p:sldId id="341" r:id="rId37"/>
    <p:sldId id="344" r:id="rId38"/>
    <p:sldId id="345" r:id="rId39"/>
    <p:sldId id="358" r:id="rId40"/>
    <p:sldId id="350" r:id="rId41"/>
    <p:sldId id="351" r:id="rId42"/>
    <p:sldId id="295" r:id="rId43"/>
    <p:sldId id="296" r:id="rId44"/>
    <p:sldId id="297" r:id="rId45"/>
    <p:sldId id="352" r:id="rId46"/>
    <p:sldId id="301" r:id="rId47"/>
    <p:sldId id="302" r:id="rId48"/>
    <p:sldId id="303" r:id="rId49"/>
    <p:sldId id="304" r:id="rId50"/>
    <p:sldId id="312" r:id="rId51"/>
    <p:sldId id="353" r:id="rId52"/>
    <p:sldId id="307" r:id="rId53"/>
    <p:sldId id="354" r:id="rId54"/>
    <p:sldId id="309" r:id="rId55"/>
    <p:sldId id="305" r:id="rId56"/>
    <p:sldId id="356" r:id="rId57"/>
    <p:sldId id="310" r:id="rId58"/>
    <p:sldId id="311" r:id="rId59"/>
    <p:sldId id="357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2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0B102-79BB-424F-A16D-41F29340C53B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053E0-A195-4AD5-8A9E-225DD4033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7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producer with one consumer</a:t>
            </a:r>
          </a:p>
          <a:p>
            <a:endParaRPr lang="en-US" dirty="0"/>
          </a:p>
          <a:p>
            <a:r>
              <a:rPr lang="en-US" dirty="0"/>
              <a:t>How about two consumers?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17F0B-7DDC-4432-9A71-2FAFCB266FB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9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producer with one consumer</a:t>
            </a:r>
          </a:p>
          <a:p>
            <a:endParaRPr lang="en-US" dirty="0"/>
          </a:p>
          <a:p>
            <a:r>
              <a:rPr lang="en-US" dirty="0"/>
              <a:t>With just a single producer and a single consumer, the code works. </a:t>
            </a:r>
          </a:p>
          <a:p>
            <a:endParaRPr lang="en-US" dirty="0"/>
          </a:p>
          <a:p>
            <a:r>
              <a:rPr lang="en-US" dirty="0"/>
              <a:t>How about two consumers?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17F0B-7DDC-4432-9A71-2FAFCB266FB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61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producer with one consumer</a:t>
            </a:r>
          </a:p>
          <a:p>
            <a:endParaRPr lang="en-US" dirty="0"/>
          </a:p>
          <a:p>
            <a:r>
              <a:rPr lang="en-US" dirty="0"/>
              <a:t>How about two consumers?</a:t>
            </a:r>
          </a:p>
          <a:p>
            <a:endParaRPr lang="en-US" dirty="0"/>
          </a:p>
          <a:p>
            <a:r>
              <a:rPr lang="en-US" dirty="0"/>
              <a:t>All three threads are left sleeping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17F0B-7DDC-4432-9A71-2FAFCB266FB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5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17F0B-7DDC-4432-9A71-2FAFCB266FB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32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17F0B-7DDC-4432-9A71-2FAFCB266FB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33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17F0B-7DDC-4432-9A71-2FAFCB266FB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3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5175-1239-4298-BEBD-83A828405F0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8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5175-1239-4298-BEBD-83A828405F0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3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5175-1239-4298-BEBD-83A828405F0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5175-1239-4298-BEBD-83A828405F0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1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5175-1239-4298-BEBD-83A828405F0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4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5175-1239-4298-BEBD-83A828405F0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5175-1239-4298-BEBD-83A828405F0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1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5175-1239-4298-BEBD-83A828405F0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9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5175-1239-4298-BEBD-83A828405F0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4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5175-1239-4298-BEBD-83A828405F0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9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5175-1239-4298-BEBD-83A828405F0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D5175-1239-4298-BEBD-83A828405F0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6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Lecture 12</a:t>
            </a:r>
            <a:br>
              <a:rPr lang="en-US" altLang="zh-CN" dirty="0"/>
            </a:br>
            <a:r>
              <a:rPr lang="en-US" altLang="zh-CN" dirty="0"/>
              <a:t>Lock Data </a:t>
            </a:r>
            <a:r>
              <a:rPr lang="en-US" altLang="zh-CN" dirty="0" err="1"/>
              <a:t>Stracture</a:t>
            </a:r>
            <a:r>
              <a:rPr lang="en-US" altLang="zh-CN" dirty="0"/>
              <a:t>, PA2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3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000"/>
            <a:ext cx="8515350" cy="6049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counter_t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global; // global count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// global lock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local[NUMCPUS]; // local count (per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[NUMCPUS]; // ... and locks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threshold; // update frequency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counter_t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counter_t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*c,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threshold)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c-&gt;threshold = threshold;  c-&gt;global = 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pthread_mutex_init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(&amp;c-&gt;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NULL);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NUMCPUS;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c-&gt;local[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pthread_mutex_init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(&amp;c-&gt;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], NULL);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7946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000"/>
            <a:ext cx="8515350" cy="6049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update(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counter_t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*c,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amt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(&amp;c-&gt;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c-&gt;local[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+=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amt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// assumes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amt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if (c-&gt;local[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&gt;= c-&gt;threshold)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(&amp;c-&gt;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c-&gt;global += c-&gt;local[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(&amp;c-&gt;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c-&gt;local[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(&amp;c-&gt;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get(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counter_t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*c)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(&amp;c-&gt;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c-&gt;global;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(&amp;c-&gt;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// only approximate!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0378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Linked Lists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node_t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key;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node_t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*next;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node_t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list_t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node_t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*head;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lock;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list_t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List_Init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list_t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*L)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L-&gt;head = NULL;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(&amp;L-&gt;lock, NULL);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959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000"/>
            <a:ext cx="8515350" cy="6049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List_Insert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*L,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key)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(&amp;L-&gt;lock);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node_t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*new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node_t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if (new == NULL)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perror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(&amp;L-&gt;lock);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-1; // fail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new-&gt;key = key;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new-&gt;next = L-&gt;head;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L-&gt;head = new;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(&amp;L-&gt;lock);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return 0; // success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411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000"/>
            <a:ext cx="8515350" cy="6049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List_Insert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*L,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key)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// synchronization not needed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node_t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*new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node_t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if (new == NULL)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perror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new-&gt;key = key;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// just lock critical section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(&amp;L-&gt;lock);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new-&gt;next = L-&gt;head;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L-&gt;head = new;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(&amp;L-&gt;lock);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1981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000"/>
            <a:ext cx="8515350" cy="6049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List_Lookup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*L,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key)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(&amp;L-&gt;lock);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node_t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L-&gt;head;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while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-&gt;key == key)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(&amp;L-&gt;lock);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return 0; // success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(&amp;L-&gt;lock);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return -1; // failure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8153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000"/>
            <a:ext cx="8515350" cy="6049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List_Lookup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*L,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key)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rv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-1;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(&amp;L-&gt;lock);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node_t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L-&gt;head;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while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-&gt;key == key)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rv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break;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(&amp;L-&gt;lock);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rv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// now both success and failure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2966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2: Demand Paging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virtual memory subsystem with demand paging</a:t>
            </a:r>
          </a:p>
          <a:p>
            <a:pPr lvl="1"/>
            <a:r>
              <a:rPr lang="en-US" dirty="0"/>
              <a:t>In-memory backing stores emulating disk storage</a:t>
            </a:r>
          </a:p>
          <a:p>
            <a:pPr lvl="1"/>
            <a:r>
              <a:rPr lang="en-US" dirty="0"/>
              <a:t>Page-fault handling and replacement policies</a:t>
            </a:r>
          </a:p>
          <a:p>
            <a:pPr lvl="1"/>
            <a:r>
              <a:rPr lang="en-US" dirty="0"/>
              <a:t>Supporting structures and functions</a:t>
            </a:r>
            <a:endParaRPr lang="en-US" altLang="zh-CN" dirty="0"/>
          </a:p>
          <a:p>
            <a:r>
              <a:rPr lang="en-US" altLang="zh-CN" dirty="0"/>
              <a:t>I</a:t>
            </a:r>
            <a:r>
              <a:rPr lang="en-US" dirty="0"/>
              <a:t>mplement the following </a:t>
            </a:r>
            <a:r>
              <a:rPr lang="en-US" dirty="0" err="1"/>
              <a:t>syscalls</a:t>
            </a:r>
            <a:endParaRPr lang="en-US" dirty="0"/>
          </a:p>
          <a:p>
            <a:pPr lvl="1"/>
            <a:r>
              <a:rPr lang="en-US" dirty="0" err="1"/>
              <a:t>xmmap</a:t>
            </a:r>
            <a:r>
              <a:rPr lang="en-US" dirty="0"/>
              <a:t> / </a:t>
            </a:r>
            <a:r>
              <a:rPr lang="en-US" dirty="0" err="1"/>
              <a:t>xmunmap</a:t>
            </a:r>
            <a:r>
              <a:rPr lang="en-US" dirty="0"/>
              <a:t>: mapping / </a:t>
            </a:r>
            <a:r>
              <a:rPr lang="en-US" dirty="0" err="1"/>
              <a:t>unmapping</a:t>
            </a:r>
            <a:r>
              <a:rPr lang="en-US" dirty="0"/>
              <a:t> pages stored in a backing store to virtual pages of the calling process</a:t>
            </a:r>
          </a:p>
          <a:p>
            <a:pPr lvl="1"/>
            <a:r>
              <a:rPr lang="en-US" dirty="0" err="1"/>
              <a:t>vcreate</a:t>
            </a:r>
            <a:r>
              <a:rPr lang="en-US" dirty="0"/>
              <a:t>: creating a process with a private heap</a:t>
            </a:r>
          </a:p>
          <a:p>
            <a:pPr lvl="1"/>
            <a:r>
              <a:rPr lang="en-US" dirty="0" err="1"/>
              <a:t>vgetmem</a:t>
            </a:r>
            <a:r>
              <a:rPr lang="en-US" dirty="0"/>
              <a:t> / </a:t>
            </a:r>
            <a:r>
              <a:rPr lang="en-US" dirty="0" err="1"/>
              <a:t>vfreemem</a:t>
            </a:r>
            <a:r>
              <a:rPr lang="en-US" dirty="0"/>
              <a:t>: allocating / deallocating bytes of memory in the private heap of the calling process</a:t>
            </a:r>
          </a:p>
          <a:p>
            <a:pPr lvl="1"/>
            <a:r>
              <a:rPr lang="en-US" dirty="0" err="1"/>
              <a:t>srpolicy</a:t>
            </a:r>
            <a:r>
              <a:rPr lang="en-US" dirty="0"/>
              <a:t>: setting the page replacement policy to </a:t>
            </a:r>
            <a:r>
              <a:rPr lang="en-US" sz="2400" dirty="0"/>
              <a:t>Second Chance or Aging</a:t>
            </a:r>
          </a:p>
          <a:p>
            <a:r>
              <a:rPr lang="en-US" dirty="0"/>
              <a:t>Deadline: </a:t>
            </a:r>
            <a:r>
              <a:rPr lang="de-DE" dirty="0"/>
              <a:t>October 22, 4:00 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39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Paging –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54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From the OS perspective:</a:t>
            </a:r>
          </a:p>
          <a:p>
            <a:pPr lvl="1"/>
            <a:r>
              <a:rPr lang="en-US" dirty="0"/>
              <a:t>Evict pages to disk (backing store) when memory is full</a:t>
            </a:r>
          </a:p>
          <a:p>
            <a:pPr lvl="1"/>
            <a:r>
              <a:rPr lang="en-US" dirty="0"/>
              <a:t>Pages loaded from disk when referenced again</a:t>
            </a:r>
          </a:p>
          <a:p>
            <a:pPr lvl="1"/>
            <a:r>
              <a:rPr lang="en-US" dirty="0"/>
              <a:t>References to evicted pages cause a </a:t>
            </a:r>
            <a:r>
              <a:rPr lang="en-US" altLang="zh-CN" dirty="0"/>
              <a:t>page</a:t>
            </a:r>
            <a:r>
              <a:rPr lang="en-US" dirty="0"/>
              <a:t> fault</a:t>
            </a:r>
          </a:p>
          <a:p>
            <a:pPr lvl="1"/>
            <a:r>
              <a:rPr lang="en-US" dirty="0"/>
              <a:t>OS allocates a page frame, reads page from disk</a:t>
            </a:r>
          </a:p>
          <a:p>
            <a:pPr lvl="1"/>
            <a:r>
              <a:rPr lang="en-US" dirty="0"/>
              <a:t>When I/O completes, the OS fills in PTE, marks it valid, and restarts the faulting process</a:t>
            </a:r>
          </a:p>
          <a:p>
            <a:pPr lvl="1"/>
            <a:r>
              <a:rPr lang="en-US" dirty="0"/>
              <a:t>Updating the PDBR register on context switching</a:t>
            </a:r>
          </a:p>
          <a:p>
            <a:r>
              <a:rPr lang="en-US" dirty="0"/>
              <a:t>Dirty vs. clean pages</a:t>
            </a:r>
          </a:p>
          <a:p>
            <a:pPr lvl="1"/>
            <a:r>
              <a:rPr lang="en-US" dirty="0"/>
              <a:t>Only dirty pages need to be written to disk</a:t>
            </a:r>
          </a:p>
          <a:p>
            <a:pPr lvl="1"/>
            <a:r>
              <a:rPr lang="en-US" dirty="0"/>
              <a:t>Clean pages do not – but you need to know where on disk to read them from again</a:t>
            </a:r>
          </a:p>
        </p:txBody>
      </p:sp>
    </p:spTree>
    <p:extLst>
      <p:ext uri="{BB962C8B-B14F-4D97-AF65-F5344CB8AC3E}">
        <p14:creationId xmlns:p14="http://schemas.microsoft.com/office/powerpoint/2010/main" val="2905516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Paging –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34201"/>
          </a:xfrm>
        </p:spPr>
        <p:txBody>
          <a:bodyPr>
            <a:normAutofit/>
          </a:bodyPr>
          <a:lstStyle/>
          <a:p>
            <a:r>
              <a:rPr lang="en-US" dirty="0"/>
              <a:t>From the process perspective:</a:t>
            </a:r>
          </a:p>
          <a:p>
            <a:pPr lvl="1"/>
            <a:r>
              <a:rPr lang="en-US" dirty="0"/>
              <a:t>Demand paging is also used when it first starts up</a:t>
            </a:r>
          </a:p>
          <a:p>
            <a:pPr lvl="1"/>
            <a:r>
              <a:rPr lang="en-US" dirty="0"/>
              <a:t>When a process is created, it has</a:t>
            </a:r>
          </a:p>
          <a:p>
            <a:pPr lvl="2"/>
            <a:r>
              <a:rPr lang="en-US" dirty="0"/>
              <a:t>A brand-new page table with all valid bits off</a:t>
            </a:r>
          </a:p>
          <a:p>
            <a:pPr lvl="2"/>
            <a:r>
              <a:rPr lang="en-US" dirty="0"/>
              <a:t>No pages in memory</a:t>
            </a:r>
          </a:p>
          <a:p>
            <a:pPr lvl="1"/>
            <a:r>
              <a:rPr lang="en-US" dirty="0"/>
              <a:t>When the process starts executing</a:t>
            </a:r>
          </a:p>
          <a:p>
            <a:pPr lvl="2"/>
            <a:r>
              <a:rPr lang="en-US" dirty="0"/>
              <a:t>Instructions fault on code and data pages</a:t>
            </a:r>
          </a:p>
          <a:p>
            <a:pPr lvl="2"/>
            <a:r>
              <a:rPr lang="en-US" dirty="0"/>
              <a:t>Faulting stops when necessary code/data pages are in memory</a:t>
            </a:r>
          </a:p>
          <a:p>
            <a:pPr lvl="2"/>
            <a:r>
              <a:rPr lang="en-US" dirty="0"/>
              <a:t>Only code and data needed by a process needs to be loaded, which will change over time …</a:t>
            </a:r>
          </a:p>
          <a:p>
            <a:pPr lvl="1"/>
            <a:r>
              <a:rPr lang="en-US" dirty="0"/>
              <a:t>When the process terminates</a:t>
            </a:r>
          </a:p>
          <a:p>
            <a:pPr lvl="2"/>
            <a:r>
              <a:rPr lang="en-US" dirty="0"/>
              <a:t>All related pages reclaimed back to OS</a:t>
            </a:r>
          </a:p>
        </p:txBody>
      </p:sp>
    </p:spTree>
    <p:extLst>
      <p:ext uri="{BB962C8B-B14F-4D97-AF65-F5344CB8AC3E}">
        <p14:creationId xmlns:p14="http://schemas.microsoft.com/office/powerpoint/2010/main" val="154211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58800"/>
            <a:ext cx="8286750" cy="5618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flag;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guard;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queue_t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*q;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lock_init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*m)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m-&gt;flag =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m-&gt;guard =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queue_init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(m-&gt;q);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0905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2253698" cy="2904848"/>
          </a:xfrm>
        </p:spPr>
        <p:txBody>
          <a:bodyPr>
            <a:normAutofit/>
          </a:bodyPr>
          <a:lstStyle/>
          <a:p>
            <a:r>
              <a:rPr lang="en-US" dirty="0"/>
              <a:t>Physical Memory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9336" y="99391"/>
            <a:ext cx="6269107" cy="634116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/>
              <a:t>--------------------------------- </a:t>
            </a:r>
          </a:p>
          <a:p>
            <a:pPr marL="0" indent="0" algn="ctr">
              <a:buNone/>
            </a:pPr>
            <a:r>
              <a:rPr lang="en-US" sz="2000" dirty="0"/>
              <a:t>Virtual </a:t>
            </a:r>
            <a:r>
              <a:rPr lang="en-US" altLang="zh-CN" sz="2000" dirty="0"/>
              <a:t>Heap</a:t>
            </a:r>
            <a:r>
              <a:rPr lang="en-US" sz="2000" dirty="0"/>
              <a:t> (pages 4096 and beyond) (8M-4G)</a:t>
            </a:r>
          </a:p>
          <a:p>
            <a:pPr marL="0" indent="0" algn="ctr">
              <a:buNone/>
            </a:pPr>
            <a:r>
              <a:rPr lang="en-US" sz="2000" dirty="0"/>
              <a:t>--------------------------------- </a:t>
            </a:r>
          </a:p>
          <a:p>
            <a:pPr marL="0" indent="0" algn="ctr">
              <a:buNone/>
            </a:pPr>
            <a:r>
              <a:rPr lang="en-US" altLang="zh-CN" sz="2000" dirty="0"/>
              <a:t>8</a:t>
            </a:r>
            <a:r>
              <a:rPr lang="en-US" sz="2000" dirty="0"/>
              <a:t> Backing stores (pages 2048 - 4095) (8M)</a:t>
            </a:r>
          </a:p>
          <a:p>
            <a:pPr marL="0" indent="0" algn="ctr">
              <a:buNone/>
            </a:pPr>
            <a:r>
              <a:rPr lang="en-US" sz="2000" dirty="0"/>
              <a:t>--------------------------------- </a:t>
            </a:r>
          </a:p>
          <a:p>
            <a:pPr marL="0" indent="0" algn="ctr">
              <a:buNone/>
            </a:pPr>
            <a:r>
              <a:rPr lang="en-US" sz="2000" dirty="0"/>
              <a:t>1024 Free </a:t>
            </a:r>
            <a:r>
              <a:rPr lang="en-US" altLang="zh-CN" sz="2000" dirty="0"/>
              <a:t>F</a:t>
            </a:r>
            <a:r>
              <a:rPr lang="en-US" sz="2000" dirty="0"/>
              <a:t>rames (pages 1024 - 2047) (4M)</a:t>
            </a:r>
          </a:p>
          <a:p>
            <a:pPr marL="0" indent="0" algn="ctr">
              <a:buNone/>
            </a:pPr>
            <a:r>
              <a:rPr lang="en-US" sz="2000" dirty="0"/>
              <a:t>---------------------------------</a:t>
            </a:r>
          </a:p>
          <a:p>
            <a:pPr marL="0" indent="0" algn="ctr">
              <a:buNone/>
            </a:pPr>
            <a:r>
              <a:rPr lang="en-US" sz="2000" dirty="0"/>
              <a:t>Kernel Memory (pages 406 - 1023)</a:t>
            </a:r>
          </a:p>
          <a:p>
            <a:pPr marL="0" indent="0" algn="ctr">
              <a:buNone/>
            </a:pPr>
            <a:r>
              <a:rPr lang="en-US" sz="2000" dirty="0"/>
              <a:t>--------------------------------- </a:t>
            </a:r>
          </a:p>
          <a:p>
            <a:pPr marL="0" indent="0" algn="ctr">
              <a:buNone/>
            </a:pPr>
            <a:r>
              <a:rPr lang="en-US" sz="2000" dirty="0"/>
              <a:t>Kernel Memory, HOLE (pages 160 - 405)</a:t>
            </a:r>
          </a:p>
          <a:p>
            <a:pPr marL="0" indent="0" algn="ctr">
              <a:buNone/>
            </a:pPr>
            <a:r>
              <a:rPr lang="en-US" sz="2000" dirty="0"/>
              <a:t>--------------------------------- </a:t>
            </a:r>
          </a:p>
          <a:p>
            <a:pPr marL="0" indent="0" algn="ctr">
              <a:buNone/>
            </a:pPr>
            <a:r>
              <a:rPr lang="en-US" sz="2000" dirty="0"/>
              <a:t>Kernel Memory (pages 25 - 159) </a:t>
            </a:r>
          </a:p>
          <a:p>
            <a:pPr marL="0" indent="0" algn="ctr">
              <a:buNone/>
            </a:pPr>
            <a:r>
              <a:rPr lang="en-US" sz="2000" dirty="0"/>
              <a:t> --------------------------------- </a:t>
            </a:r>
          </a:p>
          <a:p>
            <a:pPr marL="0" indent="0" algn="ctr">
              <a:buNone/>
            </a:pPr>
            <a:r>
              <a:rPr lang="en-US" sz="2000" dirty="0" err="1"/>
              <a:t>Xinu</a:t>
            </a:r>
            <a:r>
              <a:rPr lang="en-US" sz="2000" dirty="0"/>
              <a:t> text, data, </a:t>
            </a:r>
            <a:r>
              <a:rPr lang="en-US" sz="2000" dirty="0" err="1"/>
              <a:t>bss</a:t>
            </a:r>
            <a:r>
              <a:rPr lang="en-US" sz="2000" dirty="0"/>
              <a:t> (pages 0 - 24) </a:t>
            </a:r>
          </a:p>
          <a:p>
            <a:pPr marL="0" indent="0" algn="ctr">
              <a:buNone/>
            </a:pPr>
            <a:r>
              <a:rPr lang="en-US" sz="2000" dirty="0"/>
              <a:t>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336892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Backing Stores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8 backing stores in total:</a:t>
            </a:r>
          </a:p>
          <a:p>
            <a:pPr lvl="1"/>
            <a:r>
              <a:rPr lang="en-US" dirty="0"/>
              <a:t>APIs: </a:t>
            </a:r>
            <a:r>
              <a:rPr lang="en-US" dirty="0" err="1"/>
              <a:t>get_bs</a:t>
            </a:r>
            <a:r>
              <a:rPr lang="en-US" dirty="0"/>
              <a:t>/</a:t>
            </a:r>
            <a:r>
              <a:rPr lang="en-US" dirty="0" err="1"/>
              <a:t>release_bs</a:t>
            </a:r>
            <a:r>
              <a:rPr lang="en-US" dirty="0"/>
              <a:t>, </a:t>
            </a:r>
            <a:r>
              <a:rPr lang="en-US" dirty="0" err="1"/>
              <a:t>read_bs</a:t>
            </a:r>
            <a:r>
              <a:rPr lang="en-US" dirty="0"/>
              <a:t>/</a:t>
            </a:r>
            <a:r>
              <a:rPr lang="en-US" dirty="0" err="1"/>
              <a:t>write_bs</a:t>
            </a:r>
            <a:endParaRPr lang="en-US" dirty="0"/>
          </a:p>
          <a:p>
            <a:pPr lvl="1"/>
            <a:r>
              <a:rPr lang="en-US" dirty="0"/>
              <a:t>Emulated by physical memory</a:t>
            </a:r>
          </a:p>
          <a:p>
            <a:pPr lvl="1"/>
            <a:r>
              <a:rPr lang="en-US" dirty="0"/>
              <a:t>Each with up to 256 pages (up to 1MB memory)</a:t>
            </a:r>
          </a:p>
          <a:p>
            <a:pPr lvl="1"/>
            <a:r>
              <a:rPr lang="en-US" dirty="0"/>
              <a:t>Not shareable when being used for a private heap</a:t>
            </a:r>
          </a:p>
          <a:p>
            <a:pPr lvl="1"/>
            <a:r>
              <a:rPr lang="en-US" dirty="0"/>
              <a:t>Skeleton already given</a:t>
            </a:r>
          </a:p>
          <a:p>
            <a:pPr lvl="2"/>
            <a:r>
              <a:rPr lang="en-US" dirty="0"/>
              <a:t>You may want to add some sanity check and functionality if you see a need!</a:t>
            </a:r>
          </a:p>
        </p:txBody>
      </p:sp>
    </p:spTree>
    <p:extLst>
      <p:ext uri="{BB962C8B-B14F-4D97-AF65-F5344CB8AC3E}">
        <p14:creationId xmlns:p14="http://schemas.microsoft.com/office/powerpoint/2010/main" val="3147560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9E5EE-090F-4865-A771-CCCE21AA6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Notes on Page Directories / Tables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A4AFB-0235-4F3D-A8F9-BB7AF1CF6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Residing in frames 1024 – 2047</a:t>
            </a:r>
          </a:p>
          <a:p>
            <a:r>
              <a:rPr lang="en-US" dirty="0"/>
              <a:t>4 global page tables for the first 16MB memory shared across all processes</a:t>
            </a:r>
          </a:p>
          <a:p>
            <a:pPr lvl="1"/>
            <a:r>
              <a:rPr lang="en-US" dirty="0"/>
              <a:t>Created during system initialization</a:t>
            </a:r>
          </a:p>
          <a:p>
            <a:r>
              <a:rPr lang="en-US" dirty="0"/>
              <a:t>On-demand allocation of page tables for pages above 4095</a:t>
            </a:r>
          </a:p>
          <a:p>
            <a:pPr lvl="1"/>
            <a:r>
              <a:rPr lang="en-US" dirty="0"/>
              <a:t>If not, 4MB physical memory required for the whole 4GB virtual memory space</a:t>
            </a:r>
          </a:p>
          <a:p>
            <a:r>
              <a:rPr lang="en-US" dirty="0"/>
              <a:t>Data structures (h/</a:t>
            </a:r>
            <a:r>
              <a:rPr lang="en-US" dirty="0" err="1"/>
              <a:t>paging.h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pd_t</a:t>
            </a:r>
            <a:r>
              <a:rPr lang="en-US" dirty="0"/>
              <a:t>: the type for page-directory entries</a:t>
            </a:r>
          </a:p>
          <a:p>
            <a:pPr lvl="1"/>
            <a:r>
              <a:rPr lang="en-US" dirty="0" err="1"/>
              <a:t>pt_t</a:t>
            </a:r>
            <a:r>
              <a:rPr lang="en-US" dirty="0"/>
              <a:t>: the type for page-table entries</a:t>
            </a:r>
          </a:p>
        </p:txBody>
      </p:sp>
    </p:spTree>
    <p:extLst>
      <p:ext uri="{BB962C8B-B14F-4D97-AF65-F5344CB8AC3E}">
        <p14:creationId xmlns:p14="http://schemas.microsoft.com/office/powerpoint/2010/main" val="3708148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NULL process</a:t>
            </a:r>
          </a:p>
          <a:p>
            <a:pPr lvl="1"/>
            <a:r>
              <a:rPr lang="en-US" dirty="0"/>
              <a:t>No private heap</a:t>
            </a:r>
          </a:p>
          <a:p>
            <a:r>
              <a:rPr lang="fr-FR" dirty="0"/>
              <a:t>Global page table entries</a:t>
            </a:r>
          </a:p>
          <a:p>
            <a:pPr lvl="1"/>
            <a:r>
              <a:rPr lang="en-US" dirty="0"/>
              <a:t>The entire 16M physical memory</a:t>
            </a:r>
          </a:p>
          <a:p>
            <a:pPr lvl="1"/>
            <a:r>
              <a:rPr lang="en-US" dirty="0"/>
              <a:t>Identity mapping</a:t>
            </a:r>
          </a:p>
          <a:p>
            <a:r>
              <a:rPr lang="en-US" dirty="0"/>
              <a:t>Page fault ISR</a:t>
            </a:r>
          </a:p>
          <a:p>
            <a:pPr lvl="1"/>
            <a:r>
              <a:rPr lang="en-US" dirty="0"/>
              <a:t>paging/</a:t>
            </a:r>
            <a:r>
              <a:rPr lang="en-US" dirty="0" err="1"/>
              <a:t>pfintr.S</a:t>
            </a:r>
            <a:r>
              <a:rPr lang="en-US" dirty="0"/>
              <a:t>, paging/</a:t>
            </a:r>
            <a:r>
              <a:rPr lang="en-US" dirty="0" err="1"/>
              <a:t>pfint.c</a:t>
            </a:r>
            <a:endParaRPr lang="en-US" dirty="0"/>
          </a:p>
          <a:p>
            <a:r>
              <a:rPr lang="en-US" dirty="0"/>
              <a:t>Support data structures</a:t>
            </a:r>
          </a:p>
          <a:p>
            <a:pPr lvl="1"/>
            <a:r>
              <a:rPr lang="en-US" dirty="0"/>
              <a:t>Inverted page table</a:t>
            </a:r>
          </a:p>
          <a:p>
            <a:pPr lvl="1"/>
            <a:r>
              <a:rPr lang="en-US" dirty="0"/>
              <a:t>Help functions</a:t>
            </a:r>
          </a:p>
          <a:p>
            <a:pPr lvl="2"/>
            <a:r>
              <a:rPr lang="en-US" dirty="0"/>
              <a:t>E.g., finding a backing store from a virtual address</a:t>
            </a:r>
          </a:p>
          <a:p>
            <a:pPr marL="914400" lvl="2" indent="0">
              <a:buNone/>
            </a:pPr>
            <a:r>
              <a:rPr lang="en-US" dirty="0"/>
              <a:t>// We think </a:t>
            </a:r>
            <a:r>
              <a:rPr lang="en-US" dirty="0" err="1"/>
              <a:t>bsm_lookup</a:t>
            </a:r>
            <a:r>
              <a:rPr lang="en-US" dirty="0"/>
              <a:t>() will be used</a:t>
            </a:r>
          </a:p>
        </p:txBody>
      </p:sp>
    </p:spTree>
    <p:extLst>
      <p:ext uri="{BB962C8B-B14F-4D97-AF65-F5344CB8AC3E}">
        <p14:creationId xmlns:p14="http://schemas.microsoft.com/office/powerpoint/2010/main" val="1428261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System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Outer Page Table (Page Directory) = 1024 page directory entries in a page directory</a:t>
            </a:r>
            <a:br>
              <a:rPr lang="en-US" dirty="0"/>
            </a:br>
            <a:r>
              <a:rPr lang="en-US" dirty="0"/>
              <a:t>Page Table = 1024 page table entries in a page table</a:t>
            </a:r>
            <a:br>
              <a:rPr lang="en-US" dirty="0"/>
            </a:br>
            <a:r>
              <a:rPr lang="en-US" dirty="0"/>
              <a:t>Page - 4-KB</a:t>
            </a:r>
          </a:p>
          <a:p>
            <a:r>
              <a:rPr lang="en-US" dirty="0"/>
              <a:t>PDBR = Page Directory Base Register (CR3): points to the start address of Page Directory (Outer Page Table)</a:t>
            </a:r>
          </a:p>
          <a:p>
            <a:r>
              <a:rPr lang="en-US" dirty="0"/>
              <a:t>TLB - lookup in page tables in memory are performed only when the TLBs do not contain the translation information for a requested page.</a:t>
            </a:r>
            <a:br>
              <a:rPr lang="en-US" dirty="0"/>
            </a:br>
            <a:r>
              <a:rPr lang="en-US" dirty="0"/>
              <a:t>invalidate - automatically invalidated any time the CR3 register is loaded.</a:t>
            </a:r>
          </a:p>
        </p:txBody>
      </p:sp>
    </p:spTree>
    <p:extLst>
      <p:ext uri="{BB962C8B-B14F-4D97-AF65-F5344CB8AC3E}">
        <p14:creationId xmlns:p14="http://schemas.microsoft.com/office/powerpoint/2010/main" val="4156359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Initialize (zero out the values)</a:t>
            </a:r>
          </a:p>
          <a:p>
            <a:pPr marL="0" indent="0">
              <a:buNone/>
            </a:pPr>
            <a:r>
              <a:rPr lang="en-US" dirty="0"/>
              <a:t>	//zero out other bits along with </a:t>
            </a:r>
            <a:r>
              <a:rPr lang="en-US" dirty="0" err="1"/>
              <a:t>pd_pres</a:t>
            </a:r>
            <a:r>
              <a:rPr lang="en-US" dirty="0"/>
              <a:t> and 		</a:t>
            </a:r>
            <a:r>
              <a:rPr lang="en-US" dirty="0" err="1"/>
              <a:t>pd_write</a:t>
            </a:r>
            <a:r>
              <a:rPr lang="en-US" dirty="0"/>
              <a:t> in </a:t>
            </a:r>
            <a:r>
              <a:rPr lang="en-US" dirty="0" err="1"/>
              <a:t>vcreate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backing store - (create data structures)</a:t>
            </a:r>
          </a:p>
          <a:p>
            <a:pPr lvl="1"/>
            <a:r>
              <a:rPr lang="en-US" dirty="0"/>
              <a:t>frames - (create data structures)</a:t>
            </a:r>
          </a:p>
          <a:p>
            <a:pPr lvl="1"/>
            <a:r>
              <a:rPr lang="en-US" dirty="0"/>
              <a:t>install page fault handler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new page table for null process:</a:t>
            </a:r>
          </a:p>
          <a:p>
            <a:pPr lvl="1"/>
            <a:r>
              <a:rPr lang="en-US" dirty="0"/>
              <a:t>create page directory (outer page table)</a:t>
            </a:r>
          </a:p>
          <a:p>
            <a:pPr lvl="1"/>
            <a:r>
              <a:rPr lang="en-US" dirty="0"/>
              <a:t>initialize 1:1 mapping for the first 4096 pages</a:t>
            </a:r>
          </a:p>
          <a:p>
            <a:pPr lvl="2"/>
            <a:r>
              <a:rPr lang="en-US" dirty="0"/>
              <a:t>allocate 4 page tables (4x1024 pages)</a:t>
            </a:r>
          </a:p>
          <a:p>
            <a:pPr lvl="2"/>
            <a:r>
              <a:rPr lang="en-US" dirty="0"/>
              <a:t>assign each page table entry to the address starting from page number 0 to 1023</a:t>
            </a:r>
          </a:p>
          <a:p>
            <a:pPr lvl="1"/>
            <a:r>
              <a:rPr lang="en-US" dirty="0"/>
              <a:t>this page tables should be shared between processes</a:t>
            </a:r>
          </a:p>
        </p:txBody>
      </p:sp>
    </p:spTree>
    <p:extLst>
      <p:ext uri="{BB962C8B-B14F-4D97-AF65-F5344CB8AC3E}">
        <p14:creationId xmlns:p14="http://schemas.microsoft.com/office/powerpoint/2010/main" val="1476970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Boot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Enable paging</a:t>
            </a:r>
          </a:p>
          <a:p>
            <a:pPr marL="0" indent="0">
              <a:buNone/>
            </a:pPr>
            <a:r>
              <a:rPr lang="en-US" dirty="0"/>
              <a:t>	//in initialize, load </a:t>
            </a:r>
            <a:r>
              <a:rPr lang="en-US" dirty="0" err="1"/>
              <a:t>pdbr</a:t>
            </a:r>
            <a:r>
              <a:rPr lang="en-US" dirty="0"/>
              <a:t> of </a:t>
            </a:r>
            <a:r>
              <a:rPr lang="en-US" dirty="0" err="1"/>
              <a:t>nullProc</a:t>
            </a:r>
            <a:r>
              <a:rPr lang="en-US" dirty="0"/>
              <a:t> into cr3</a:t>
            </a:r>
          </a:p>
          <a:p>
            <a:pPr lvl="1"/>
            <a:r>
              <a:rPr lang="en-US" dirty="0"/>
              <a:t>set bit 31st of the CR0 register</a:t>
            </a:r>
          </a:p>
          <a:p>
            <a:pPr lvl="1"/>
            <a:r>
              <a:rPr lang="en-US" dirty="0"/>
              <a:t>take care that PDBR is set, because subsequent memory address access will be virtual memory addresses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Creating new process (e.g., main):</a:t>
            </a:r>
          </a:p>
          <a:p>
            <a:pPr lvl="1"/>
            <a:r>
              <a:rPr lang="en-US" dirty="0"/>
              <a:t>create page directory (same as with null process)</a:t>
            </a:r>
          </a:p>
          <a:p>
            <a:pPr lvl="1"/>
            <a:r>
              <a:rPr lang="en-US" dirty="0"/>
              <a:t>share the first 4096 pages with null process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Context switch</a:t>
            </a:r>
          </a:p>
          <a:p>
            <a:pPr lvl="1"/>
            <a:r>
              <a:rPr lang="en-US" dirty="0"/>
              <a:t>every process has separate page directory</a:t>
            </a:r>
          </a:p>
          <a:p>
            <a:pPr lvl="1"/>
            <a:r>
              <a:rPr lang="en-US" dirty="0"/>
              <a:t>before </a:t>
            </a:r>
            <a:r>
              <a:rPr lang="en-US" dirty="0" err="1"/>
              <a:t>ctxsw</a:t>
            </a:r>
            <a:r>
              <a:rPr lang="en-US" dirty="0"/>
              <a:t>() load CR3 with the process's PDBR</a:t>
            </a:r>
          </a:p>
        </p:txBody>
      </p:sp>
    </p:spTree>
    <p:extLst>
      <p:ext uri="{BB962C8B-B14F-4D97-AF65-F5344CB8AC3E}">
        <p14:creationId xmlns:p14="http://schemas.microsoft.com/office/powerpoint/2010/main" val="3313353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Allocate pages in backing store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Map it to virtual page using </a:t>
            </a:r>
            <a:r>
              <a:rPr lang="en-US" dirty="0" err="1"/>
              <a:t>xmmap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for example if you do </a:t>
            </a:r>
            <a:r>
              <a:rPr lang="en-US" dirty="0" err="1"/>
              <a:t>xmmap</a:t>
            </a:r>
            <a:r>
              <a:rPr lang="en-US" dirty="0"/>
              <a:t>(A, </a:t>
            </a:r>
            <a:r>
              <a:rPr lang="en-US" dirty="0" err="1"/>
              <a:t>backingstore</a:t>
            </a:r>
            <a:r>
              <a:rPr lang="en-US" dirty="0"/>
              <a:t>, 10)</a:t>
            </a:r>
          </a:p>
          <a:p>
            <a:pPr lvl="1"/>
            <a:r>
              <a:rPr lang="en-US" dirty="0"/>
              <a:t>then the mapping would be made to consecutive locations in </a:t>
            </a:r>
            <a:r>
              <a:rPr lang="en-US" dirty="0" err="1"/>
              <a:t>backingstore</a:t>
            </a:r>
            <a:r>
              <a:rPr lang="en-US" dirty="0"/>
              <a:t> for</a:t>
            </a:r>
          </a:p>
          <a:p>
            <a:pPr marL="457200" lvl="1" indent="0">
              <a:buNone/>
            </a:pPr>
            <a:r>
              <a:rPr lang="en-US" dirty="0"/>
              <a:t>	virtual pages: A, A+1, A+2, ..., A+9</a:t>
            </a:r>
          </a:p>
          <a:p>
            <a:pPr marL="457200" lvl="1" indent="0">
              <a:buNone/>
            </a:pPr>
            <a:r>
              <a:rPr lang="en-US" dirty="0"/>
              <a:t>	// I think this is being done by itself and we don’t need 	//to do it. But not sure.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 try accessing the virtual address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page is not present a Page Fault is generated</a:t>
            </a:r>
          </a:p>
        </p:txBody>
      </p:sp>
    </p:spTree>
    <p:extLst>
      <p:ext uri="{BB962C8B-B14F-4D97-AF65-F5344CB8AC3E}">
        <p14:creationId xmlns:p14="http://schemas.microsoft.com/office/powerpoint/2010/main" val="2476692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Address that caused page fault</a:t>
            </a:r>
          </a:p>
          <a:p>
            <a:pPr lvl="1"/>
            <a:r>
              <a:rPr lang="en-US" dirty="0"/>
              <a:t>content of CR2 register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Search for the page table entry. Two cases:</a:t>
            </a:r>
          </a:p>
          <a:p>
            <a:pPr marL="457200" lvl="1" indent="0">
              <a:buNone/>
            </a:pPr>
            <a:r>
              <a:rPr lang="en-US" altLang="zh-CN" dirty="0"/>
              <a:t>a). </a:t>
            </a:r>
            <a:r>
              <a:rPr lang="en-US" dirty="0"/>
              <a:t>second level page table does not exist</a:t>
            </a:r>
          </a:p>
          <a:p>
            <a:pPr marL="457200" lvl="1" indent="0">
              <a:buNone/>
            </a:pPr>
            <a:r>
              <a:rPr lang="en-US" dirty="0"/>
              <a:t>b). second level page table exists but the page table entry does not exist</a:t>
            </a:r>
          </a:p>
          <a:p>
            <a:pPr marL="457200" lvl="1" indent="0">
              <a:buNone/>
            </a:pPr>
            <a:r>
              <a:rPr lang="en-US" dirty="0"/>
              <a:t>How do we know? Use the P flag for page directory/table entry</a:t>
            </a:r>
          </a:p>
        </p:txBody>
      </p:sp>
    </p:spTree>
    <p:extLst>
      <p:ext uri="{BB962C8B-B14F-4D97-AF65-F5344CB8AC3E}">
        <p14:creationId xmlns:p14="http://schemas.microsoft.com/office/powerpoint/2010/main" val="1548981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581183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Virtual address has page table offset as well as page directory offset.</a:t>
            </a:r>
          </a:p>
          <a:p>
            <a:pPr marL="0" indent="0">
              <a:buNone/>
            </a:pPr>
            <a:r>
              <a:rPr lang="en-US" dirty="0" err="1"/>
              <a:t>PageTableNumber</a:t>
            </a:r>
            <a:r>
              <a:rPr lang="en-US" dirty="0"/>
              <a:t>(31-22) </a:t>
            </a:r>
            <a:r>
              <a:rPr lang="en-US" dirty="0" err="1"/>
              <a:t>PageNumber</a:t>
            </a:r>
            <a:r>
              <a:rPr lang="en-US" dirty="0"/>
              <a:t>(21-12) Offset(11-0)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Page Directory/Table Entry Format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31-12  PFA      page frame address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11- 9 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Avail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available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to OS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8      0        must be 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7      L        PTE -- Must be 0.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Entry -- 4MB page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6      D        dirty (PTE only -- documented as   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undefined in directory entry)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      A        accessed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      PCD      page cache disable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(can't cache data on this page)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      PWT      page write transparent (tell external cache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to use write-through strategy for this page)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      U        user accessible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      W        writeable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      P        present</a:t>
            </a:r>
          </a:p>
        </p:txBody>
      </p:sp>
    </p:spTree>
    <p:extLst>
      <p:ext uri="{BB962C8B-B14F-4D97-AF65-F5344CB8AC3E}">
        <p14:creationId xmlns:p14="http://schemas.microsoft.com/office/powerpoint/2010/main" val="27929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58800"/>
            <a:ext cx="8286750" cy="5618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lock(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*m)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while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TestAndSet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(&amp;m-&gt;guard, 1) == 1)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; //acquire guard lock by spinning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if (m-&gt;flag == 0)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m-&gt;flag = 1; // lock is acquired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m-&gt;guard =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queue_add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(m-&gt;q,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gettid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setpark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m-&gt;guard =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park();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6800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Fault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Case a)</a:t>
            </a:r>
          </a:p>
          <a:p>
            <a:r>
              <a:rPr lang="en-US" dirty="0"/>
              <a:t>allocate a frame -&gt; initialize (zero out the page table frame)</a:t>
            </a:r>
          </a:p>
          <a:p>
            <a:r>
              <a:rPr lang="en-US" dirty="0"/>
              <a:t>update the page directory entry with base address of the page table frame</a:t>
            </a:r>
          </a:p>
          <a:p>
            <a:r>
              <a:rPr lang="en-US" dirty="0"/>
              <a:t>Now this case becomes Case (b)</a:t>
            </a:r>
          </a:p>
        </p:txBody>
      </p:sp>
    </p:spTree>
    <p:extLst>
      <p:ext uri="{BB962C8B-B14F-4D97-AF65-F5344CB8AC3E}">
        <p14:creationId xmlns:p14="http://schemas.microsoft.com/office/powerpoint/2010/main" val="3030867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Fault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Case b)</a:t>
            </a:r>
          </a:p>
          <a:p>
            <a:r>
              <a:rPr lang="en-US" dirty="0"/>
              <a:t>Locate backing store id of the faulted page, the page number in the backing store.</a:t>
            </a:r>
          </a:p>
          <a:p>
            <a:r>
              <a:rPr lang="en-US" dirty="0"/>
              <a:t>Find a free frame to store the page from backing store</a:t>
            </a:r>
          </a:p>
          <a:p>
            <a:pPr lvl="1"/>
            <a:r>
              <a:rPr lang="en-US" dirty="0"/>
              <a:t>if found: use the free frame</a:t>
            </a:r>
          </a:p>
          <a:p>
            <a:pPr lvl="1"/>
            <a:r>
              <a:rPr lang="en-US" dirty="0"/>
              <a:t>if not found: evict a page frame (Page Replacement Algorithm)</a:t>
            </a:r>
          </a:p>
          <a:p>
            <a:r>
              <a:rPr lang="en-US" dirty="0"/>
              <a:t>Update the page table entry for the page and possibly for evicted page frame</a:t>
            </a:r>
          </a:p>
        </p:txBody>
      </p:sp>
    </p:spTree>
    <p:extLst>
      <p:ext uri="{BB962C8B-B14F-4D97-AF65-F5344CB8AC3E}">
        <p14:creationId xmlns:p14="http://schemas.microsoft.com/office/powerpoint/2010/main" val="4180262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Allocate pages in backing store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Map it to virtual page using </a:t>
            </a:r>
            <a:r>
              <a:rPr lang="en-US" dirty="0" err="1"/>
              <a:t>xmmap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for example if you do </a:t>
            </a:r>
            <a:r>
              <a:rPr lang="en-US" dirty="0" err="1"/>
              <a:t>xmmap</a:t>
            </a:r>
            <a:r>
              <a:rPr lang="en-US" dirty="0"/>
              <a:t>(A, </a:t>
            </a:r>
            <a:r>
              <a:rPr lang="en-US" dirty="0" err="1"/>
              <a:t>backingstore</a:t>
            </a:r>
            <a:r>
              <a:rPr lang="en-US" dirty="0"/>
              <a:t>, 10)</a:t>
            </a:r>
          </a:p>
          <a:p>
            <a:pPr lvl="1"/>
            <a:r>
              <a:rPr lang="en-US" dirty="0"/>
              <a:t>then the mapping would be made to consecutive locations in </a:t>
            </a:r>
            <a:r>
              <a:rPr lang="en-US" dirty="0" err="1"/>
              <a:t>backingstore</a:t>
            </a:r>
            <a:r>
              <a:rPr lang="en-US" dirty="0"/>
              <a:t> for</a:t>
            </a:r>
          </a:p>
          <a:p>
            <a:pPr marL="457200" lvl="1" indent="0">
              <a:buNone/>
            </a:pPr>
            <a:r>
              <a:rPr lang="en-US" dirty="0"/>
              <a:t>	virtual pages: A, A+1, A+2, ..., A+9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 try accessing the virtual address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page is not present a Page Fault is generated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Finally: Flush TLB content, by reloading CR3 with page directory address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486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3188-50F4-442B-91FB-301864FF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A5DA6-17A4-4D63-8526-0D54F0566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Condition Variables</a:t>
            </a:r>
          </a:p>
        </p:txBody>
      </p:sp>
    </p:spTree>
    <p:extLst>
      <p:ext uri="{BB962C8B-B14F-4D97-AF65-F5344CB8AC3E}">
        <p14:creationId xmlns:p14="http://schemas.microsoft.com/office/powerpoint/2010/main" val="1921186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on 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Lock</a:t>
            </a:r>
            <a:endParaRPr lang="en-US" dirty="0"/>
          </a:p>
          <a:p>
            <a:pPr lvl="1"/>
            <a:r>
              <a:rPr lang="en-US" dirty="0"/>
              <a:t>Controlling interrupts</a:t>
            </a:r>
          </a:p>
          <a:p>
            <a:pPr lvl="1"/>
            <a:r>
              <a:rPr lang="en-US" dirty="0"/>
              <a:t>Test and set (atomic exchange)</a:t>
            </a:r>
          </a:p>
          <a:p>
            <a:pPr lvl="1"/>
            <a:r>
              <a:rPr lang="en-US" dirty="0"/>
              <a:t>Compare and swap</a:t>
            </a:r>
          </a:p>
          <a:p>
            <a:pPr lvl="1"/>
            <a:r>
              <a:rPr lang="en-US" dirty="0"/>
              <a:t>Load linked and store conditional</a:t>
            </a:r>
          </a:p>
          <a:p>
            <a:pPr lvl="1"/>
            <a:r>
              <a:rPr lang="en-US" dirty="0"/>
              <a:t>Fetch and add and ticket locks</a:t>
            </a:r>
          </a:p>
          <a:p>
            <a:pPr lvl="1"/>
            <a:r>
              <a:rPr lang="en-US" dirty="0"/>
              <a:t>Solaris and Linux locks</a:t>
            </a:r>
          </a:p>
          <a:p>
            <a:r>
              <a:rPr lang="en-US" dirty="0"/>
              <a:t>Lock based concurrent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2130796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Mutual exclusion (e.g., A and B don’t run at same time)</a:t>
            </a:r>
          </a:p>
          <a:p>
            <a:pPr lvl="1"/>
            <a:r>
              <a:rPr lang="en-US" dirty="0"/>
              <a:t>solved with locks</a:t>
            </a:r>
          </a:p>
          <a:p>
            <a:r>
              <a:rPr lang="en-US" dirty="0"/>
              <a:t>Ordering (e.g., B runs after A)</a:t>
            </a:r>
          </a:p>
          <a:p>
            <a:pPr lvl="1"/>
            <a:r>
              <a:rPr lang="en-US" dirty="0"/>
              <a:t>solved with condition variables</a:t>
            </a:r>
          </a:p>
        </p:txBody>
      </p:sp>
    </p:spTree>
    <p:extLst>
      <p:ext uri="{BB962C8B-B14F-4D97-AF65-F5344CB8AC3E}">
        <p14:creationId xmlns:p14="http://schemas.microsoft.com/office/powerpoint/2010/main" val="4087602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CV’s are more like channels than variables.</a:t>
            </a:r>
          </a:p>
          <a:p>
            <a:r>
              <a:rPr lang="en-US" dirty="0"/>
              <a:t>B waits for a signal on channel before running.</a:t>
            </a:r>
          </a:p>
          <a:p>
            <a:r>
              <a:rPr lang="en-US" dirty="0"/>
              <a:t>A sends signal when it is time for B to run.</a:t>
            </a:r>
          </a:p>
          <a:p>
            <a:endParaRPr lang="en-US" dirty="0"/>
          </a:p>
          <a:p>
            <a:r>
              <a:rPr lang="en-US" dirty="0"/>
              <a:t>A CV also has a queue of waiting threads.</a:t>
            </a:r>
          </a:p>
          <a:p>
            <a:endParaRPr lang="en-US" dirty="0"/>
          </a:p>
          <a:p>
            <a:r>
              <a:rPr lang="en-US" dirty="0"/>
              <a:t>A CV is usually PAIRED with some kind state variable.</a:t>
            </a:r>
          </a:p>
        </p:txBody>
      </p:sp>
    </p:spTree>
    <p:extLst>
      <p:ext uri="{BB962C8B-B14F-4D97-AF65-F5344CB8AC3E}">
        <p14:creationId xmlns:p14="http://schemas.microsoft.com/office/powerpoint/2010/main" val="2142907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and signal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wait(</a:t>
            </a:r>
            <a:r>
              <a:rPr lang="en-US" dirty="0" err="1"/>
              <a:t>cond_t</a:t>
            </a:r>
            <a:r>
              <a:rPr lang="en-US" dirty="0"/>
              <a:t> *cv, </a:t>
            </a:r>
            <a:r>
              <a:rPr lang="en-US" dirty="0" err="1"/>
              <a:t>mutex_t</a:t>
            </a:r>
            <a:r>
              <a:rPr lang="en-US" dirty="0"/>
              <a:t> *lock)</a:t>
            </a:r>
          </a:p>
          <a:p>
            <a:pPr lvl="1"/>
            <a:r>
              <a:rPr lang="en-US" dirty="0"/>
              <a:t>assumes the lock is held when wait() is called</a:t>
            </a:r>
          </a:p>
          <a:p>
            <a:pPr lvl="1"/>
            <a:r>
              <a:rPr lang="en-US" dirty="0"/>
              <a:t>puts caller to sleep + releases the lock (atomically)</a:t>
            </a:r>
          </a:p>
          <a:p>
            <a:pPr lvl="1"/>
            <a:r>
              <a:rPr lang="en-US" dirty="0"/>
              <a:t>when awoken, reacquires lock before returning</a:t>
            </a:r>
          </a:p>
          <a:p>
            <a:r>
              <a:rPr lang="en-US" dirty="0"/>
              <a:t>signal(</a:t>
            </a:r>
            <a:r>
              <a:rPr lang="en-US" dirty="0" err="1"/>
              <a:t>cond_t</a:t>
            </a:r>
            <a:r>
              <a:rPr lang="en-US" dirty="0"/>
              <a:t> *cv)</a:t>
            </a:r>
          </a:p>
          <a:p>
            <a:pPr lvl="1"/>
            <a:r>
              <a:rPr lang="en-US" dirty="0"/>
              <a:t>wake a single waiting thread (if &gt;= 1 thread is waiting)</a:t>
            </a:r>
          </a:p>
          <a:p>
            <a:pPr lvl="1"/>
            <a:r>
              <a:rPr lang="en-US" dirty="0"/>
              <a:t>if there is no waiting thread, just return w/o doing anything</a:t>
            </a:r>
          </a:p>
        </p:txBody>
      </p:sp>
    </p:spTree>
    <p:extLst>
      <p:ext uri="{BB962C8B-B14F-4D97-AF65-F5344CB8AC3E}">
        <p14:creationId xmlns:p14="http://schemas.microsoft.com/office/powerpoint/2010/main" val="230687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50520"/>
            <a:ext cx="8324850" cy="61874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1 void *child(void *</a:t>
            </a:r>
            <a:r>
              <a:rPr lang="en-US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2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("child\n");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3   // XXX how to indicate we are done?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4   return NULL;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5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7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, char *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8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("parent: begin\n");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9   </a:t>
            </a:r>
            <a:r>
              <a:rPr lang="en-US" dirty="0" err="1">
                <a:latin typeface="Consolas" panose="020B0609020204030204" pitchFamily="49" charset="0"/>
              </a:rPr>
              <a:t>pthread_t</a:t>
            </a:r>
            <a:r>
              <a:rPr lang="en-US" dirty="0"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10   </a:t>
            </a:r>
            <a:r>
              <a:rPr lang="en-US" dirty="0" err="1">
                <a:latin typeface="Consolas" panose="020B0609020204030204" pitchFamily="49" charset="0"/>
              </a:rPr>
              <a:t>Pthread_create</a:t>
            </a:r>
            <a:r>
              <a:rPr lang="en-US" dirty="0">
                <a:latin typeface="Consolas" panose="020B0609020204030204" pitchFamily="49" charset="0"/>
              </a:rPr>
              <a:t>(&amp;c, NULL, child, NULL);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11   // XXX how to wait for child?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12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("parent: end\n");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13   return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14 }</a:t>
            </a:r>
          </a:p>
        </p:txBody>
      </p:sp>
    </p:spTree>
    <p:extLst>
      <p:ext uri="{BB962C8B-B14F-4D97-AF65-F5344CB8AC3E}">
        <p14:creationId xmlns:p14="http://schemas.microsoft.com/office/powerpoint/2010/main" val="1264429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50520"/>
            <a:ext cx="8439150" cy="63550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1 volatile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done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3 void *child(void *</a:t>
            </a:r>
            <a:r>
              <a:rPr lang="en-US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4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("child\n");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5   done =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6   return NULL;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7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8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9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, char *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10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("parent: begin\n");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11   </a:t>
            </a:r>
            <a:r>
              <a:rPr lang="en-US" dirty="0" err="1">
                <a:latin typeface="Consolas" panose="020B0609020204030204" pitchFamily="49" charset="0"/>
              </a:rPr>
              <a:t>pthread_t</a:t>
            </a:r>
            <a:r>
              <a:rPr lang="en-US" dirty="0"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12   </a:t>
            </a:r>
            <a:r>
              <a:rPr lang="en-US" dirty="0" err="1">
                <a:latin typeface="Consolas" panose="020B0609020204030204" pitchFamily="49" charset="0"/>
              </a:rPr>
              <a:t>Pthread_create</a:t>
            </a:r>
            <a:r>
              <a:rPr lang="en-US" dirty="0">
                <a:latin typeface="Consolas" panose="020B0609020204030204" pitchFamily="49" charset="0"/>
              </a:rPr>
              <a:t>(&amp;c, NULL, child, NULL);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13   while (done == 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14     ; // spin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15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("parent: end\n");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16   return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17 }</a:t>
            </a:r>
          </a:p>
        </p:txBody>
      </p:sp>
    </p:spTree>
    <p:extLst>
      <p:ext uri="{BB962C8B-B14F-4D97-AF65-F5344CB8AC3E}">
        <p14:creationId xmlns:p14="http://schemas.microsoft.com/office/powerpoint/2010/main" val="272150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58800"/>
            <a:ext cx="8286750" cy="5618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unlock(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*m)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while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TestAndSet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(&amp;m-&gt;guard, 1) == 1)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; //acquire guard lock by spinning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queue_empty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(m-&gt;q))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m-&gt;flag = 0; // let go of lock; no one wants it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// hold lock (for next thread!)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unpark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queue_remove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(m-&gt;q));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m-&gt;guard =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43477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Join with CV’s (</a:t>
            </a:r>
            <a:r>
              <a:rPr lang="en-US" altLang="zh-CN" dirty="0"/>
              <a:t>Correct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thread_exit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done = 1;            // 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(&amp;c);     // b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thread_join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      // 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while (done == 0)    // 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(&amp;c, &amp;m); // 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    // z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972916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Join with CV’s (wrong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thread_exit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done = 1;            // 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(&amp;c);     // b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thread_join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      // 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if (done == 0)       // 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(&amp;c, &amp;m); // 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    // z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825064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Join with CV’s (wrong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thread_exit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    // 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(&amp;c);   // b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  // 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thread_join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    // 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(&amp;c, &amp;m); // 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  // z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0374572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Join with CV’s (wrong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thread_exit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done = 1;            // a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(&amp;c);     // b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thread_join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if (done == 0)       // x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(&amp;c, &amp;m); // y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7082910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Rule of Thumb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state in addition to CV’s!</a:t>
            </a:r>
          </a:p>
          <a:p>
            <a:pPr lvl="1"/>
            <a:r>
              <a:rPr lang="en-US" dirty="0"/>
              <a:t>CV’s are used to nudge threads when state changes.</a:t>
            </a:r>
          </a:p>
          <a:p>
            <a:pPr lvl="1"/>
            <a:r>
              <a:rPr lang="en-US" dirty="0"/>
              <a:t>If state is already as needed, don’t wait for a nudge!</a:t>
            </a:r>
          </a:p>
          <a:p>
            <a:r>
              <a:rPr lang="en-US" dirty="0"/>
              <a:t>Always do wait and signal while holding the lock!</a:t>
            </a:r>
          </a:p>
        </p:txBody>
      </p:sp>
    </p:spTree>
    <p:extLst>
      <p:ext uri="{BB962C8B-B14F-4D97-AF65-F5344CB8AC3E}">
        <p14:creationId xmlns:p14="http://schemas.microsoft.com/office/powerpoint/2010/main" val="37164916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Join with CV’s (</a:t>
            </a:r>
            <a:r>
              <a:rPr lang="en-US" altLang="zh-CN" dirty="0"/>
              <a:t>Correct?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thread_exit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done = 1;            // 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(&amp;c);     // b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thread_join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      // 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if (done == 0)       // 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(&amp;c, &amp;m); // 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    // z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7482825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Join with CV’s (</a:t>
            </a:r>
            <a:r>
              <a:rPr lang="en-US" altLang="zh-CN" dirty="0"/>
              <a:t>Correct?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thread_exit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done = 1;            // 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(&amp;c);     // b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thread_join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      // 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if (done == 0)       // 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(&amp;c, &amp;m); // 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    // z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7391807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Join with CV’s (</a:t>
            </a:r>
            <a:r>
              <a:rPr lang="en-US" altLang="zh-CN" dirty="0"/>
              <a:t>Correct?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thread_exit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done = 1;            // 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(&amp;c);     // b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thread_join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      // 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if (done == 0)       // 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(&amp;c, &amp;m); // 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    // z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4422167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Producer/Consumer Problem</a:t>
            </a:r>
            <a:br>
              <a:rPr lang="en-US" dirty="0"/>
            </a:br>
            <a:r>
              <a:rPr lang="en-US" dirty="0"/>
              <a:t>Example: UNIX 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pipe may have many writers and readers.</a:t>
            </a:r>
          </a:p>
          <a:p>
            <a:r>
              <a:rPr lang="en-US" dirty="0"/>
              <a:t>Internally, there is a finite-sized buffer.</a:t>
            </a:r>
          </a:p>
          <a:p>
            <a:r>
              <a:rPr lang="en-US" dirty="0"/>
              <a:t>Writers add data to the buffer.</a:t>
            </a:r>
          </a:p>
          <a:p>
            <a:r>
              <a:rPr lang="en-US" dirty="0"/>
              <a:t>Readers remove data from the buffer.</a:t>
            </a:r>
          </a:p>
          <a:p>
            <a:r>
              <a:rPr lang="en-US" dirty="0"/>
              <a:t>Implementation:</a:t>
            </a:r>
          </a:p>
          <a:p>
            <a:pPr lvl="1"/>
            <a:r>
              <a:rPr lang="en-US" dirty="0"/>
              <a:t>reads/writes to buffer require locking</a:t>
            </a:r>
          </a:p>
          <a:p>
            <a:pPr lvl="1"/>
            <a:r>
              <a:rPr lang="en-US" dirty="0"/>
              <a:t>when buffers are full, writers must wait</a:t>
            </a:r>
          </a:p>
          <a:p>
            <a:pPr lvl="1"/>
            <a:r>
              <a:rPr lang="en-US" dirty="0"/>
              <a:t>when buffers are empty, readers must wait</a:t>
            </a:r>
          </a:p>
        </p:txBody>
      </p:sp>
    </p:spTree>
    <p:extLst>
      <p:ext uri="{BB962C8B-B14F-4D97-AF65-F5344CB8AC3E}">
        <p14:creationId xmlns:p14="http://schemas.microsoft.com/office/powerpoint/2010/main" val="90818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Producer/Consumer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Producers generate data (like pipe writers).</a:t>
            </a:r>
          </a:p>
          <a:p>
            <a:r>
              <a:rPr lang="en-US" dirty="0"/>
              <a:t>Consumers grab data and process it (like pipe readers).</a:t>
            </a:r>
          </a:p>
          <a:p>
            <a:r>
              <a:rPr lang="en-US" dirty="0"/>
              <a:t>Producer/consumer problems are frequent in systems.</a:t>
            </a:r>
          </a:p>
          <a:p>
            <a:pPr lvl="1"/>
            <a:r>
              <a:rPr lang="en-US" dirty="0"/>
              <a:t>Pipes</a:t>
            </a:r>
          </a:p>
          <a:p>
            <a:pPr lvl="1"/>
            <a:r>
              <a:rPr lang="en-US" dirty="0"/>
              <a:t>Web servers</a:t>
            </a:r>
          </a:p>
          <a:p>
            <a:pPr lvl="1"/>
            <a:r>
              <a:rPr lang="en-US" dirty="0"/>
              <a:t>Memory allocators</a:t>
            </a:r>
          </a:p>
          <a:p>
            <a:pPr lvl="1"/>
            <a:r>
              <a:rPr lang="en-US" dirty="0"/>
              <a:t>Device I/O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3045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Support on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Linux, OS provides two calls: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futex_wait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(address, expected) </a:t>
            </a:r>
            <a:r>
              <a:rPr lang="en-US" dirty="0"/>
              <a:t>puts the calling thread to sleep, assuming the value at address is equal to expected. If it is not equal, the call returns immediately.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futex_wake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(address) </a:t>
            </a:r>
            <a:r>
              <a:rPr lang="en-US" dirty="0"/>
              <a:t>wakes one thread that is waiting on the queue.</a:t>
            </a:r>
          </a:p>
          <a:p>
            <a:endParaRPr lang="en-US" dirty="0"/>
          </a:p>
          <a:p>
            <a:r>
              <a:rPr lang="en-US" dirty="0"/>
              <a:t>An example of two-phase locks: combining spinning and sleeping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6550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get/put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put(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value)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assert(count == 0);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count =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buffer = value;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get()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assert(count == 1);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count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buffer;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48652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v0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825625"/>
            <a:ext cx="50009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*consumer(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loops)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loops;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get(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45156" y="1825625"/>
            <a:ext cx="48203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*producer(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loops)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loops;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put(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97917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v1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825624"/>
            <a:ext cx="5000978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*consumer(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loops)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loops;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//c1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if (count == 0)       //c2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(&amp;C, &amp;m);  //c3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get();      //c4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(&amp;C);      //c5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//c6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45156" y="1825625"/>
            <a:ext cx="48203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*producer(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loops)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loops;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  //p1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if (count == 1)         //p2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(&amp;C, &amp;m);    //p3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put(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 //p4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(&amp;C);        //p5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//p6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33541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v2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825625"/>
            <a:ext cx="5000978" cy="4891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*consumer(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loops)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loops;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//c1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while (count == 0)    //c2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(&amp;C, &amp;m);  //c3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get();      //c4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(&amp;C);      //c5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//c6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45156" y="1825625"/>
            <a:ext cx="48203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*producer(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loops)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loops;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  //p1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while (count == 1)      //p2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(&amp;C, &amp;m);    //p3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put(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 //p4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(&amp;C);        //p5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//p6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64106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639528" cy="1325563"/>
          </a:xfrm>
        </p:spPr>
        <p:txBody>
          <a:bodyPr>
            <a:normAutofit/>
          </a:bodyPr>
          <a:lstStyle/>
          <a:p>
            <a:r>
              <a:rPr lang="en-US" dirty="0"/>
              <a:t>Better solution (usually): use two CVs</a:t>
            </a:r>
            <a:br>
              <a:rPr lang="en-US" dirty="0"/>
            </a:br>
            <a:r>
              <a:rPr lang="en-US" dirty="0"/>
              <a:t>Solution v3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825625"/>
            <a:ext cx="5000978" cy="4944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*consumer(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loops)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while (1)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//c1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while (count == 0)    //c2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(&amp;F, &amp;m);  //c3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get();      //c4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(&amp;E);      //c5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//c6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45156" y="1825625"/>
            <a:ext cx="48203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*producer(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loops)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loops;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  //p1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while (count == 1)      //p2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(&amp;E, &amp;m);    //p3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put(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 //p4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(&amp;F);        //p5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//p6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3887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rules of thumb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state in addition to CV’s</a:t>
            </a:r>
          </a:p>
          <a:p>
            <a:r>
              <a:rPr lang="en-US" dirty="0"/>
              <a:t>Always do wait/signal with lock held</a:t>
            </a:r>
          </a:p>
          <a:p>
            <a:r>
              <a:rPr lang="en-US" dirty="0"/>
              <a:t>Whenever you acquire a lock, recheck state</a:t>
            </a:r>
          </a:p>
        </p:txBody>
      </p:sp>
    </p:spTree>
    <p:extLst>
      <p:ext uri="{BB962C8B-B14F-4D97-AF65-F5344CB8AC3E}">
        <p14:creationId xmlns:p14="http://schemas.microsoft.com/office/powerpoint/2010/main" val="17091650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get/put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put(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value)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buffer[fill] = value;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fill = (fill + 1) % max;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count ++;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get()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buffer[use];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use = (use + 1) % max;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count -;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79999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v4 (final)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825624"/>
            <a:ext cx="5000978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*consumer(void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while (1)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//c1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while (count == 0)    //c2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(&amp;F, &amp;m);  //c3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get();      //c4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(&amp;E);      //c5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//c6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45156" y="1825625"/>
            <a:ext cx="48203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*producer(void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loops;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  //p1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while (count == max)    //p2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(&amp;E, &amp;m);    //p3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put(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 //p4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(&amp;F);        //p5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//p6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50274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v</a:t>
            </a:r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702537"/>
            <a:ext cx="5000978" cy="525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*consumer(void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while (1)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//c1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numfull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== 0)  //c2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(&amp;F, &amp;m);  //c3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//c3a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get();      //c4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//c5a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(&amp;E);      //c5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//c6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45156" y="1702537"/>
            <a:ext cx="4820356" cy="4891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*producer(void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loops;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  //p1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numfull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== max)  //p2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(&amp;E, &amp;m);    //p3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//p3a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put(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 //p4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  //p5a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(&amp;F);        //p5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(&amp;m);       //p6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87340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wake the right thread?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wait(</a:t>
            </a:r>
            <a:r>
              <a:rPr lang="en-US" dirty="0" err="1"/>
              <a:t>cond_t</a:t>
            </a:r>
            <a:r>
              <a:rPr lang="en-US" dirty="0"/>
              <a:t> *cv, </a:t>
            </a:r>
            <a:r>
              <a:rPr lang="en-US" dirty="0" err="1"/>
              <a:t>mutex_t</a:t>
            </a:r>
            <a:r>
              <a:rPr lang="en-US" dirty="0"/>
              <a:t> *lock)</a:t>
            </a:r>
          </a:p>
          <a:p>
            <a:pPr lvl="1"/>
            <a:r>
              <a:rPr lang="en-US" dirty="0"/>
              <a:t>assumes the lock is held when wait() is called</a:t>
            </a:r>
          </a:p>
          <a:p>
            <a:pPr lvl="1"/>
            <a:r>
              <a:rPr lang="en-US" dirty="0"/>
              <a:t>puts caller to sleep + releases the lock (atomically)</a:t>
            </a:r>
          </a:p>
          <a:p>
            <a:pPr lvl="1"/>
            <a:r>
              <a:rPr lang="en-US" dirty="0"/>
              <a:t>when awoken, reacquires lock before returning</a:t>
            </a:r>
          </a:p>
          <a:p>
            <a:r>
              <a:rPr lang="en-US" dirty="0"/>
              <a:t>signal(</a:t>
            </a:r>
            <a:r>
              <a:rPr lang="en-US" dirty="0" err="1"/>
              <a:t>cond_t</a:t>
            </a:r>
            <a:r>
              <a:rPr lang="en-US" dirty="0"/>
              <a:t> *cv)</a:t>
            </a:r>
          </a:p>
          <a:p>
            <a:pPr lvl="1"/>
            <a:r>
              <a:rPr lang="en-US" dirty="0"/>
              <a:t>wake a single waiting thread (if &gt;= 1 thread is waiting)</a:t>
            </a:r>
          </a:p>
          <a:p>
            <a:pPr lvl="1"/>
            <a:r>
              <a:rPr lang="en-US" dirty="0"/>
              <a:t>if there is no waiting thread, just return, doing nothing </a:t>
            </a:r>
          </a:p>
          <a:p>
            <a:r>
              <a:rPr lang="en-US" dirty="0"/>
              <a:t>broadcast(</a:t>
            </a:r>
            <a:r>
              <a:rPr lang="en-US" dirty="0" err="1"/>
              <a:t>cond_t</a:t>
            </a:r>
            <a:r>
              <a:rPr lang="en-US" dirty="0"/>
              <a:t> *cv)</a:t>
            </a:r>
          </a:p>
          <a:p>
            <a:pPr lvl="1"/>
            <a:r>
              <a:rPr lang="en-US" dirty="0"/>
              <a:t>wake all waiting threads (if &gt;= 1 thread is waiting)</a:t>
            </a:r>
          </a:p>
          <a:p>
            <a:pPr lvl="1"/>
            <a:r>
              <a:rPr lang="en-US" dirty="0"/>
              <a:t>if there are no waiting thread, just return, doing nothing</a:t>
            </a:r>
          </a:p>
        </p:txBody>
      </p:sp>
    </p:spTree>
    <p:extLst>
      <p:ext uri="{BB962C8B-B14F-4D97-AF65-F5344CB8AC3E}">
        <p14:creationId xmlns:p14="http://schemas.microsoft.com/office/powerpoint/2010/main" val="58169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000"/>
            <a:ext cx="8515350" cy="6049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lock(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*m)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v;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/* Bit 31 was clear, we got the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fastpath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*/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atomic_bit_test_set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31) == 0) return;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atomic_increment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while (1)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atomic_bit_test_set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(m, 31) == 0)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atomic_decrement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(m);    return;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/* We have to wait now. First make sure the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futex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we are monitoring is truly negative (i.e. locked). */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v = *m;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if (v &gt;= 0)    continue;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futex_wait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(m, v);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69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58800"/>
            <a:ext cx="8388350" cy="5618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unlock(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*m)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/* Adding 0x80000000 to the counter results in 0 if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&amp; only if there are not other interested threads */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atomic_add_zero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0x80000000))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/* There are other threads waiting for this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wake one of them up. */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futex_wake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8530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1EA75-4A66-4AE7-BE68-F77BAB4F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Lock-based Concurrent Data Structures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8D541-C4E6-4C2D-A4ED-63D469B0A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99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Counters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8900"/>
            <a:ext cx="7886700" cy="48180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counter_t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counter_t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counter_t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*c)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c-&gt;value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increment(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counter_t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*c)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c-&gt;value++;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decrement(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counter_t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*c)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c-&gt;value--;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get(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counter_t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*c)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c-&gt;value;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02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5140</TotalTime>
  <Words>5250</Words>
  <Application>Microsoft Office PowerPoint</Application>
  <PresentationFormat>On-screen Show (4:3)</PresentationFormat>
  <Paragraphs>697</Paragraphs>
  <Slides>59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Consolas</vt:lpstr>
      <vt:lpstr>Office Theme</vt:lpstr>
      <vt:lpstr>Lecture 12 Lock Data Stracture, PA2</vt:lpstr>
      <vt:lpstr>PowerPoint Presentation</vt:lpstr>
      <vt:lpstr>PowerPoint Presentation</vt:lpstr>
      <vt:lpstr>PowerPoint Presentation</vt:lpstr>
      <vt:lpstr>Different Support on Linux</vt:lpstr>
      <vt:lpstr>PowerPoint Presentation</vt:lpstr>
      <vt:lpstr>PowerPoint Presentation</vt:lpstr>
      <vt:lpstr>Lock-based Concurrent Data Structures </vt:lpstr>
      <vt:lpstr>Concurrent Counters</vt:lpstr>
      <vt:lpstr>PowerPoint Presentation</vt:lpstr>
      <vt:lpstr>PowerPoint Presentation</vt:lpstr>
      <vt:lpstr>Concurrent Linked Lists </vt:lpstr>
      <vt:lpstr>PowerPoint Presentation</vt:lpstr>
      <vt:lpstr>PowerPoint Presentation</vt:lpstr>
      <vt:lpstr>PowerPoint Presentation</vt:lpstr>
      <vt:lpstr>PowerPoint Presentation</vt:lpstr>
      <vt:lpstr>Lab 2: Demand Paging</vt:lpstr>
      <vt:lpstr>Demand Paging – OS</vt:lpstr>
      <vt:lpstr>Demand Paging – process</vt:lpstr>
      <vt:lpstr>Physical Memory Layout</vt:lpstr>
      <vt:lpstr>Backing Stores</vt:lpstr>
      <vt:lpstr>Notes on Page Directories / Tables</vt:lpstr>
      <vt:lpstr>Other Issues</vt:lpstr>
      <vt:lpstr>Intel System Programming</vt:lpstr>
      <vt:lpstr>From Boot</vt:lpstr>
      <vt:lpstr>From Boot - 2</vt:lpstr>
      <vt:lpstr>Using Virtual Memory</vt:lpstr>
      <vt:lpstr>Page Fault</vt:lpstr>
      <vt:lpstr>PowerPoint Presentation</vt:lpstr>
      <vt:lpstr>Page Fault - 2</vt:lpstr>
      <vt:lpstr>Page Fault - 3</vt:lpstr>
      <vt:lpstr>Using Virtual Memory</vt:lpstr>
      <vt:lpstr>Next</vt:lpstr>
      <vt:lpstr>Previously on lock</vt:lpstr>
      <vt:lpstr>Concurrency Objectives</vt:lpstr>
      <vt:lpstr>Condition Variables</vt:lpstr>
      <vt:lpstr>wait and signal</vt:lpstr>
      <vt:lpstr>PowerPoint Presentation</vt:lpstr>
      <vt:lpstr>PowerPoint Presentation</vt:lpstr>
      <vt:lpstr>Implementing Join with CV’s (Correct)</vt:lpstr>
      <vt:lpstr>Implementing Join with CV’s (wrong 1)</vt:lpstr>
      <vt:lpstr>Implementing Join with CV’s (wrong 2)</vt:lpstr>
      <vt:lpstr>Implementing Join with CV’s (wrong 3)</vt:lpstr>
      <vt:lpstr>Good Rule of Thumb</vt:lpstr>
      <vt:lpstr>Implementing Join with CV’s (Correct?)</vt:lpstr>
      <vt:lpstr>Implementing Join with CV’s (Correct?)</vt:lpstr>
      <vt:lpstr>Implementing Join with CV’s (Correct?)</vt:lpstr>
      <vt:lpstr>Producer/Consumer Problem Example: UNIX Pipes</vt:lpstr>
      <vt:lpstr>Producer/Consumer Problem</vt:lpstr>
      <vt:lpstr>Queue get/put</vt:lpstr>
      <vt:lpstr>Solution v0</vt:lpstr>
      <vt:lpstr>Solution v1</vt:lpstr>
      <vt:lpstr>Solution v2</vt:lpstr>
      <vt:lpstr>Better solution (usually): use two CVs Solution v3</vt:lpstr>
      <vt:lpstr>Summary: rules of thumb </vt:lpstr>
      <vt:lpstr>Queue get/put</vt:lpstr>
      <vt:lpstr>Solution v4 (final)</vt:lpstr>
      <vt:lpstr>Solution v5</vt:lpstr>
      <vt:lpstr>How to wake the right thread?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aliang</dc:creator>
  <cp:lastModifiedBy>Archit Kwatra</cp:lastModifiedBy>
  <cp:revision>85</cp:revision>
  <dcterms:created xsi:type="dcterms:W3CDTF">2015-02-15T07:58:26Z</dcterms:created>
  <dcterms:modified xsi:type="dcterms:W3CDTF">2020-10-17T01:33:46Z</dcterms:modified>
</cp:coreProperties>
</file>