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9" r:id="rId5"/>
    <p:sldId id="270" r:id="rId6"/>
    <p:sldId id="264" r:id="rId7"/>
    <p:sldId id="274" r:id="rId8"/>
    <p:sldId id="273" r:id="rId9"/>
    <p:sldId id="271" r:id="rId10"/>
    <p:sldId id="275" r:id="rId11"/>
    <p:sldId id="276" r:id="rId12"/>
    <p:sldId id="282" r:id="rId13"/>
    <p:sldId id="283" r:id="rId14"/>
    <p:sldId id="284" r:id="rId15"/>
    <p:sldId id="265" r:id="rId16"/>
    <p:sldId id="258" r:id="rId17"/>
    <p:sldId id="259" r:id="rId18"/>
    <p:sldId id="260" r:id="rId19"/>
    <p:sldId id="285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6DE1-18E9-46D3-AFFA-BAE52DD2D7D4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CA40-6B36-4206-8FC3-F0EE022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17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6DE1-18E9-46D3-AFFA-BAE52DD2D7D4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CA40-6B36-4206-8FC3-F0EE022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73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6DE1-18E9-46D3-AFFA-BAE52DD2D7D4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CA40-6B36-4206-8FC3-F0EE022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79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6DE1-18E9-46D3-AFFA-BAE52DD2D7D4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CA40-6B36-4206-8FC3-F0EE022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190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6DE1-18E9-46D3-AFFA-BAE52DD2D7D4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CA40-6B36-4206-8FC3-F0EE022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47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6DE1-18E9-46D3-AFFA-BAE52DD2D7D4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CA40-6B36-4206-8FC3-F0EE022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135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6DE1-18E9-46D3-AFFA-BAE52DD2D7D4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CA40-6B36-4206-8FC3-F0EE022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49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6DE1-18E9-46D3-AFFA-BAE52DD2D7D4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CA40-6B36-4206-8FC3-F0EE022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916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6DE1-18E9-46D3-AFFA-BAE52DD2D7D4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CA40-6B36-4206-8FC3-F0EE022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50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6DE1-18E9-46D3-AFFA-BAE52DD2D7D4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CA40-6B36-4206-8FC3-F0EE022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98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6DE1-18E9-46D3-AFFA-BAE52DD2D7D4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CA40-6B36-4206-8FC3-F0EE022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6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6DE1-18E9-46D3-AFFA-BAE52DD2D7D4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CA40-6B36-4206-8FC3-F0EE022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31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6DE1-18E9-46D3-AFFA-BAE52DD2D7D4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CA40-6B36-4206-8FC3-F0EE022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54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6DE1-18E9-46D3-AFFA-BAE52DD2D7D4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CA40-6B36-4206-8FC3-F0EE022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93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6DE1-18E9-46D3-AFFA-BAE52DD2D7D4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CA40-6B36-4206-8FC3-F0EE022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9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6DE1-18E9-46D3-AFFA-BAE52DD2D7D4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CA40-6B36-4206-8FC3-F0EE022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2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B536DE1-18E9-46D3-AFFA-BAE52DD2D7D4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97DCA40-6B36-4206-8FC3-F0EE022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5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536DE1-18E9-46D3-AFFA-BAE52DD2D7D4}" type="datetimeFigureOut">
              <a:rPr lang="en-IN" smtClean="0"/>
              <a:t>10-12-2021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97DCA40-6B36-4206-8FC3-F0EE022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055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0EA9-D3CC-4D91-B34B-0B465E4D3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Double Irish with a Dutch Sandwich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95E1C-EAD8-437E-9B9B-5F1307DFB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2637"/>
            <a:ext cx="9144000" cy="1655762"/>
          </a:xfrm>
        </p:spPr>
        <p:txBody>
          <a:bodyPr/>
          <a:lstStyle/>
          <a:p>
            <a:r>
              <a:rPr lang="en-IN" sz="3200" dirty="0"/>
              <a:t>Whitepaper Session</a:t>
            </a:r>
          </a:p>
          <a:p>
            <a:pPr algn="l"/>
            <a:r>
              <a:rPr lang="en-IN" dirty="0"/>
              <a:t>~Archit Mangrulkar</a:t>
            </a:r>
          </a:p>
        </p:txBody>
      </p:sp>
    </p:spTree>
    <p:extLst>
      <p:ext uri="{BB962C8B-B14F-4D97-AF65-F5344CB8AC3E}">
        <p14:creationId xmlns:p14="http://schemas.microsoft.com/office/powerpoint/2010/main" val="19692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25AD-81E7-422B-B0B8-08209296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007" y="609600"/>
            <a:ext cx="8943403" cy="1905000"/>
          </a:xfrm>
        </p:spPr>
        <p:txBody>
          <a:bodyPr/>
          <a:lstStyle/>
          <a:p>
            <a:r>
              <a:rPr lang="en-IN" dirty="0"/>
              <a:t>Double Irish with a Dutch Sandwich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A25B8-60A4-4D5C-A0FE-903B5FC8D8C0}"/>
              </a:ext>
            </a:extLst>
          </p:cNvPr>
          <p:cNvSpPr/>
          <p:nvPr/>
        </p:nvSpPr>
        <p:spPr>
          <a:xfrm>
            <a:off x="2210540" y="2840847"/>
            <a:ext cx="2627790" cy="10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Apple EU Subsidiary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C8690-E113-4322-AA45-856CA9C8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752" y="2627788"/>
            <a:ext cx="2569238" cy="138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	  Apple US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D5480F-133A-4C06-AA11-5B116FD3AED0}"/>
              </a:ext>
            </a:extLst>
          </p:cNvPr>
          <p:cNvSpPr/>
          <p:nvPr/>
        </p:nvSpPr>
        <p:spPr>
          <a:xfrm>
            <a:off x="6180338" y="5575174"/>
            <a:ext cx="1686757" cy="9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350 $ tax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EF05A5-7DAD-4BF9-BB58-CC110AB8C0D5}"/>
              </a:ext>
            </a:extLst>
          </p:cNvPr>
          <p:cNvSpPr/>
          <p:nvPr/>
        </p:nvSpPr>
        <p:spPr>
          <a:xfrm>
            <a:off x="6180338" y="4395925"/>
            <a:ext cx="1686757" cy="9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1000 $ iPhone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8D2635-D158-42E0-A8AB-926687079B7D}"/>
              </a:ext>
            </a:extLst>
          </p:cNvPr>
          <p:cNvSpPr/>
          <p:nvPr/>
        </p:nvSpPr>
        <p:spPr>
          <a:xfrm>
            <a:off x="2524218" y="5575174"/>
            <a:ext cx="1686757" cy="9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Nation’s tax + 350 $ tax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35B6CE-C3E0-430D-BB96-59E808B15C7F}"/>
              </a:ext>
            </a:extLst>
          </p:cNvPr>
          <p:cNvSpPr/>
          <p:nvPr/>
        </p:nvSpPr>
        <p:spPr>
          <a:xfrm>
            <a:off x="2524218" y="4395925"/>
            <a:ext cx="1686757" cy="9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1000 $ iPhone</a:t>
            </a:r>
          </a:p>
        </p:txBody>
      </p:sp>
    </p:spTree>
    <p:extLst>
      <p:ext uri="{BB962C8B-B14F-4D97-AF65-F5344CB8AC3E}">
        <p14:creationId xmlns:p14="http://schemas.microsoft.com/office/powerpoint/2010/main" val="99312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25AD-81E7-422B-B0B8-08209296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847" y="342156"/>
            <a:ext cx="9905998" cy="1905000"/>
          </a:xfrm>
        </p:spPr>
        <p:txBody>
          <a:bodyPr/>
          <a:lstStyle/>
          <a:p>
            <a:r>
              <a:rPr lang="en-IN" dirty="0"/>
              <a:t>Double Irish with a Dutch Sandwich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A25B8-60A4-4D5C-A0FE-903B5FC8D8C0}"/>
              </a:ext>
            </a:extLst>
          </p:cNvPr>
          <p:cNvSpPr/>
          <p:nvPr/>
        </p:nvSpPr>
        <p:spPr>
          <a:xfrm>
            <a:off x="4500979" y="2590795"/>
            <a:ext cx="2627790" cy="10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Apple EU Subsidiary</a:t>
            </a:r>
          </a:p>
          <a:p>
            <a:pPr algn="ctr"/>
            <a:r>
              <a:rPr lang="en-IN" dirty="0"/>
              <a:t>(Irish)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C8690-E113-4322-AA45-856CA9C8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191" y="2377736"/>
            <a:ext cx="2569238" cy="138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	  Apple US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D5480F-133A-4C06-AA11-5B116FD3AED0}"/>
              </a:ext>
            </a:extLst>
          </p:cNvPr>
          <p:cNvSpPr/>
          <p:nvPr/>
        </p:nvSpPr>
        <p:spPr>
          <a:xfrm>
            <a:off x="8470777" y="5325122"/>
            <a:ext cx="1686757" cy="9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350 $ tax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EF05A5-7DAD-4BF9-BB58-CC110AB8C0D5}"/>
              </a:ext>
            </a:extLst>
          </p:cNvPr>
          <p:cNvSpPr/>
          <p:nvPr/>
        </p:nvSpPr>
        <p:spPr>
          <a:xfrm>
            <a:off x="8470777" y="4145873"/>
            <a:ext cx="1686757" cy="9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1000 $ iPhone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8D2635-D158-42E0-A8AB-926687079B7D}"/>
              </a:ext>
            </a:extLst>
          </p:cNvPr>
          <p:cNvSpPr/>
          <p:nvPr/>
        </p:nvSpPr>
        <p:spPr>
          <a:xfrm>
            <a:off x="4814657" y="5325122"/>
            <a:ext cx="1686757" cy="9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0 $ tax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35B6CE-C3E0-430D-BB96-59E808B15C7F}"/>
              </a:ext>
            </a:extLst>
          </p:cNvPr>
          <p:cNvSpPr/>
          <p:nvPr/>
        </p:nvSpPr>
        <p:spPr>
          <a:xfrm>
            <a:off x="4814657" y="4145873"/>
            <a:ext cx="1686757" cy="9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1000 $ iPhone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2D2EC-C0C2-49AC-A3C3-B20520B200FA}"/>
              </a:ext>
            </a:extLst>
          </p:cNvPr>
          <p:cNvSpPr/>
          <p:nvPr/>
        </p:nvSpPr>
        <p:spPr>
          <a:xfrm>
            <a:off x="1093434" y="2590795"/>
            <a:ext cx="2627790" cy="10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Caribbean islands subsidiary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7AD116-0CE2-4B82-A8E8-9D572516FDD2}"/>
              </a:ext>
            </a:extLst>
          </p:cNvPr>
          <p:cNvSpPr/>
          <p:nvPr/>
        </p:nvSpPr>
        <p:spPr>
          <a:xfrm>
            <a:off x="1442623" y="4694808"/>
            <a:ext cx="1686757" cy="9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0 $ tax</a:t>
            </a:r>
          </a:p>
        </p:txBody>
      </p:sp>
    </p:spTree>
    <p:extLst>
      <p:ext uri="{BB962C8B-B14F-4D97-AF65-F5344CB8AC3E}">
        <p14:creationId xmlns:p14="http://schemas.microsoft.com/office/powerpoint/2010/main" val="128274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25AD-81E7-422B-B0B8-08209296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415" y="41957"/>
            <a:ext cx="9905998" cy="1905000"/>
          </a:xfrm>
        </p:spPr>
        <p:txBody>
          <a:bodyPr/>
          <a:lstStyle/>
          <a:p>
            <a:r>
              <a:rPr lang="en-IN" dirty="0"/>
              <a:t>Double Irish with a Dutch Sandwich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A25B8-60A4-4D5C-A0FE-903B5FC8D8C0}"/>
              </a:ext>
            </a:extLst>
          </p:cNvPr>
          <p:cNvSpPr/>
          <p:nvPr/>
        </p:nvSpPr>
        <p:spPr>
          <a:xfrm>
            <a:off x="4500979" y="2590795"/>
            <a:ext cx="2627790" cy="10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Apple EU Subsidiary (Irish)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C8690-E113-4322-AA45-856CA9C8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191" y="2377736"/>
            <a:ext cx="2569238" cy="138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	  Apple US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D5480F-133A-4C06-AA11-5B116FD3AED0}"/>
              </a:ext>
            </a:extLst>
          </p:cNvPr>
          <p:cNvSpPr/>
          <p:nvPr/>
        </p:nvSpPr>
        <p:spPr>
          <a:xfrm>
            <a:off x="8470777" y="5325122"/>
            <a:ext cx="1686757" cy="9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350 $ tax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EF05A5-7DAD-4BF9-BB58-CC110AB8C0D5}"/>
              </a:ext>
            </a:extLst>
          </p:cNvPr>
          <p:cNvSpPr/>
          <p:nvPr/>
        </p:nvSpPr>
        <p:spPr>
          <a:xfrm>
            <a:off x="8470777" y="4145873"/>
            <a:ext cx="1686757" cy="9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1000 $ iPhone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8D2635-D158-42E0-A8AB-926687079B7D}"/>
              </a:ext>
            </a:extLst>
          </p:cNvPr>
          <p:cNvSpPr/>
          <p:nvPr/>
        </p:nvSpPr>
        <p:spPr>
          <a:xfrm>
            <a:off x="4814657" y="5325122"/>
            <a:ext cx="1686757" cy="9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Nation’s tax + 350 $ tax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35B6CE-C3E0-430D-BB96-59E808B15C7F}"/>
              </a:ext>
            </a:extLst>
          </p:cNvPr>
          <p:cNvSpPr/>
          <p:nvPr/>
        </p:nvSpPr>
        <p:spPr>
          <a:xfrm>
            <a:off x="4814657" y="4145873"/>
            <a:ext cx="1686757" cy="9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1000 $ iPhone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2D2EC-C0C2-49AC-A3C3-B20520B200FA}"/>
              </a:ext>
            </a:extLst>
          </p:cNvPr>
          <p:cNvSpPr/>
          <p:nvPr/>
        </p:nvSpPr>
        <p:spPr>
          <a:xfrm>
            <a:off x="1093434" y="2590795"/>
            <a:ext cx="2627790" cy="10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Caribbean islands subsidiary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7AD116-0CE2-4B82-A8E8-9D572516FDD2}"/>
              </a:ext>
            </a:extLst>
          </p:cNvPr>
          <p:cNvSpPr/>
          <p:nvPr/>
        </p:nvSpPr>
        <p:spPr>
          <a:xfrm>
            <a:off x="1442623" y="4694808"/>
            <a:ext cx="1686757" cy="9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0 $ 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F81D6-506C-4FF8-9414-B671770CE42D}"/>
              </a:ext>
            </a:extLst>
          </p:cNvPr>
          <p:cNvSpPr txBox="1"/>
          <p:nvPr/>
        </p:nvSpPr>
        <p:spPr>
          <a:xfrm>
            <a:off x="1633489" y="1585647"/>
            <a:ext cx="6747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		DOESN’T WORK DUE TO CFC</a:t>
            </a:r>
          </a:p>
        </p:txBody>
      </p:sp>
    </p:spTree>
    <p:extLst>
      <p:ext uri="{BB962C8B-B14F-4D97-AF65-F5344CB8AC3E}">
        <p14:creationId xmlns:p14="http://schemas.microsoft.com/office/powerpoint/2010/main" val="185313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8762-6388-46FC-9982-FA7838D1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Controlled foreign corporations rule and workaround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D9EE-C810-4E65-A9F7-446FE6D5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814221"/>
            <a:ext cx="9905998" cy="3434179"/>
          </a:xfrm>
        </p:spPr>
        <p:txBody>
          <a:bodyPr/>
          <a:lstStyle/>
          <a:p>
            <a:r>
              <a:rPr lang="en-IN" dirty="0"/>
              <a:t>CFC- entities in tax havens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CFC Rule- entity will be forced to pay tax in the us</a:t>
            </a:r>
          </a:p>
          <a:p>
            <a:endParaRPr lang="en-IN" dirty="0"/>
          </a:p>
          <a:p>
            <a:r>
              <a:rPr lang="en-IN" dirty="0"/>
              <a:t>Introduce another Irish company with control in Ireland itself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64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25AD-81E7-422B-B0B8-08209296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094"/>
            <a:ext cx="9905998" cy="1905000"/>
          </a:xfrm>
        </p:spPr>
        <p:txBody>
          <a:bodyPr/>
          <a:lstStyle/>
          <a:p>
            <a:r>
              <a:rPr lang="en-IN" dirty="0"/>
              <a:t>Double Irish with a Dutch Sandwich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A25B8-60A4-4D5C-A0FE-903B5FC8D8C0}"/>
              </a:ext>
            </a:extLst>
          </p:cNvPr>
          <p:cNvSpPr/>
          <p:nvPr/>
        </p:nvSpPr>
        <p:spPr>
          <a:xfrm>
            <a:off x="6205500" y="1489968"/>
            <a:ext cx="2627790" cy="10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Apple EU Subsidiary (Irish-A)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C8690-E113-4322-AA45-856CA9C8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2575" y="1276909"/>
            <a:ext cx="2569238" cy="138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	  Apple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2D2EC-C0C2-49AC-A3C3-B20520B200FA}"/>
              </a:ext>
            </a:extLst>
          </p:cNvPr>
          <p:cNvSpPr/>
          <p:nvPr/>
        </p:nvSpPr>
        <p:spPr>
          <a:xfrm>
            <a:off x="230187" y="1498841"/>
            <a:ext cx="2627790" cy="10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Caribbean islands subsidiary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37BEED-AC09-470C-BC98-1057F8A533CB}"/>
              </a:ext>
            </a:extLst>
          </p:cNvPr>
          <p:cNvSpPr/>
          <p:nvPr/>
        </p:nvSpPr>
        <p:spPr>
          <a:xfrm>
            <a:off x="3213036" y="1498842"/>
            <a:ext cx="2627790" cy="1012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Apple EU Subsidiary (Irish-B)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4AF502-2320-45CE-8E68-D56A4E94D164}"/>
              </a:ext>
            </a:extLst>
          </p:cNvPr>
          <p:cNvSpPr txBox="1"/>
          <p:nvPr/>
        </p:nvSpPr>
        <p:spPr>
          <a:xfrm>
            <a:off x="3703468" y="2963948"/>
            <a:ext cx="229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Controlled in Caribbean islands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38F73-F079-474C-9B09-57EC62556C52}"/>
              </a:ext>
            </a:extLst>
          </p:cNvPr>
          <p:cNvSpPr txBox="1"/>
          <p:nvPr/>
        </p:nvSpPr>
        <p:spPr>
          <a:xfrm>
            <a:off x="6643456" y="2963948"/>
            <a:ext cx="22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Control in Ireland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343E93-B820-4F34-AC37-B85D880BE217}"/>
              </a:ext>
            </a:extLst>
          </p:cNvPr>
          <p:cNvSpPr txBox="1"/>
          <p:nvPr/>
        </p:nvSpPr>
        <p:spPr>
          <a:xfrm>
            <a:off x="9899340" y="2963948"/>
            <a:ext cx="22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Independent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2A923-3FA1-4E06-8B77-8B8F1D6A5C6A}"/>
              </a:ext>
            </a:extLst>
          </p:cNvPr>
          <p:cNvSpPr txBox="1"/>
          <p:nvPr/>
        </p:nvSpPr>
        <p:spPr>
          <a:xfrm>
            <a:off x="447584" y="2917781"/>
            <a:ext cx="229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Independent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38DE37-8347-46D5-A560-FCB1A564191D}"/>
              </a:ext>
            </a:extLst>
          </p:cNvPr>
          <p:cNvSpPr/>
          <p:nvPr/>
        </p:nvSpPr>
        <p:spPr>
          <a:xfrm>
            <a:off x="1953087" y="4474346"/>
            <a:ext cx="2032987" cy="88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distributes and earns profits in European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B67E39-7A01-43C8-9D4B-FE80E51F57ED}"/>
              </a:ext>
            </a:extLst>
          </p:cNvPr>
          <p:cNvSpPr/>
          <p:nvPr/>
        </p:nvSpPr>
        <p:spPr>
          <a:xfrm>
            <a:off x="8479654" y="4239509"/>
            <a:ext cx="2299317" cy="1128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 pays full amount to Caribbean island subsidiary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7D186D-5594-405F-B198-8D0296F7DBE1}"/>
              </a:ext>
            </a:extLst>
          </p:cNvPr>
          <p:cNvSpPr/>
          <p:nvPr/>
        </p:nvSpPr>
        <p:spPr>
          <a:xfrm>
            <a:off x="5329561" y="4462510"/>
            <a:ext cx="2032987" cy="88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makes full payment to B </a:t>
            </a:r>
          </a:p>
        </p:txBody>
      </p:sp>
    </p:spTree>
    <p:extLst>
      <p:ext uri="{BB962C8B-B14F-4D97-AF65-F5344CB8AC3E}">
        <p14:creationId xmlns:p14="http://schemas.microsoft.com/office/powerpoint/2010/main" val="428939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23D4-5384-4ACF-9656-408258A3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052" y="285570"/>
            <a:ext cx="9905998" cy="1905000"/>
          </a:xfrm>
        </p:spPr>
        <p:txBody>
          <a:bodyPr/>
          <a:lstStyle/>
          <a:p>
            <a:pPr algn="ctr"/>
            <a:r>
              <a:rPr lang="en-IN" dirty="0"/>
              <a:t>Dutch Twist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3646A6-4C86-491B-9B4D-9FFA25C58FC3}"/>
              </a:ext>
            </a:extLst>
          </p:cNvPr>
          <p:cNvSpPr/>
          <p:nvPr/>
        </p:nvSpPr>
        <p:spPr>
          <a:xfrm>
            <a:off x="8040221" y="1677889"/>
            <a:ext cx="2627790" cy="10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Apple EU Subsidiary (Irish-B)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901FBF-B337-41AA-B467-170E95E4A999}"/>
              </a:ext>
            </a:extLst>
          </p:cNvPr>
          <p:cNvSpPr/>
          <p:nvPr/>
        </p:nvSpPr>
        <p:spPr>
          <a:xfrm>
            <a:off x="1310258" y="1686762"/>
            <a:ext cx="2627790" cy="1012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Apple EU Subsidiary (Irish-A)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C75D151-6E4B-4DDE-AD89-78B6EE9ED3DD}"/>
              </a:ext>
            </a:extLst>
          </p:cNvPr>
          <p:cNvSpPr/>
          <p:nvPr/>
        </p:nvSpPr>
        <p:spPr>
          <a:xfrm>
            <a:off x="4782105" y="1859874"/>
            <a:ext cx="2627790" cy="661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Withholding tax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DFA94B-19CD-41CC-804C-1600AE2A9E11}"/>
              </a:ext>
            </a:extLst>
          </p:cNvPr>
          <p:cNvSpPr/>
          <p:nvPr/>
        </p:nvSpPr>
        <p:spPr>
          <a:xfrm>
            <a:off x="8967128" y="5325270"/>
            <a:ext cx="2627790" cy="10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Apple EU Subsidiary (Irish-B)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3CE006-CFB7-4ACE-B044-A20E2D241796}"/>
              </a:ext>
            </a:extLst>
          </p:cNvPr>
          <p:cNvSpPr/>
          <p:nvPr/>
        </p:nvSpPr>
        <p:spPr>
          <a:xfrm>
            <a:off x="783170" y="5337540"/>
            <a:ext cx="2627790" cy="1012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Apple EU Subsidiary (Irish-A)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628DA1-0777-4A46-9B62-7C233375D43D}"/>
              </a:ext>
            </a:extLst>
          </p:cNvPr>
          <p:cNvSpPr/>
          <p:nvPr/>
        </p:nvSpPr>
        <p:spPr>
          <a:xfrm>
            <a:off x="4832413" y="3167116"/>
            <a:ext cx="2627790" cy="1012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Dutch firm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070B0A2-F7E4-467D-8408-A9626D9C8B76}"/>
              </a:ext>
            </a:extLst>
          </p:cNvPr>
          <p:cNvSpPr/>
          <p:nvPr/>
        </p:nvSpPr>
        <p:spPr>
          <a:xfrm rot="2477425">
            <a:off x="6834775" y="4457934"/>
            <a:ext cx="2627790" cy="661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 withholding tax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6FCB33E-3BCD-4804-B504-73CF85749B47}"/>
              </a:ext>
            </a:extLst>
          </p:cNvPr>
          <p:cNvSpPr/>
          <p:nvPr/>
        </p:nvSpPr>
        <p:spPr>
          <a:xfrm rot="19069847">
            <a:off x="2839681" y="4359098"/>
            <a:ext cx="2627790" cy="661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 withholding tax</a:t>
            </a:r>
          </a:p>
        </p:txBody>
      </p:sp>
    </p:spTree>
    <p:extLst>
      <p:ext uri="{BB962C8B-B14F-4D97-AF65-F5344CB8AC3E}">
        <p14:creationId xmlns:p14="http://schemas.microsoft.com/office/powerpoint/2010/main" val="290248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1AEC-96C3-4AAC-916D-4A41118F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26" y="565211"/>
            <a:ext cx="9905998" cy="1905000"/>
          </a:xfrm>
        </p:spPr>
        <p:txBody>
          <a:bodyPr/>
          <a:lstStyle/>
          <a:p>
            <a:r>
              <a:rPr lang="en-IN" dirty="0"/>
              <a:t>Discovery &amp; Shutdown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B412-A3EA-4F43-9491-040F2B6F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 discovered this in 2014, 5-year period for all tech firms</a:t>
            </a:r>
          </a:p>
          <a:p>
            <a:endParaRPr lang="en-IN" dirty="0"/>
          </a:p>
          <a:p>
            <a:r>
              <a:rPr lang="en-IN" dirty="0"/>
              <a:t>EU pressure to change Irish tax laws for avoiding BEPS</a:t>
            </a:r>
          </a:p>
          <a:p>
            <a:endParaRPr lang="en-IN" dirty="0"/>
          </a:p>
          <a:p>
            <a:r>
              <a:rPr lang="en-IN" dirty="0"/>
              <a:t>US switch to Territorial tax systems, Trump tax reforms </a:t>
            </a:r>
          </a:p>
          <a:p>
            <a:endParaRPr lang="en-IN" dirty="0"/>
          </a:p>
          <a:p>
            <a:r>
              <a:rPr lang="en-IN" dirty="0"/>
              <a:t>Apple’ s $252 billion cash repatriation plan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94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67D5-B39F-4531-B983-A1D3D003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302" y="591845"/>
            <a:ext cx="9905998" cy="1905000"/>
          </a:xfrm>
        </p:spPr>
        <p:txBody>
          <a:bodyPr>
            <a:normAutofit/>
          </a:bodyPr>
          <a:lstStyle/>
          <a:p>
            <a:r>
              <a:rPr lang="en-IN" dirty="0"/>
              <a:t>1. Single malt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2309-5821-402E-8815-5EFF395C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Similar to Double Irish</a:t>
            </a:r>
          </a:p>
          <a:p>
            <a:endParaRPr lang="en-IN" dirty="0"/>
          </a:p>
          <a:p>
            <a:r>
              <a:rPr lang="en-IN" dirty="0"/>
              <a:t>Maltese/UAE firm replacing the Dutch sandwich</a:t>
            </a:r>
          </a:p>
          <a:p>
            <a:endParaRPr lang="en-IN" dirty="0"/>
          </a:p>
          <a:p>
            <a:r>
              <a:rPr lang="en-IN" dirty="0"/>
              <a:t>2018 amendment to the Ireland Malta tax treaty</a:t>
            </a:r>
          </a:p>
          <a:p>
            <a:endParaRPr lang="en-IN" dirty="0"/>
          </a:p>
          <a:p>
            <a:r>
              <a:rPr lang="en-IN" dirty="0"/>
              <a:t>By 2018, it made Ireland the largest global tax haven</a:t>
            </a:r>
          </a:p>
        </p:txBody>
      </p:sp>
    </p:spTree>
    <p:extLst>
      <p:ext uri="{BB962C8B-B14F-4D97-AF65-F5344CB8AC3E}">
        <p14:creationId xmlns:p14="http://schemas.microsoft.com/office/powerpoint/2010/main" val="2581565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DCAE-614D-41EA-8826-090ACDAB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159" y="582967"/>
            <a:ext cx="9905998" cy="1905000"/>
          </a:xfrm>
        </p:spPr>
        <p:txBody>
          <a:bodyPr/>
          <a:lstStyle/>
          <a:p>
            <a:r>
              <a:rPr lang="en-IN" dirty="0"/>
              <a:t>2. CAIA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B112B-9CD4-402B-BD35-6DB18746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Capital allowances for intangible assets or Green jersey</a:t>
            </a:r>
          </a:p>
          <a:p>
            <a:endParaRPr lang="en-IN" dirty="0"/>
          </a:p>
          <a:p>
            <a:r>
              <a:rPr lang="en-IN" dirty="0"/>
              <a:t>More powerful than Double Irish Dutch sandwich and single malt</a:t>
            </a:r>
          </a:p>
          <a:p>
            <a:endParaRPr lang="en-IN" dirty="0"/>
          </a:p>
          <a:p>
            <a:r>
              <a:rPr lang="en-IN" dirty="0"/>
              <a:t>Based on providing capital allowances for intangible assets like IP </a:t>
            </a:r>
          </a:p>
          <a:p>
            <a:endParaRPr lang="en-IN" dirty="0"/>
          </a:p>
          <a:p>
            <a:r>
              <a:rPr lang="en-IN" dirty="0"/>
              <a:t>In q1 of 2015, apple booked $600 billion tax-free profit in Ireland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88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FCEFDF-5B5F-4E38-B69D-A178C7BE8DE2}"/>
              </a:ext>
            </a:extLst>
          </p:cNvPr>
          <p:cNvSpPr/>
          <p:nvPr/>
        </p:nvSpPr>
        <p:spPr>
          <a:xfrm>
            <a:off x="1553592" y="1669002"/>
            <a:ext cx="3009530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Apple’s Irish subsidiary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BC2BDA-834C-4257-AC26-52AAB513A74A}"/>
              </a:ext>
            </a:extLst>
          </p:cNvPr>
          <p:cNvSpPr/>
          <p:nvPr/>
        </p:nvSpPr>
        <p:spPr>
          <a:xfrm>
            <a:off x="7503111" y="1669002"/>
            <a:ext cx="3009530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Apple’s Jersey subsidiary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60FFB76-A788-4AAB-AA73-703A85C7A492}"/>
              </a:ext>
            </a:extLst>
          </p:cNvPr>
          <p:cNvSpPr/>
          <p:nvPr/>
        </p:nvSpPr>
        <p:spPr>
          <a:xfrm>
            <a:off x="4785065" y="2032985"/>
            <a:ext cx="2512380" cy="612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Buys $300 Bil. IP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D69324-E3E7-4DD1-9EEB-90B80335ADC6}"/>
              </a:ext>
            </a:extLst>
          </p:cNvPr>
          <p:cNvSpPr/>
          <p:nvPr/>
        </p:nvSpPr>
        <p:spPr>
          <a:xfrm>
            <a:off x="2130640" y="3188563"/>
            <a:ext cx="1713392" cy="1207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9B2800-7C38-40B2-B83F-602FD6BFB95A}"/>
              </a:ext>
            </a:extLst>
          </p:cNvPr>
          <p:cNvSpPr/>
          <p:nvPr/>
        </p:nvSpPr>
        <p:spPr>
          <a:xfrm>
            <a:off x="1553592" y="4566081"/>
            <a:ext cx="3009530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Writes off this amount against future Irish profits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6172A59-88E9-4DE2-8F16-6BC2141C3EF3}"/>
              </a:ext>
            </a:extLst>
          </p:cNvPr>
          <p:cNvSpPr/>
          <p:nvPr/>
        </p:nvSpPr>
        <p:spPr>
          <a:xfrm>
            <a:off x="4785065" y="4866441"/>
            <a:ext cx="2512380" cy="612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Irish interest relief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3A9C93-5213-4D49-A3F8-4745437550A8}"/>
              </a:ext>
            </a:extLst>
          </p:cNvPr>
          <p:cNvSpPr/>
          <p:nvPr/>
        </p:nvSpPr>
        <p:spPr>
          <a:xfrm>
            <a:off x="7415814" y="4566081"/>
            <a:ext cx="3009530" cy="1349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Apple doubles the tax shield to $600 Bil. with an ETR of 0%</a:t>
            </a:r>
          </a:p>
        </p:txBody>
      </p:sp>
    </p:spTree>
    <p:extLst>
      <p:ext uri="{BB962C8B-B14F-4D97-AF65-F5344CB8AC3E}">
        <p14:creationId xmlns:p14="http://schemas.microsoft.com/office/powerpoint/2010/main" val="418829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B0CA-E20F-4E0B-8F78-026924F1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B431-6B4A-4549-9F76-5D89728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29 super tasty sandwiches you&amp;#39;ll want to eat right now | lovefood.com">
            <a:extLst>
              <a:ext uri="{FF2B5EF4-FFF2-40B4-BE49-F238E27FC236}">
                <a16:creationId xmlns:a16="http://schemas.microsoft.com/office/drawing/2014/main" id="{A9E7F0D6-48B8-43C9-BE80-3B9745842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2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D7C2-145E-4311-BDA1-6B78DDEA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69" y="2476500"/>
            <a:ext cx="9905998" cy="1905000"/>
          </a:xfrm>
        </p:spPr>
        <p:txBody>
          <a:bodyPr>
            <a:normAutofit/>
          </a:bodyPr>
          <a:lstStyle/>
          <a:p>
            <a:r>
              <a:rPr lang="en-IN" dirty="0"/>
              <a:t>				</a:t>
            </a:r>
            <a:r>
              <a:rPr lang="en-IN" sz="8800" dirty="0"/>
              <a:t>Questions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51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08BB-6DD2-42CB-B038-C7D39C95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EF51-DE2C-4338-ACF5-4989D685D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636" y="1713391"/>
            <a:ext cx="9905998" cy="4308629"/>
          </a:xfrm>
        </p:spPr>
        <p:txBody>
          <a:bodyPr/>
          <a:lstStyle/>
          <a:p>
            <a:r>
              <a:rPr lang="en-IN" dirty="0"/>
              <a:t>1 Trillion US Dollars gathered offshore by  2017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100 Billion dollars tax in Foreign profits saved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Apple’s 0.005% tax on European profits by 2014</a:t>
            </a:r>
          </a:p>
          <a:p>
            <a:endParaRPr lang="en-IN" dirty="0"/>
          </a:p>
          <a:p>
            <a:r>
              <a:rPr lang="en-IN" dirty="0"/>
              <a:t>US Corporate tax rate 35%</a:t>
            </a:r>
          </a:p>
        </p:txBody>
      </p:sp>
    </p:spTree>
    <p:extLst>
      <p:ext uri="{BB962C8B-B14F-4D97-AF65-F5344CB8AC3E}">
        <p14:creationId xmlns:p14="http://schemas.microsoft.com/office/powerpoint/2010/main" val="3178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23D4-5384-4ACF-9656-408258A3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Double Irish with a Dutch Sandwich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C69A-F311-4651-AC7B-92FB4A50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8828"/>
            <a:ext cx="9905998" cy="3124201"/>
          </a:xfrm>
        </p:spPr>
        <p:txBody>
          <a:bodyPr/>
          <a:lstStyle/>
          <a:p>
            <a:r>
              <a:rPr lang="en-IN" dirty="0"/>
              <a:t>BEPS- Base Erosion and Profit Shifting</a:t>
            </a:r>
          </a:p>
          <a:p>
            <a:endParaRPr lang="en-IN" dirty="0"/>
          </a:p>
          <a:p>
            <a:r>
              <a:rPr lang="en-IN" dirty="0"/>
              <a:t>Worldwide tax system in the USA</a:t>
            </a:r>
          </a:p>
        </p:txBody>
      </p:sp>
    </p:spTree>
    <p:extLst>
      <p:ext uri="{BB962C8B-B14F-4D97-AF65-F5344CB8AC3E}">
        <p14:creationId xmlns:p14="http://schemas.microsoft.com/office/powerpoint/2010/main" val="4380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23D4-5384-4ACF-9656-408258A3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	  Two Tax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21B92-EB31-4252-95FF-1F4BFA3CF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280" y="2463217"/>
            <a:ext cx="4588931" cy="576262"/>
          </a:xfrm>
        </p:spPr>
        <p:txBody>
          <a:bodyPr/>
          <a:lstStyle/>
          <a:p>
            <a:r>
              <a:rPr lang="en-IN" dirty="0"/>
              <a:t>Worldwide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31C2AB-3307-45DE-85C9-4A6D303E1C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Taxed on global income</a:t>
            </a:r>
          </a:p>
          <a:p>
            <a:endParaRPr lang="en-IN" dirty="0"/>
          </a:p>
          <a:p>
            <a:r>
              <a:rPr lang="en-IN" dirty="0"/>
              <a:t>Doubly taxed on Foreign profits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US used this till 2017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F70389-3783-4791-8B72-90A5391ED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3131" y="2445461"/>
            <a:ext cx="4604280" cy="576262"/>
          </a:xfrm>
        </p:spPr>
        <p:txBody>
          <a:bodyPr/>
          <a:lstStyle/>
          <a:p>
            <a:r>
              <a:rPr lang="en-IN" dirty="0"/>
              <a:t>Territorial system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0E0E4E-CFA1-490E-A3BF-06C7ED247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0" y="3243262"/>
            <a:ext cx="4876801" cy="2547937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Taxed on territorial income</a:t>
            </a:r>
          </a:p>
          <a:p>
            <a:endParaRPr lang="en-IN" dirty="0"/>
          </a:p>
          <a:p>
            <a:r>
              <a:rPr lang="en-IN" dirty="0"/>
              <a:t>Promotes Free flow of cash</a:t>
            </a:r>
          </a:p>
          <a:p>
            <a:endParaRPr lang="en-IN" dirty="0"/>
          </a:p>
          <a:p>
            <a:r>
              <a:rPr lang="en-IN" dirty="0"/>
              <a:t>US after 2017, all G7 nations</a:t>
            </a:r>
          </a:p>
        </p:txBody>
      </p:sp>
    </p:spTree>
    <p:extLst>
      <p:ext uri="{BB962C8B-B14F-4D97-AF65-F5344CB8AC3E}">
        <p14:creationId xmlns:p14="http://schemas.microsoft.com/office/powerpoint/2010/main" val="170525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25AD-81E7-422B-B0B8-08209296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161" y="618477"/>
            <a:ext cx="9905998" cy="1905000"/>
          </a:xfrm>
        </p:spPr>
        <p:txBody>
          <a:bodyPr/>
          <a:lstStyle/>
          <a:p>
            <a:r>
              <a:rPr lang="en-IN" dirty="0"/>
              <a:t>Double Irish with a Dutch Sandwich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C8690-E113-4322-AA45-856CA9C8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752" y="2627788"/>
            <a:ext cx="2569238" cy="138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	  Apple US</a:t>
            </a:r>
          </a:p>
        </p:txBody>
      </p:sp>
    </p:spTree>
    <p:extLst>
      <p:ext uri="{BB962C8B-B14F-4D97-AF65-F5344CB8AC3E}">
        <p14:creationId xmlns:p14="http://schemas.microsoft.com/office/powerpoint/2010/main" val="366801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25AD-81E7-422B-B0B8-08209296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561" y="609600"/>
            <a:ext cx="9905998" cy="1905000"/>
          </a:xfrm>
        </p:spPr>
        <p:txBody>
          <a:bodyPr/>
          <a:lstStyle/>
          <a:p>
            <a:r>
              <a:rPr lang="en-IN" dirty="0"/>
              <a:t>Double Irish with a Dutch Sandwich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C8690-E113-4322-AA45-856CA9C8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752" y="2627788"/>
            <a:ext cx="2569238" cy="138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	  Apple US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EF05A5-7DAD-4BF9-BB58-CC110AB8C0D5}"/>
              </a:ext>
            </a:extLst>
          </p:cNvPr>
          <p:cNvSpPr/>
          <p:nvPr/>
        </p:nvSpPr>
        <p:spPr>
          <a:xfrm>
            <a:off x="6180338" y="4395925"/>
            <a:ext cx="1686757" cy="9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1000 $ iPhone</a:t>
            </a:r>
          </a:p>
        </p:txBody>
      </p:sp>
    </p:spTree>
    <p:extLst>
      <p:ext uri="{BB962C8B-B14F-4D97-AF65-F5344CB8AC3E}">
        <p14:creationId xmlns:p14="http://schemas.microsoft.com/office/powerpoint/2010/main" val="77837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25AD-81E7-422B-B0B8-08209296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987" y="609600"/>
            <a:ext cx="9014424" cy="1905000"/>
          </a:xfrm>
        </p:spPr>
        <p:txBody>
          <a:bodyPr/>
          <a:lstStyle/>
          <a:p>
            <a:r>
              <a:rPr lang="en-IN" dirty="0"/>
              <a:t>Double Irish with a Dutch Sandwich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C8690-E113-4322-AA45-856CA9C8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752" y="2627788"/>
            <a:ext cx="2569238" cy="138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	  Apple US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D5480F-133A-4C06-AA11-5B116FD3AED0}"/>
              </a:ext>
            </a:extLst>
          </p:cNvPr>
          <p:cNvSpPr/>
          <p:nvPr/>
        </p:nvSpPr>
        <p:spPr>
          <a:xfrm>
            <a:off x="6180338" y="5575174"/>
            <a:ext cx="1686757" cy="9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350 $ tax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EF05A5-7DAD-4BF9-BB58-CC110AB8C0D5}"/>
              </a:ext>
            </a:extLst>
          </p:cNvPr>
          <p:cNvSpPr/>
          <p:nvPr/>
        </p:nvSpPr>
        <p:spPr>
          <a:xfrm>
            <a:off x="6180338" y="4395925"/>
            <a:ext cx="1686757" cy="9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1000 $ iPhone</a:t>
            </a:r>
          </a:p>
        </p:txBody>
      </p:sp>
    </p:spTree>
    <p:extLst>
      <p:ext uri="{BB962C8B-B14F-4D97-AF65-F5344CB8AC3E}">
        <p14:creationId xmlns:p14="http://schemas.microsoft.com/office/powerpoint/2010/main" val="236776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25AD-81E7-422B-B0B8-08209296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965" y="609600"/>
            <a:ext cx="9085446" cy="1905000"/>
          </a:xfrm>
        </p:spPr>
        <p:txBody>
          <a:bodyPr/>
          <a:lstStyle/>
          <a:p>
            <a:r>
              <a:rPr lang="en-IN" dirty="0"/>
              <a:t>Double Irish with a Dutch Sandwich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A25B8-60A4-4D5C-A0FE-903B5FC8D8C0}"/>
              </a:ext>
            </a:extLst>
          </p:cNvPr>
          <p:cNvSpPr/>
          <p:nvPr/>
        </p:nvSpPr>
        <p:spPr>
          <a:xfrm>
            <a:off x="2210540" y="2840847"/>
            <a:ext cx="2627790" cy="102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Apple EU Subsidiary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C8690-E113-4322-AA45-856CA9C8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752" y="2627788"/>
            <a:ext cx="2569238" cy="138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dirty="0"/>
              <a:t>	  Apple US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D5480F-133A-4C06-AA11-5B116FD3AED0}"/>
              </a:ext>
            </a:extLst>
          </p:cNvPr>
          <p:cNvSpPr/>
          <p:nvPr/>
        </p:nvSpPr>
        <p:spPr>
          <a:xfrm>
            <a:off x="6180338" y="5575174"/>
            <a:ext cx="1686757" cy="9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350 $ tax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EF05A5-7DAD-4BF9-BB58-CC110AB8C0D5}"/>
              </a:ext>
            </a:extLst>
          </p:cNvPr>
          <p:cNvSpPr/>
          <p:nvPr/>
        </p:nvSpPr>
        <p:spPr>
          <a:xfrm>
            <a:off x="6180338" y="4395925"/>
            <a:ext cx="1686757" cy="923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1000 $ iPhone</a:t>
            </a:r>
          </a:p>
        </p:txBody>
      </p:sp>
    </p:spTree>
    <p:extLst>
      <p:ext uri="{BB962C8B-B14F-4D97-AF65-F5344CB8AC3E}">
        <p14:creationId xmlns:p14="http://schemas.microsoft.com/office/powerpoint/2010/main" val="1458416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93033C77BF104192A683DD3CAA3E2E" ma:contentTypeVersion="10" ma:contentTypeDescription="Create a new document." ma:contentTypeScope="" ma:versionID="aeef8906f8b6b31ab3099300be372bff">
  <xsd:schema xmlns:xsd="http://www.w3.org/2001/XMLSchema" xmlns:xs="http://www.w3.org/2001/XMLSchema" xmlns:p="http://schemas.microsoft.com/office/2006/metadata/properties" xmlns:ns2="0bcab71f-9311-49ad-afaf-761d54826199" xmlns:ns3="61c348a6-a44d-4e6c-be5f-bdd8d153606c" targetNamespace="http://schemas.microsoft.com/office/2006/metadata/properties" ma:root="true" ma:fieldsID="2cf72c8660c18bfb25ea1b504a83727f" ns2:_="" ns3:_="">
    <xsd:import namespace="0bcab71f-9311-49ad-afaf-761d54826199"/>
    <xsd:import namespace="61c348a6-a44d-4e6c-be5f-bdd8d15360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cab71f-9311-49ad-afaf-761d548261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c348a6-a44d-4e6c-be5f-bdd8d153606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D4254B-119C-46D4-8A1C-59F068577A02}"/>
</file>

<file path=customXml/itemProps2.xml><?xml version="1.0" encoding="utf-8"?>
<ds:datastoreItem xmlns:ds="http://schemas.openxmlformats.org/officeDocument/2006/customXml" ds:itemID="{8DE175D2-3404-4058-A023-F14D3D87A4E4}"/>
</file>

<file path=customXml/itemProps3.xml><?xml version="1.0" encoding="utf-8"?>
<ds:datastoreItem xmlns:ds="http://schemas.openxmlformats.org/officeDocument/2006/customXml" ds:itemID="{3FD051BC-D38D-4ABF-A9A0-9D00D8048AF8}"/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4321</TotalTime>
  <Words>576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Mesh</vt:lpstr>
      <vt:lpstr>Double Irish with a Dutch Sandwich</vt:lpstr>
      <vt:lpstr>PowerPoint Presentation</vt:lpstr>
      <vt:lpstr>Some Figures</vt:lpstr>
      <vt:lpstr>Double Irish with a Dutch Sandwich </vt:lpstr>
      <vt:lpstr>        Two Tax systems</vt:lpstr>
      <vt:lpstr>Double Irish with a Dutch Sandwich </vt:lpstr>
      <vt:lpstr>Double Irish with a Dutch Sandwich </vt:lpstr>
      <vt:lpstr>Double Irish with a Dutch Sandwich </vt:lpstr>
      <vt:lpstr>Double Irish with a Dutch Sandwich </vt:lpstr>
      <vt:lpstr>Double Irish with a Dutch Sandwich </vt:lpstr>
      <vt:lpstr>Double Irish with a Dutch Sandwich </vt:lpstr>
      <vt:lpstr>Double Irish with a Dutch Sandwich </vt:lpstr>
      <vt:lpstr>Controlled foreign corporations rule and workaround</vt:lpstr>
      <vt:lpstr>Double Irish with a Dutch Sandwich </vt:lpstr>
      <vt:lpstr>Dutch Twist </vt:lpstr>
      <vt:lpstr>Discovery &amp; Shutdown </vt:lpstr>
      <vt:lpstr>1. Single malt </vt:lpstr>
      <vt:lpstr>2. CAIA </vt:lpstr>
      <vt:lpstr>PowerPoint Presentation</vt:lpstr>
      <vt:lpstr>   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Irish with a Dutch Sandwich</dc:title>
  <dc:creator>Archit Mangrulkar</dc:creator>
  <cp:lastModifiedBy>Archit Mangrulkar</cp:lastModifiedBy>
  <cp:revision>4</cp:revision>
  <dcterms:created xsi:type="dcterms:W3CDTF">2021-12-05T14:12:54Z</dcterms:created>
  <dcterms:modified xsi:type="dcterms:W3CDTF">2021-12-10T15:27:19Z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0x0101001293033C77BF104192A683DD3CAA3E2E</vt:lpwstr>
  </property>
</Properties>
</file>