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12"/>
  </p:notesMasterIdLst>
  <p:sldIdLst>
    <p:sldId id="256" r:id="rId2"/>
    <p:sldId id="257" r:id="rId3"/>
    <p:sldId id="259" r:id="rId4"/>
    <p:sldId id="258" r:id="rId5"/>
    <p:sldId id="265" r:id="rId6"/>
    <p:sldId id="262" r:id="rId7"/>
    <p:sldId id="264" r:id="rId8"/>
    <p:sldId id="261"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618B48-7070-8F41-BCBA-EEE19D1AC5A5}" v="7" dt="2023-11-30T04:46:56.7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8"/>
  </p:normalViewPr>
  <p:slideViewPr>
    <p:cSldViewPr snapToGrid="0">
      <p:cViewPr varScale="1">
        <p:scale>
          <a:sx n="105" d="100"/>
          <a:sy n="105" d="100"/>
        </p:scale>
        <p:origin x="84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chit Singh" userId="2e794f05-09ec-4135-8326-51a00b1d1d6e" providerId="ADAL" clId="{62618B48-7070-8F41-BCBA-EEE19D1AC5A5}"/>
    <pc:docChg chg="undo custSel addSld modSld">
      <pc:chgData name="Archit Singh" userId="2e794f05-09ec-4135-8326-51a00b1d1d6e" providerId="ADAL" clId="{62618B48-7070-8F41-BCBA-EEE19D1AC5A5}" dt="2023-12-07T17:23:13.174" v="216" actId="1076"/>
      <pc:docMkLst>
        <pc:docMk/>
      </pc:docMkLst>
      <pc:sldChg chg="delSp modSp mod">
        <pc:chgData name="Archit Singh" userId="2e794f05-09ec-4135-8326-51a00b1d1d6e" providerId="ADAL" clId="{62618B48-7070-8F41-BCBA-EEE19D1AC5A5}" dt="2023-12-02T22:38:15.053" v="204" actId="404"/>
        <pc:sldMkLst>
          <pc:docMk/>
          <pc:sldMk cId="3583092837" sldId="256"/>
        </pc:sldMkLst>
        <pc:spChg chg="mod">
          <ac:chgData name="Archit Singh" userId="2e794f05-09ec-4135-8326-51a00b1d1d6e" providerId="ADAL" clId="{62618B48-7070-8F41-BCBA-EEE19D1AC5A5}" dt="2023-12-02T22:38:15.053" v="204" actId="404"/>
          <ac:spMkLst>
            <pc:docMk/>
            <pc:sldMk cId="3583092837" sldId="256"/>
            <ac:spMk id="13" creationId="{31EEFAE6-09C8-D46C-B1CB-459417808914}"/>
          </ac:spMkLst>
        </pc:spChg>
        <pc:spChg chg="del">
          <ac:chgData name="Archit Singh" userId="2e794f05-09ec-4135-8326-51a00b1d1d6e" providerId="ADAL" clId="{62618B48-7070-8F41-BCBA-EEE19D1AC5A5}" dt="2023-11-30T04:25:58.174" v="125" actId="478"/>
          <ac:spMkLst>
            <pc:docMk/>
            <pc:sldMk cId="3583092837" sldId="256"/>
            <ac:spMk id="14" creationId="{FDE8B1BB-D62C-F4DF-B65D-2364A54AA58F}"/>
          </ac:spMkLst>
        </pc:spChg>
      </pc:sldChg>
      <pc:sldChg chg="modSp mod">
        <pc:chgData name="Archit Singh" userId="2e794f05-09ec-4135-8326-51a00b1d1d6e" providerId="ADAL" clId="{62618B48-7070-8F41-BCBA-EEE19D1AC5A5}" dt="2023-11-30T00:51:14.194" v="37" actId="14100"/>
        <pc:sldMkLst>
          <pc:docMk/>
          <pc:sldMk cId="1497240474" sldId="259"/>
        </pc:sldMkLst>
        <pc:spChg chg="mod">
          <ac:chgData name="Archit Singh" userId="2e794f05-09ec-4135-8326-51a00b1d1d6e" providerId="ADAL" clId="{62618B48-7070-8F41-BCBA-EEE19D1AC5A5}" dt="2023-11-30T00:51:14.194" v="37" actId="14100"/>
          <ac:spMkLst>
            <pc:docMk/>
            <pc:sldMk cId="1497240474" sldId="259"/>
            <ac:spMk id="4" creationId="{AD3E6702-3C99-E43D-6ABC-ED27BEA19433}"/>
          </ac:spMkLst>
        </pc:spChg>
        <pc:picChg chg="mod">
          <ac:chgData name="Archit Singh" userId="2e794f05-09ec-4135-8326-51a00b1d1d6e" providerId="ADAL" clId="{62618B48-7070-8F41-BCBA-EEE19D1AC5A5}" dt="2023-11-30T00:50:37.786" v="33" actId="14100"/>
          <ac:picMkLst>
            <pc:docMk/>
            <pc:sldMk cId="1497240474" sldId="259"/>
            <ac:picMk id="8" creationId="{3AC3F7EC-0928-A227-AE9D-75AB5AEA87DD}"/>
          </ac:picMkLst>
        </pc:picChg>
      </pc:sldChg>
      <pc:sldChg chg="addSp delSp modSp mod">
        <pc:chgData name="Archit Singh" userId="2e794f05-09ec-4135-8326-51a00b1d1d6e" providerId="ADAL" clId="{62618B48-7070-8F41-BCBA-EEE19D1AC5A5}" dt="2023-11-30T04:47:15.480" v="203" actId="1076"/>
        <pc:sldMkLst>
          <pc:docMk/>
          <pc:sldMk cId="1577147921" sldId="265"/>
        </pc:sldMkLst>
        <pc:picChg chg="add del mod">
          <ac:chgData name="Archit Singh" userId="2e794f05-09ec-4135-8326-51a00b1d1d6e" providerId="ADAL" clId="{62618B48-7070-8F41-BCBA-EEE19D1AC5A5}" dt="2023-11-30T04:32:03.134" v="184" actId="478"/>
          <ac:picMkLst>
            <pc:docMk/>
            <pc:sldMk cId="1577147921" sldId="265"/>
            <ac:picMk id="3" creationId="{EB41AC51-8469-4F48-4979-D893DBB7FCE8}"/>
          </ac:picMkLst>
        </pc:picChg>
        <pc:picChg chg="add mod">
          <ac:chgData name="Archit Singh" userId="2e794f05-09ec-4135-8326-51a00b1d1d6e" providerId="ADAL" clId="{62618B48-7070-8F41-BCBA-EEE19D1AC5A5}" dt="2023-11-30T04:47:15.480" v="203" actId="1076"/>
          <ac:picMkLst>
            <pc:docMk/>
            <pc:sldMk cId="1577147921" sldId="265"/>
            <ac:picMk id="8" creationId="{39E945AD-3A64-E5B8-2F4D-39C4E07EF0FC}"/>
          </ac:picMkLst>
        </pc:picChg>
      </pc:sldChg>
      <pc:sldChg chg="addSp modSp new mod">
        <pc:chgData name="Archit Singh" userId="2e794f05-09ec-4135-8326-51a00b1d1d6e" providerId="ADAL" clId="{62618B48-7070-8F41-BCBA-EEE19D1AC5A5}" dt="2023-12-07T17:23:13.174" v="216" actId="1076"/>
        <pc:sldMkLst>
          <pc:docMk/>
          <pc:sldMk cId="3229856821" sldId="266"/>
        </pc:sldMkLst>
        <pc:spChg chg="add mod">
          <ac:chgData name="Archit Singh" userId="2e794f05-09ec-4135-8326-51a00b1d1d6e" providerId="ADAL" clId="{62618B48-7070-8F41-BCBA-EEE19D1AC5A5}" dt="2023-12-07T17:23:13.174" v="216" actId="1076"/>
          <ac:spMkLst>
            <pc:docMk/>
            <pc:sldMk cId="3229856821" sldId="266"/>
            <ac:spMk id="6" creationId="{6DE0EE0E-C3E2-9DE1-F6A4-E5D4F910D870}"/>
          </ac:spMkLst>
        </pc:spChg>
      </pc:sldChg>
      <pc:sldChg chg="addSp modSp new mod">
        <pc:chgData name="Archit Singh" userId="2e794f05-09ec-4135-8326-51a00b1d1d6e" providerId="ADAL" clId="{62618B48-7070-8F41-BCBA-EEE19D1AC5A5}" dt="2023-12-07T17:22:07.931" v="214" actId="403"/>
        <pc:sldMkLst>
          <pc:docMk/>
          <pc:sldMk cId="2480774289" sldId="267"/>
        </pc:sldMkLst>
        <pc:spChg chg="add mod">
          <ac:chgData name="Archit Singh" userId="2e794f05-09ec-4135-8326-51a00b1d1d6e" providerId="ADAL" clId="{62618B48-7070-8F41-BCBA-EEE19D1AC5A5}" dt="2023-12-07T17:22:07.931" v="214" actId="403"/>
          <ac:spMkLst>
            <pc:docMk/>
            <pc:sldMk cId="2480774289" sldId="267"/>
            <ac:spMk id="6" creationId="{74908CDF-A916-4330-7551-D6A938FAF3C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0D406B-38CE-0D40-B50E-6C5978DEAD86}" type="datetimeFigureOut">
              <a:rPr lang="en-US" smtClean="0"/>
              <a:t>12/7/23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DF1407-0253-C945-BEC1-5A0884D3D275}" type="slidenum">
              <a:rPr lang="en-US" smtClean="0"/>
              <a:t>‹#›</a:t>
            </a:fld>
            <a:endParaRPr lang="en-US"/>
          </a:p>
        </p:txBody>
      </p:sp>
    </p:spTree>
    <p:extLst>
      <p:ext uri="{BB962C8B-B14F-4D97-AF65-F5344CB8AC3E}">
        <p14:creationId xmlns:p14="http://schemas.microsoft.com/office/powerpoint/2010/main" val="1226661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7B156-E856-6269-AF82-E8658363B7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4C2944-9B4A-31EE-01DD-E129D52A70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988AA4-98B9-9402-CCFF-CFA95606BD6B}"/>
              </a:ext>
            </a:extLst>
          </p:cNvPr>
          <p:cNvSpPr>
            <a:spLocks noGrp="1"/>
          </p:cNvSpPr>
          <p:nvPr>
            <p:ph type="dt" sz="half" idx="10"/>
          </p:nvPr>
        </p:nvSpPr>
        <p:spPr/>
        <p:txBody>
          <a:bodyPr/>
          <a:lstStyle/>
          <a:p>
            <a:r>
              <a:rPr lang="en-US"/>
              <a:t>12/07/2023</a:t>
            </a:r>
          </a:p>
        </p:txBody>
      </p:sp>
      <p:sp>
        <p:nvSpPr>
          <p:cNvPr id="5" name="Footer Placeholder 4">
            <a:extLst>
              <a:ext uri="{FF2B5EF4-FFF2-40B4-BE49-F238E27FC236}">
                <a16:creationId xmlns:a16="http://schemas.microsoft.com/office/drawing/2014/main" id="{C1B15D1C-19B7-44B6-A441-D52444E2E15E}"/>
              </a:ext>
            </a:extLst>
          </p:cNvPr>
          <p:cNvSpPr>
            <a:spLocks noGrp="1"/>
          </p:cNvSpPr>
          <p:nvPr>
            <p:ph type="ftr" sz="quarter" idx="11"/>
          </p:nvPr>
        </p:nvSpPr>
        <p:spPr/>
        <p:txBody>
          <a:bodyPr/>
          <a:lstStyle/>
          <a:p>
            <a:r>
              <a:rPr lang="en-US"/>
              <a:t>IE 6700 Data Management for Analytics</a:t>
            </a:r>
          </a:p>
        </p:txBody>
      </p:sp>
      <p:sp>
        <p:nvSpPr>
          <p:cNvPr id="6" name="Slide Number Placeholder 5">
            <a:extLst>
              <a:ext uri="{FF2B5EF4-FFF2-40B4-BE49-F238E27FC236}">
                <a16:creationId xmlns:a16="http://schemas.microsoft.com/office/drawing/2014/main" id="{1A5CD242-535B-2C20-0DB8-1F5B82CEADAB}"/>
              </a:ext>
            </a:extLst>
          </p:cNvPr>
          <p:cNvSpPr>
            <a:spLocks noGrp="1"/>
          </p:cNvSpPr>
          <p:nvPr>
            <p:ph type="sldNum" sz="quarter" idx="12"/>
          </p:nvPr>
        </p:nvSpPr>
        <p:spPr/>
        <p:txBody>
          <a:bodyPr/>
          <a:lstStyle/>
          <a:p>
            <a:fld id="{5F355D50-EB9B-AA42-8F9B-2EA626D22322}" type="slidenum">
              <a:rPr lang="en-US" smtClean="0"/>
              <a:t>‹#›</a:t>
            </a:fld>
            <a:endParaRPr lang="en-US"/>
          </a:p>
        </p:txBody>
      </p:sp>
    </p:spTree>
    <p:extLst>
      <p:ext uri="{BB962C8B-B14F-4D97-AF65-F5344CB8AC3E}">
        <p14:creationId xmlns:p14="http://schemas.microsoft.com/office/powerpoint/2010/main" val="410989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DDD9B-0093-19D8-B31B-5434D9006C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A2526B-6CFA-973C-F733-72AE4E3BA7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C51ACE-1D8C-8F6D-4391-52937404ADB6}"/>
              </a:ext>
            </a:extLst>
          </p:cNvPr>
          <p:cNvSpPr>
            <a:spLocks noGrp="1"/>
          </p:cNvSpPr>
          <p:nvPr>
            <p:ph type="dt" sz="half" idx="10"/>
          </p:nvPr>
        </p:nvSpPr>
        <p:spPr/>
        <p:txBody>
          <a:bodyPr/>
          <a:lstStyle/>
          <a:p>
            <a:r>
              <a:rPr lang="en-US"/>
              <a:t>12/07/2023</a:t>
            </a:r>
          </a:p>
        </p:txBody>
      </p:sp>
      <p:sp>
        <p:nvSpPr>
          <p:cNvPr id="5" name="Footer Placeholder 4">
            <a:extLst>
              <a:ext uri="{FF2B5EF4-FFF2-40B4-BE49-F238E27FC236}">
                <a16:creationId xmlns:a16="http://schemas.microsoft.com/office/drawing/2014/main" id="{51152145-21EE-76FD-0A85-6B037CFAB858}"/>
              </a:ext>
            </a:extLst>
          </p:cNvPr>
          <p:cNvSpPr>
            <a:spLocks noGrp="1"/>
          </p:cNvSpPr>
          <p:nvPr>
            <p:ph type="ftr" sz="quarter" idx="11"/>
          </p:nvPr>
        </p:nvSpPr>
        <p:spPr/>
        <p:txBody>
          <a:bodyPr/>
          <a:lstStyle/>
          <a:p>
            <a:r>
              <a:rPr lang="en-US"/>
              <a:t>IE 6700 Data Management for Analytics</a:t>
            </a:r>
          </a:p>
        </p:txBody>
      </p:sp>
      <p:sp>
        <p:nvSpPr>
          <p:cNvPr id="6" name="Slide Number Placeholder 5">
            <a:extLst>
              <a:ext uri="{FF2B5EF4-FFF2-40B4-BE49-F238E27FC236}">
                <a16:creationId xmlns:a16="http://schemas.microsoft.com/office/drawing/2014/main" id="{F5CA838F-BA03-5055-EE4B-085071B505F8}"/>
              </a:ext>
            </a:extLst>
          </p:cNvPr>
          <p:cNvSpPr>
            <a:spLocks noGrp="1"/>
          </p:cNvSpPr>
          <p:nvPr>
            <p:ph type="sldNum" sz="quarter" idx="12"/>
          </p:nvPr>
        </p:nvSpPr>
        <p:spPr/>
        <p:txBody>
          <a:bodyPr/>
          <a:lstStyle/>
          <a:p>
            <a:fld id="{5F355D50-EB9B-AA42-8F9B-2EA626D22322}" type="slidenum">
              <a:rPr lang="en-US" smtClean="0"/>
              <a:t>‹#›</a:t>
            </a:fld>
            <a:endParaRPr lang="en-US"/>
          </a:p>
        </p:txBody>
      </p:sp>
    </p:spTree>
    <p:extLst>
      <p:ext uri="{BB962C8B-B14F-4D97-AF65-F5344CB8AC3E}">
        <p14:creationId xmlns:p14="http://schemas.microsoft.com/office/powerpoint/2010/main" val="522451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D814F4-381D-FEC0-89ED-CADCA4BD8F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56A644-D37F-A35E-A57B-929B21944F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524F8D-4B4C-831D-BEA1-6C046EE1C8A7}"/>
              </a:ext>
            </a:extLst>
          </p:cNvPr>
          <p:cNvSpPr>
            <a:spLocks noGrp="1"/>
          </p:cNvSpPr>
          <p:nvPr>
            <p:ph type="dt" sz="half" idx="10"/>
          </p:nvPr>
        </p:nvSpPr>
        <p:spPr/>
        <p:txBody>
          <a:bodyPr/>
          <a:lstStyle/>
          <a:p>
            <a:r>
              <a:rPr lang="en-US"/>
              <a:t>12/07/2023</a:t>
            </a:r>
          </a:p>
        </p:txBody>
      </p:sp>
      <p:sp>
        <p:nvSpPr>
          <p:cNvPr id="5" name="Footer Placeholder 4">
            <a:extLst>
              <a:ext uri="{FF2B5EF4-FFF2-40B4-BE49-F238E27FC236}">
                <a16:creationId xmlns:a16="http://schemas.microsoft.com/office/drawing/2014/main" id="{B41B65C1-5C50-2019-FF7D-D613F6722AF0}"/>
              </a:ext>
            </a:extLst>
          </p:cNvPr>
          <p:cNvSpPr>
            <a:spLocks noGrp="1"/>
          </p:cNvSpPr>
          <p:nvPr>
            <p:ph type="ftr" sz="quarter" idx="11"/>
          </p:nvPr>
        </p:nvSpPr>
        <p:spPr/>
        <p:txBody>
          <a:bodyPr/>
          <a:lstStyle/>
          <a:p>
            <a:r>
              <a:rPr lang="en-US"/>
              <a:t>IE 6700 Data Management for Analytics</a:t>
            </a:r>
          </a:p>
        </p:txBody>
      </p:sp>
      <p:sp>
        <p:nvSpPr>
          <p:cNvPr id="6" name="Slide Number Placeholder 5">
            <a:extLst>
              <a:ext uri="{FF2B5EF4-FFF2-40B4-BE49-F238E27FC236}">
                <a16:creationId xmlns:a16="http://schemas.microsoft.com/office/drawing/2014/main" id="{D9CC295B-39EC-C435-3776-4DBABDC20587}"/>
              </a:ext>
            </a:extLst>
          </p:cNvPr>
          <p:cNvSpPr>
            <a:spLocks noGrp="1"/>
          </p:cNvSpPr>
          <p:nvPr>
            <p:ph type="sldNum" sz="quarter" idx="12"/>
          </p:nvPr>
        </p:nvSpPr>
        <p:spPr/>
        <p:txBody>
          <a:bodyPr/>
          <a:lstStyle/>
          <a:p>
            <a:fld id="{5F355D50-EB9B-AA42-8F9B-2EA626D22322}" type="slidenum">
              <a:rPr lang="en-US" smtClean="0"/>
              <a:t>‹#›</a:t>
            </a:fld>
            <a:endParaRPr lang="en-US"/>
          </a:p>
        </p:txBody>
      </p:sp>
    </p:spTree>
    <p:extLst>
      <p:ext uri="{BB962C8B-B14F-4D97-AF65-F5344CB8AC3E}">
        <p14:creationId xmlns:p14="http://schemas.microsoft.com/office/powerpoint/2010/main" val="2866654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E95CD-A8D5-3FF0-8F6D-12E569DC43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8EF946-63D9-0113-19B7-C298101EB2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BD08E1-BCF8-5C8C-8803-EF96789EACFF}"/>
              </a:ext>
            </a:extLst>
          </p:cNvPr>
          <p:cNvSpPr>
            <a:spLocks noGrp="1"/>
          </p:cNvSpPr>
          <p:nvPr>
            <p:ph type="dt" sz="half" idx="10"/>
          </p:nvPr>
        </p:nvSpPr>
        <p:spPr/>
        <p:txBody>
          <a:bodyPr/>
          <a:lstStyle/>
          <a:p>
            <a:r>
              <a:rPr lang="en-US"/>
              <a:t>12/07/2023</a:t>
            </a:r>
          </a:p>
        </p:txBody>
      </p:sp>
      <p:sp>
        <p:nvSpPr>
          <p:cNvPr id="5" name="Footer Placeholder 4">
            <a:extLst>
              <a:ext uri="{FF2B5EF4-FFF2-40B4-BE49-F238E27FC236}">
                <a16:creationId xmlns:a16="http://schemas.microsoft.com/office/drawing/2014/main" id="{91E4DAE7-FE06-A7D7-5B35-EFE569D096D7}"/>
              </a:ext>
            </a:extLst>
          </p:cNvPr>
          <p:cNvSpPr>
            <a:spLocks noGrp="1"/>
          </p:cNvSpPr>
          <p:nvPr>
            <p:ph type="ftr" sz="quarter" idx="11"/>
          </p:nvPr>
        </p:nvSpPr>
        <p:spPr/>
        <p:txBody>
          <a:bodyPr/>
          <a:lstStyle/>
          <a:p>
            <a:r>
              <a:rPr lang="en-US"/>
              <a:t>IE 6700 Data Management for Analytics</a:t>
            </a:r>
          </a:p>
        </p:txBody>
      </p:sp>
      <p:sp>
        <p:nvSpPr>
          <p:cNvPr id="6" name="Slide Number Placeholder 5">
            <a:extLst>
              <a:ext uri="{FF2B5EF4-FFF2-40B4-BE49-F238E27FC236}">
                <a16:creationId xmlns:a16="http://schemas.microsoft.com/office/drawing/2014/main" id="{D5931326-BAC1-65A1-038B-8CA49CA2E91D}"/>
              </a:ext>
            </a:extLst>
          </p:cNvPr>
          <p:cNvSpPr>
            <a:spLocks noGrp="1"/>
          </p:cNvSpPr>
          <p:nvPr>
            <p:ph type="sldNum" sz="quarter" idx="12"/>
          </p:nvPr>
        </p:nvSpPr>
        <p:spPr/>
        <p:txBody>
          <a:bodyPr/>
          <a:lstStyle/>
          <a:p>
            <a:fld id="{5F355D50-EB9B-AA42-8F9B-2EA626D22322}" type="slidenum">
              <a:rPr lang="en-US" smtClean="0"/>
              <a:t>‹#›</a:t>
            </a:fld>
            <a:endParaRPr lang="en-US"/>
          </a:p>
        </p:txBody>
      </p:sp>
    </p:spTree>
    <p:extLst>
      <p:ext uri="{BB962C8B-B14F-4D97-AF65-F5344CB8AC3E}">
        <p14:creationId xmlns:p14="http://schemas.microsoft.com/office/powerpoint/2010/main" val="738203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3AD20-A74E-5D7C-46E9-FF95BCED98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7A1425-E471-33A7-04D7-94257BA59B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E9D25D-7A3A-8413-74C6-9DB29BCAC35A}"/>
              </a:ext>
            </a:extLst>
          </p:cNvPr>
          <p:cNvSpPr>
            <a:spLocks noGrp="1"/>
          </p:cNvSpPr>
          <p:nvPr>
            <p:ph type="dt" sz="half" idx="10"/>
          </p:nvPr>
        </p:nvSpPr>
        <p:spPr/>
        <p:txBody>
          <a:bodyPr/>
          <a:lstStyle/>
          <a:p>
            <a:r>
              <a:rPr lang="en-US"/>
              <a:t>12/07/2023</a:t>
            </a:r>
          </a:p>
        </p:txBody>
      </p:sp>
      <p:sp>
        <p:nvSpPr>
          <p:cNvPr id="5" name="Footer Placeholder 4">
            <a:extLst>
              <a:ext uri="{FF2B5EF4-FFF2-40B4-BE49-F238E27FC236}">
                <a16:creationId xmlns:a16="http://schemas.microsoft.com/office/drawing/2014/main" id="{1D4987B1-E3BA-FF74-3D87-60F2F6886B5F}"/>
              </a:ext>
            </a:extLst>
          </p:cNvPr>
          <p:cNvSpPr>
            <a:spLocks noGrp="1"/>
          </p:cNvSpPr>
          <p:nvPr>
            <p:ph type="ftr" sz="quarter" idx="11"/>
          </p:nvPr>
        </p:nvSpPr>
        <p:spPr/>
        <p:txBody>
          <a:bodyPr/>
          <a:lstStyle/>
          <a:p>
            <a:r>
              <a:rPr lang="en-US"/>
              <a:t>IE 6700 Data Management for Analytics</a:t>
            </a:r>
          </a:p>
        </p:txBody>
      </p:sp>
      <p:sp>
        <p:nvSpPr>
          <p:cNvPr id="6" name="Slide Number Placeholder 5">
            <a:extLst>
              <a:ext uri="{FF2B5EF4-FFF2-40B4-BE49-F238E27FC236}">
                <a16:creationId xmlns:a16="http://schemas.microsoft.com/office/drawing/2014/main" id="{0089219A-F9ED-3859-A296-4F7158C6C4F5}"/>
              </a:ext>
            </a:extLst>
          </p:cNvPr>
          <p:cNvSpPr>
            <a:spLocks noGrp="1"/>
          </p:cNvSpPr>
          <p:nvPr>
            <p:ph type="sldNum" sz="quarter" idx="12"/>
          </p:nvPr>
        </p:nvSpPr>
        <p:spPr/>
        <p:txBody>
          <a:bodyPr/>
          <a:lstStyle/>
          <a:p>
            <a:fld id="{5F355D50-EB9B-AA42-8F9B-2EA626D22322}" type="slidenum">
              <a:rPr lang="en-US" smtClean="0"/>
              <a:t>‹#›</a:t>
            </a:fld>
            <a:endParaRPr lang="en-US"/>
          </a:p>
        </p:txBody>
      </p:sp>
    </p:spTree>
    <p:extLst>
      <p:ext uri="{BB962C8B-B14F-4D97-AF65-F5344CB8AC3E}">
        <p14:creationId xmlns:p14="http://schemas.microsoft.com/office/powerpoint/2010/main" val="535723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193B5-C52A-431F-706E-0F635A5E9F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553591-9E23-0504-EA5C-EA337A8401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441FEC-7732-EADF-C400-524C49F704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AB2911-DCCD-2D90-FC4D-C5716708D643}"/>
              </a:ext>
            </a:extLst>
          </p:cNvPr>
          <p:cNvSpPr>
            <a:spLocks noGrp="1"/>
          </p:cNvSpPr>
          <p:nvPr>
            <p:ph type="dt" sz="half" idx="10"/>
          </p:nvPr>
        </p:nvSpPr>
        <p:spPr/>
        <p:txBody>
          <a:bodyPr/>
          <a:lstStyle/>
          <a:p>
            <a:r>
              <a:rPr lang="en-US"/>
              <a:t>12/07/2023</a:t>
            </a:r>
          </a:p>
        </p:txBody>
      </p:sp>
      <p:sp>
        <p:nvSpPr>
          <p:cNvPr id="6" name="Footer Placeholder 5">
            <a:extLst>
              <a:ext uri="{FF2B5EF4-FFF2-40B4-BE49-F238E27FC236}">
                <a16:creationId xmlns:a16="http://schemas.microsoft.com/office/drawing/2014/main" id="{70347C42-8845-C354-187F-8D131B2EB54A}"/>
              </a:ext>
            </a:extLst>
          </p:cNvPr>
          <p:cNvSpPr>
            <a:spLocks noGrp="1"/>
          </p:cNvSpPr>
          <p:nvPr>
            <p:ph type="ftr" sz="quarter" idx="11"/>
          </p:nvPr>
        </p:nvSpPr>
        <p:spPr/>
        <p:txBody>
          <a:bodyPr/>
          <a:lstStyle/>
          <a:p>
            <a:r>
              <a:rPr lang="en-US"/>
              <a:t>IE 6700 Data Management for Analytics</a:t>
            </a:r>
          </a:p>
        </p:txBody>
      </p:sp>
      <p:sp>
        <p:nvSpPr>
          <p:cNvPr id="7" name="Slide Number Placeholder 6">
            <a:extLst>
              <a:ext uri="{FF2B5EF4-FFF2-40B4-BE49-F238E27FC236}">
                <a16:creationId xmlns:a16="http://schemas.microsoft.com/office/drawing/2014/main" id="{5EDC24A7-668F-30A2-1431-04C469257641}"/>
              </a:ext>
            </a:extLst>
          </p:cNvPr>
          <p:cNvSpPr>
            <a:spLocks noGrp="1"/>
          </p:cNvSpPr>
          <p:nvPr>
            <p:ph type="sldNum" sz="quarter" idx="12"/>
          </p:nvPr>
        </p:nvSpPr>
        <p:spPr/>
        <p:txBody>
          <a:bodyPr/>
          <a:lstStyle/>
          <a:p>
            <a:fld id="{5F355D50-EB9B-AA42-8F9B-2EA626D22322}" type="slidenum">
              <a:rPr lang="en-US" smtClean="0"/>
              <a:t>‹#›</a:t>
            </a:fld>
            <a:endParaRPr lang="en-US"/>
          </a:p>
        </p:txBody>
      </p:sp>
    </p:spTree>
    <p:extLst>
      <p:ext uri="{BB962C8B-B14F-4D97-AF65-F5344CB8AC3E}">
        <p14:creationId xmlns:p14="http://schemas.microsoft.com/office/powerpoint/2010/main" val="2366994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EEBB9-8298-0F4C-3867-A8EBBF5702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806CE5-6237-3CBF-7410-2017C8F82C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F3625F-2C59-7810-15CC-2953E276C7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913582-9CEE-818E-A202-CC64CBE99A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967464-1C38-7776-D51D-B91B898D72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785B5A-9F98-723B-F67C-14D0FF26DF69}"/>
              </a:ext>
            </a:extLst>
          </p:cNvPr>
          <p:cNvSpPr>
            <a:spLocks noGrp="1"/>
          </p:cNvSpPr>
          <p:nvPr>
            <p:ph type="dt" sz="half" idx="10"/>
          </p:nvPr>
        </p:nvSpPr>
        <p:spPr/>
        <p:txBody>
          <a:bodyPr/>
          <a:lstStyle/>
          <a:p>
            <a:r>
              <a:rPr lang="en-US"/>
              <a:t>12/07/2023</a:t>
            </a:r>
          </a:p>
        </p:txBody>
      </p:sp>
      <p:sp>
        <p:nvSpPr>
          <p:cNvPr id="8" name="Footer Placeholder 7">
            <a:extLst>
              <a:ext uri="{FF2B5EF4-FFF2-40B4-BE49-F238E27FC236}">
                <a16:creationId xmlns:a16="http://schemas.microsoft.com/office/drawing/2014/main" id="{1E7E8B09-B8AC-3389-F03A-720F6EB204D3}"/>
              </a:ext>
            </a:extLst>
          </p:cNvPr>
          <p:cNvSpPr>
            <a:spLocks noGrp="1"/>
          </p:cNvSpPr>
          <p:nvPr>
            <p:ph type="ftr" sz="quarter" idx="11"/>
          </p:nvPr>
        </p:nvSpPr>
        <p:spPr/>
        <p:txBody>
          <a:bodyPr/>
          <a:lstStyle/>
          <a:p>
            <a:r>
              <a:rPr lang="en-US"/>
              <a:t>IE 6700 Data Management for Analytics</a:t>
            </a:r>
          </a:p>
        </p:txBody>
      </p:sp>
      <p:sp>
        <p:nvSpPr>
          <p:cNvPr id="9" name="Slide Number Placeholder 8">
            <a:extLst>
              <a:ext uri="{FF2B5EF4-FFF2-40B4-BE49-F238E27FC236}">
                <a16:creationId xmlns:a16="http://schemas.microsoft.com/office/drawing/2014/main" id="{DD5B7BE6-28CC-014A-4298-32E1A6A96154}"/>
              </a:ext>
            </a:extLst>
          </p:cNvPr>
          <p:cNvSpPr>
            <a:spLocks noGrp="1"/>
          </p:cNvSpPr>
          <p:nvPr>
            <p:ph type="sldNum" sz="quarter" idx="12"/>
          </p:nvPr>
        </p:nvSpPr>
        <p:spPr/>
        <p:txBody>
          <a:bodyPr/>
          <a:lstStyle/>
          <a:p>
            <a:fld id="{5F355D50-EB9B-AA42-8F9B-2EA626D22322}" type="slidenum">
              <a:rPr lang="en-US" smtClean="0"/>
              <a:t>‹#›</a:t>
            </a:fld>
            <a:endParaRPr lang="en-US"/>
          </a:p>
        </p:txBody>
      </p:sp>
    </p:spTree>
    <p:extLst>
      <p:ext uri="{BB962C8B-B14F-4D97-AF65-F5344CB8AC3E}">
        <p14:creationId xmlns:p14="http://schemas.microsoft.com/office/powerpoint/2010/main" val="2515634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18920-CB38-2077-DE88-F0232E616C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DA08EE-34DF-A6B7-995C-B966E60ABCDF}"/>
              </a:ext>
            </a:extLst>
          </p:cNvPr>
          <p:cNvSpPr>
            <a:spLocks noGrp="1"/>
          </p:cNvSpPr>
          <p:nvPr>
            <p:ph type="dt" sz="half" idx="10"/>
          </p:nvPr>
        </p:nvSpPr>
        <p:spPr/>
        <p:txBody>
          <a:bodyPr/>
          <a:lstStyle/>
          <a:p>
            <a:r>
              <a:rPr lang="en-US"/>
              <a:t>12/07/2023</a:t>
            </a:r>
          </a:p>
        </p:txBody>
      </p:sp>
      <p:sp>
        <p:nvSpPr>
          <p:cNvPr id="4" name="Footer Placeholder 3">
            <a:extLst>
              <a:ext uri="{FF2B5EF4-FFF2-40B4-BE49-F238E27FC236}">
                <a16:creationId xmlns:a16="http://schemas.microsoft.com/office/drawing/2014/main" id="{A28C2662-F8D1-C6DC-0AF7-58D1834B6FBE}"/>
              </a:ext>
            </a:extLst>
          </p:cNvPr>
          <p:cNvSpPr>
            <a:spLocks noGrp="1"/>
          </p:cNvSpPr>
          <p:nvPr>
            <p:ph type="ftr" sz="quarter" idx="11"/>
          </p:nvPr>
        </p:nvSpPr>
        <p:spPr/>
        <p:txBody>
          <a:bodyPr/>
          <a:lstStyle/>
          <a:p>
            <a:r>
              <a:rPr lang="en-US"/>
              <a:t>IE 6700 Data Management for Analytics</a:t>
            </a:r>
          </a:p>
        </p:txBody>
      </p:sp>
      <p:sp>
        <p:nvSpPr>
          <p:cNvPr id="5" name="Slide Number Placeholder 4">
            <a:extLst>
              <a:ext uri="{FF2B5EF4-FFF2-40B4-BE49-F238E27FC236}">
                <a16:creationId xmlns:a16="http://schemas.microsoft.com/office/drawing/2014/main" id="{F02B7CCD-FD0C-FA57-313F-A6587525371F}"/>
              </a:ext>
            </a:extLst>
          </p:cNvPr>
          <p:cNvSpPr>
            <a:spLocks noGrp="1"/>
          </p:cNvSpPr>
          <p:nvPr>
            <p:ph type="sldNum" sz="quarter" idx="12"/>
          </p:nvPr>
        </p:nvSpPr>
        <p:spPr/>
        <p:txBody>
          <a:bodyPr/>
          <a:lstStyle/>
          <a:p>
            <a:fld id="{5F355D50-EB9B-AA42-8F9B-2EA626D22322}" type="slidenum">
              <a:rPr lang="en-US" smtClean="0"/>
              <a:t>‹#›</a:t>
            </a:fld>
            <a:endParaRPr lang="en-US"/>
          </a:p>
        </p:txBody>
      </p:sp>
    </p:spTree>
    <p:extLst>
      <p:ext uri="{BB962C8B-B14F-4D97-AF65-F5344CB8AC3E}">
        <p14:creationId xmlns:p14="http://schemas.microsoft.com/office/powerpoint/2010/main" val="192912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8C0DCF-1F62-5565-DCEB-98383963107D}"/>
              </a:ext>
            </a:extLst>
          </p:cNvPr>
          <p:cNvSpPr>
            <a:spLocks noGrp="1"/>
          </p:cNvSpPr>
          <p:nvPr>
            <p:ph type="dt" sz="half" idx="10"/>
          </p:nvPr>
        </p:nvSpPr>
        <p:spPr/>
        <p:txBody>
          <a:bodyPr/>
          <a:lstStyle/>
          <a:p>
            <a:r>
              <a:rPr lang="en-US"/>
              <a:t>12/07/2023</a:t>
            </a:r>
          </a:p>
        </p:txBody>
      </p:sp>
      <p:sp>
        <p:nvSpPr>
          <p:cNvPr id="3" name="Footer Placeholder 2">
            <a:extLst>
              <a:ext uri="{FF2B5EF4-FFF2-40B4-BE49-F238E27FC236}">
                <a16:creationId xmlns:a16="http://schemas.microsoft.com/office/drawing/2014/main" id="{E6F4C8AD-12FB-5CB1-A878-023CDBF9701F}"/>
              </a:ext>
            </a:extLst>
          </p:cNvPr>
          <p:cNvSpPr>
            <a:spLocks noGrp="1"/>
          </p:cNvSpPr>
          <p:nvPr>
            <p:ph type="ftr" sz="quarter" idx="11"/>
          </p:nvPr>
        </p:nvSpPr>
        <p:spPr/>
        <p:txBody>
          <a:bodyPr/>
          <a:lstStyle/>
          <a:p>
            <a:r>
              <a:rPr lang="en-US"/>
              <a:t>IE 6700 Data Management for Analytics</a:t>
            </a:r>
          </a:p>
        </p:txBody>
      </p:sp>
      <p:sp>
        <p:nvSpPr>
          <p:cNvPr id="4" name="Slide Number Placeholder 3">
            <a:extLst>
              <a:ext uri="{FF2B5EF4-FFF2-40B4-BE49-F238E27FC236}">
                <a16:creationId xmlns:a16="http://schemas.microsoft.com/office/drawing/2014/main" id="{BF95A0C5-916E-4F21-7BAB-39E646A9ADEB}"/>
              </a:ext>
            </a:extLst>
          </p:cNvPr>
          <p:cNvSpPr>
            <a:spLocks noGrp="1"/>
          </p:cNvSpPr>
          <p:nvPr>
            <p:ph type="sldNum" sz="quarter" idx="12"/>
          </p:nvPr>
        </p:nvSpPr>
        <p:spPr/>
        <p:txBody>
          <a:bodyPr/>
          <a:lstStyle/>
          <a:p>
            <a:fld id="{5F355D50-EB9B-AA42-8F9B-2EA626D22322}" type="slidenum">
              <a:rPr lang="en-US" smtClean="0"/>
              <a:t>‹#›</a:t>
            </a:fld>
            <a:endParaRPr lang="en-US"/>
          </a:p>
        </p:txBody>
      </p:sp>
    </p:spTree>
    <p:extLst>
      <p:ext uri="{BB962C8B-B14F-4D97-AF65-F5344CB8AC3E}">
        <p14:creationId xmlns:p14="http://schemas.microsoft.com/office/powerpoint/2010/main" val="2751699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DEAE8-1BFD-319D-1DB3-6756115F68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96982D-32D3-0100-3B69-1D65647998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73D49C-D378-3025-5971-66618FE628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3BD21C-8085-75D0-B042-B932C9478AC4}"/>
              </a:ext>
            </a:extLst>
          </p:cNvPr>
          <p:cNvSpPr>
            <a:spLocks noGrp="1"/>
          </p:cNvSpPr>
          <p:nvPr>
            <p:ph type="dt" sz="half" idx="10"/>
          </p:nvPr>
        </p:nvSpPr>
        <p:spPr/>
        <p:txBody>
          <a:bodyPr/>
          <a:lstStyle/>
          <a:p>
            <a:r>
              <a:rPr lang="en-US"/>
              <a:t>12/07/2023</a:t>
            </a:r>
          </a:p>
        </p:txBody>
      </p:sp>
      <p:sp>
        <p:nvSpPr>
          <p:cNvPr id="6" name="Footer Placeholder 5">
            <a:extLst>
              <a:ext uri="{FF2B5EF4-FFF2-40B4-BE49-F238E27FC236}">
                <a16:creationId xmlns:a16="http://schemas.microsoft.com/office/drawing/2014/main" id="{CC131FFA-1529-A6DC-4716-310E26D4187D}"/>
              </a:ext>
            </a:extLst>
          </p:cNvPr>
          <p:cNvSpPr>
            <a:spLocks noGrp="1"/>
          </p:cNvSpPr>
          <p:nvPr>
            <p:ph type="ftr" sz="quarter" idx="11"/>
          </p:nvPr>
        </p:nvSpPr>
        <p:spPr/>
        <p:txBody>
          <a:bodyPr/>
          <a:lstStyle/>
          <a:p>
            <a:r>
              <a:rPr lang="en-US"/>
              <a:t>IE 6700 Data Management for Analytics</a:t>
            </a:r>
          </a:p>
        </p:txBody>
      </p:sp>
      <p:sp>
        <p:nvSpPr>
          <p:cNvPr id="7" name="Slide Number Placeholder 6">
            <a:extLst>
              <a:ext uri="{FF2B5EF4-FFF2-40B4-BE49-F238E27FC236}">
                <a16:creationId xmlns:a16="http://schemas.microsoft.com/office/drawing/2014/main" id="{DA5B32DE-F01B-F610-D15E-808931AB8DDF}"/>
              </a:ext>
            </a:extLst>
          </p:cNvPr>
          <p:cNvSpPr>
            <a:spLocks noGrp="1"/>
          </p:cNvSpPr>
          <p:nvPr>
            <p:ph type="sldNum" sz="quarter" idx="12"/>
          </p:nvPr>
        </p:nvSpPr>
        <p:spPr/>
        <p:txBody>
          <a:bodyPr/>
          <a:lstStyle/>
          <a:p>
            <a:fld id="{5F355D50-EB9B-AA42-8F9B-2EA626D22322}" type="slidenum">
              <a:rPr lang="en-US" smtClean="0"/>
              <a:t>‹#›</a:t>
            </a:fld>
            <a:endParaRPr lang="en-US"/>
          </a:p>
        </p:txBody>
      </p:sp>
    </p:spTree>
    <p:extLst>
      <p:ext uri="{BB962C8B-B14F-4D97-AF65-F5344CB8AC3E}">
        <p14:creationId xmlns:p14="http://schemas.microsoft.com/office/powerpoint/2010/main" val="2783220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A2F34-6C26-E627-3ECB-CB11CB8595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513558-5B70-9B32-CF25-D07524DE0D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5D79AF-D320-C3F6-A186-0CC06122A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8DBBF6-DE14-8A71-A1D4-68BCA0BC0D07}"/>
              </a:ext>
            </a:extLst>
          </p:cNvPr>
          <p:cNvSpPr>
            <a:spLocks noGrp="1"/>
          </p:cNvSpPr>
          <p:nvPr>
            <p:ph type="dt" sz="half" idx="10"/>
          </p:nvPr>
        </p:nvSpPr>
        <p:spPr/>
        <p:txBody>
          <a:bodyPr/>
          <a:lstStyle/>
          <a:p>
            <a:r>
              <a:rPr lang="en-US"/>
              <a:t>12/07/2023</a:t>
            </a:r>
          </a:p>
        </p:txBody>
      </p:sp>
      <p:sp>
        <p:nvSpPr>
          <p:cNvPr id="6" name="Footer Placeholder 5">
            <a:extLst>
              <a:ext uri="{FF2B5EF4-FFF2-40B4-BE49-F238E27FC236}">
                <a16:creationId xmlns:a16="http://schemas.microsoft.com/office/drawing/2014/main" id="{A675E23C-72DD-822A-8DB0-37E5F671E823}"/>
              </a:ext>
            </a:extLst>
          </p:cNvPr>
          <p:cNvSpPr>
            <a:spLocks noGrp="1"/>
          </p:cNvSpPr>
          <p:nvPr>
            <p:ph type="ftr" sz="quarter" idx="11"/>
          </p:nvPr>
        </p:nvSpPr>
        <p:spPr/>
        <p:txBody>
          <a:bodyPr/>
          <a:lstStyle/>
          <a:p>
            <a:r>
              <a:rPr lang="en-US"/>
              <a:t>IE 6700 Data Management for Analytics</a:t>
            </a:r>
          </a:p>
        </p:txBody>
      </p:sp>
      <p:sp>
        <p:nvSpPr>
          <p:cNvPr id="7" name="Slide Number Placeholder 6">
            <a:extLst>
              <a:ext uri="{FF2B5EF4-FFF2-40B4-BE49-F238E27FC236}">
                <a16:creationId xmlns:a16="http://schemas.microsoft.com/office/drawing/2014/main" id="{8C4A5A6D-57BE-4B56-40EB-24FE8E407B87}"/>
              </a:ext>
            </a:extLst>
          </p:cNvPr>
          <p:cNvSpPr>
            <a:spLocks noGrp="1"/>
          </p:cNvSpPr>
          <p:nvPr>
            <p:ph type="sldNum" sz="quarter" idx="12"/>
          </p:nvPr>
        </p:nvSpPr>
        <p:spPr/>
        <p:txBody>
          <a:bodyPr/>
          <a:lstStyle/>
          <a:p>
            <a:fld id="{5F355D50-EB9B-AA42-8F9B-2EA626D22322}" type="slidenum">
              <a:rPr lang="en-US" smtClean="0"/>
              <a:t>‹#›</a:t>
            </a:fld>
            <a:endParaRPr lang="en-US"/>
          </a:p>
        </p:txBody>
      </p:sp>
    </p:spTree>
    <p:extLst>
      <p:ext uri="{BB962C8B-B14F-4D97-AF65-F5344CB8AC3E}">
        <p14:creationId xmlns:p14="http://schemas.microsoft.com/office/powerpoint/2010/main" val="2235768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6A98E5-CE31-0213-38B3-F503D22FAB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A63860-2EBE-91B1-8049-B442E2A93E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49A1E-86DC-DF3C-3BC2-1A459585C7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12/07/2023</a:t>
            </a:r>
          </a:p>
        </p:txBody>
      </p:sp>
      <p:sp>
        <p:nvSpPr>
          <p:cNvPr id="5" name="Footer Placeholder 4">
            <a:extLst>
              <a:ext uri="{FF2B5EF4-FFF2-40B4-BE49-F238E27FC236}">
                <a16:creationId xmlns:a16="http://schemas.microsoft.com/office/drawing/2014/main" id="{751CFDA4-DAB2-B585-DEF5-E75D11DC2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IE 6700 Data Management for Analytics</a:t>
            </a:r>
          </a:p>
        </p:txBody>
      </p:sp>
      <p:sp>
        <p:nvSpPr>
          <p:cNvPr id="6" name="Slide Number Placeholder 5">
            <a:extLst>
              <a:ext uri="{FF2B5EF4-FFF2-40B4-BE49-F238E27FC236}">
                <a16:creationId xmlns:a16="http://schemas.microsoft.com/office/drawing/2014/main" id="{CC448662-2F04-B571-6180-F9494FE86C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355D50-EB9B-AA42-8F9B-2EA626D22322}" type="slidenum">
              <a:rPr lang="en-US" smtClean="0"/>
              <a:t>‹#›</a:t>
            </a:fld>
            <a:endParaRPr lang="en-US"/>
          </a:p>
        </p:txBody>
      </p:sp>
    </p:spTree>
    <p:extLst>
      <p:ext uri="{BB962C8B-B14F-4D97-AF65-F5344CB8AC3E}">
        <p14:creationId xmlns:p14="http://schemas.microsoft.com/office/powerpoint/2010/main" val="400239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red and white logo&#10;&#10;Description automatically generated">
            <a:extLst>
              <a:ext uri="{FF2B5EF4-FFF2-40B4-BE49-F238E27FC236}">
                <a16:creationId xmlns:a16="http://schemas.microsoft.com/office/drawing/2014/main" id="{F4B9A715-1BF7-12E1-1BB9-E0838214D136}"/>
              </a:ext>
            </a:extLst>
          </p:cNvPr>
          <p:cNvPicPr>
            <a:picLocks noChangeAspect="1"/>
          </p:cNvPicPr>
          <p:nvPr/>
        </p:nvPicPr>
        <p:blipFill>
          <a:blip r:embed="rId2"/>
          <a:stretch>
            <a:fillRect/>
          </a:stretch>
        </p:blipFill>
        <p:spPr>
          <a:xfrm>
            <a:off x="0" y="85061"/>
            <a:ext cx="1360967" cy="1329070"/>
          </a:xfrm>
          <a:prstGeom prst="rect">
            <a:avLst/>
          </a:prstGeom>
        </p:spPr>
      </p:pic>
      <p:cxnSp>
        <p:nvCxnSpPr>
          <p:cNvPr id="7" name="Straight Connector 6">
            <a:extLst>
              <a:ext uri="{FF2B5EF4-FFF2-40B4-BE49-F238E27FC236}">
                <a16:creationId xmlns:a16="http://schemas.microsoft.com/office/drawing/2014/main" id="{E71BA9BA-78D0-5B98-3FDE-3E9C928921B1}"/>
              </a:ext>
            </a:extLst>
          </p:cNvPr>
          <p:cNvCxnSpPr/>
          <p:nvPr/>
        </p:nvCxnSpPr>
        <p:spPr>
          <a:xfrm>
            <a:off x="1360967" y="728331"/>
            <a:ext cx="107034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Date Placeholder 9">
            <a:extLst>
              <a:ext uri="{FF2B5EF4-FFF2-40B4-BE49-F238E27FC236}">
                <a16:creationId xmlns:a16="http://schemas.microsoft.com/office/drawing/2014/main" id="{2C37A272-7D2B-AC35-2FF3-F3DBE6195AFF}"/>
              </a:ext>
            </a:extLst>
          </p:cNvPr>
          <p:cNvSpPr>
            <a:spLocks noGrp="1"/>
          </p:cNvSpPr>
          <p:nvPr>
            <p:ph type="dt" sz="half" idx="10"/>
          </p:nvPr>
        </p:nvSpPr>
        <p:spPr/>
        <p:txBody>
          <a:bodyPr/>
          <a:lstStyle/>
          <a:p>
            <a:r>
              <a:rPr lang="en-US"/>
              <a:t>12/07/2023</a:t>
            </a:r>
          </a:p>
        </p:txBody>
      </p:sp>
      <p:sp>
        <p:nvSpPr>
          <p:cNvPr id="11" name="Footer Placeholder 10">
            <a:extLst>
              <a:ext uri="{FF2B5EF4-FFF2-40B4-BE49-F238E27FC236}">
                <a16:creationId xmlns:a16="http://schemas.microsoft.com/office/drawing/2014/main" id="{7F300252-F24A-128E-86D1-8D669F256937}"/>
              </a:ext>
            </a:extLst>
          </p:cNvPr>
          <p:cNvSpPr>
            <a:spLocks noGrp="1"/>
          </p:cNvSpPr>
          <p:nvPr>
            <p:ph type="ftr" sz="quarter" idx="11"/>
          </p:nvPr>
        </p:nvSpPr>
        <p:spPr/>
        <p:txBody>
          <a:bodyPr/>
          <a:lstStyle/>
          <a:p>
            <a:r>
              <a:rPr lang="en-US"/>
              <a:t>IE 6700 Data Management for Analytics</a:t>
            </a:r>
          </a:p>
        </p:txBody>
      </p:sp>
      <p:sp>
        <p:nvSpPr>
          <p:cNvPr id="12" name="Slide Number Placeholder 11">
            <a:extLst>
              <a:ext uri="{FF2B5EF4-FFF2-40B4-BE49-F238E27FC236}">
                <a16:creationId xmlns:a16="http://schemas.microsoft.com/office/drawing/2014/main" id="{3B9B3354-2634-66DE-BBB2-19E936F3A3C1}"/>
              </a:ext>
            </a:extLst>
          </p:cNvPr>
          <p:cNvSpPr>
            <a:spLocks noGrp="1"/>
          </p:cNvSpPr>
          <p:nvPr>
            <p:ph type="sldNum" sz="quarter" idx="12"/>
          </p:nvPr>
        </p:nvSpPr>
        <p:spPr/>
        <p:txBody>
          <a:bodyPr/>
          <a:lstStyle/>
          <a:p>
            <a:fld id="{5F355D50-EB9B-AA42-8F9B-2EA626D22322}" type="slidenum">
              <a:rPr lang="en-US" smtClean="0"/>
              <a:t>0</a:t>
            </a:fld>
            <a:endParaRPr lang="en-US"/>
          </a:p>
        </p:txBody>
      </p:sp>
      <p:sp>
        <p:nvSpPr>
          <p:cNvPr id="13" name="TextBox 12">
            <a:extLst>
              <a:ext uri="{FF2B5EF4-FFF2-40B4-BE49-F238E27FC236}">
                <a16:creationId xmlns:a16="http://schemas.microsoft.com/office/drawing/2014/main" id="{31EEFAE6-09C8-D46C-B1CB-459417808914}"/>
              </a:ext>
            </a:extLst>
          </p:cNvPr>
          <p:cNvSpPr txBox="1"/>
          <p:nvPr/>
        </p:nvSpPr>
        <p:spPr>
          <a:xfrm>
            <a:off x="1850915" y="1033962"/>
            <a:ext cx="8490169" cy="5078313"/>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S.C.A.M </a:t>
            </a:r>
          </a:p>
          <a:p>
            <a:pPr algn="ctr"/>
            <a:endParaRPr lang="en-US" sz="2000" dirty="0">
              <a:latin typeface="Arial" panose="020B0604020202020204" pitchFamily="34" charset="0"/>
              <a:cs typeface="Arial" panose="020B0604020202020204" pitchFamily="34" charset="0"/>
            </a:endParaRPr>
          </a:p>
          <a:p>
            <a:pPr algn="ctr"/>
            <a:r>
              <a:rPr lang="en-US" sz="2000" dirty="0">
                <a:latin typeface="Arial" panose="020B0604020202020204" pitchFamily="34" charset="0"/>
                <a:cs typeface="Arial" panose="020B0604020202020204" pitchFamily="34" charset="0"/>
              </a:rPr>
              <a:t>Secure Cryptocurrency Asset Management Platform</a:t>
            </a:r>
          </a:p>
          <a:p>
            <a:pPr algn="ctr"/>
            <a:endParaRPr lang="en-US" sz="2000" dirty="0">
              <a:latin typeface="Arial" panose="020B0604020202020204" pitchFamily="34" charset="0"/>
              <a:cs typeface="Arial" panose="020B0604020202020204" pitchFamily="34" charset="0"/>
            </a:endParaRPr>
          </a:p>
          <a:p>
            <a:pPr algn="ctr"/>
            <a:r>
              <a:rPr lang="en-US" sz="2000" i="1" dirty="0">
                <a:latin typeface="Arial" panose="020B0604020202020204" pitchFamily="34" charset="0"/>
                <a:cs typeface="Arial" panose="020B0604020202020204" pitchFamily="34" charset="0"/>
              </a:rPr>
              <a:t>BY</a:t>
            </a:r>
          </a:p>
          <a:p>
            <a:pPr algn="ctr"/>
            <a:endParaRPr lang="en-US" sz="2000" dirty="0">
              <a:latin typeface="Arial" panose="020B0604020202020204" pitchFamily="34" charset="0"/>
              <a:cs typeface="Arial" panose="020B0604020202020204" pitchFamily="34" charset="0"/>
            </a:endParaRPr>
          </a:p>
          <a:p>
            <a:pPr algn="ctr"/>
            <a:r>
              <a:rPr lang="en-US" sz="2000" dirty="0">
                <a:latin typeface="Arial" panose="020B0604020202020204" pitchFamily="34" charset="0"/>
                <a:cs typeface="Arial" panose="020B0604020202020204" pitchFamily="34" charset="0"/>
              </a:rPr>
              <a:t>GROUP NUMBER 18</a:t>
            </a:r>
          </a:p>
          <a:p>
            <a:pPr algn="ctr"/>
            <a:endParaRPr lang="en-US" sz="2000" dirty="0">
              <a:latin typeface="Arial" panose="020B0604020202020204" pitchFamily="34" charset="0"/>
              <a:cs typeface="Arial" panose="020B0604020202020204" pitchFamily="34" charset="0"/>
            </a:endParaRPr>
          </a:p>
          <a:p>
            <a:pPr algn="ctr"/>
            <a:r>
              <a:rPr lang="en-US" sz="2000" dirty="0">
                <a:latin typeface="Arial" panose="020B0604020202020204" pitchFamily="34" charset="0"/>
                <a:cs typeface="Arial" panose="020B0604020202020204" pitchFamily="34" charset="0"/>
              </a:rPr>
              <a:t>ARCHIT SINGH ( 002813253 )</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AMIT KANOJIA (002208440 )</a:t>
            </a:r>
          </a:p>
          <a:p>
            <a:pPr algn="ctr"/>
            <a:endParaRPr lang="en-US" sz="2000"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DEPARTMENT OF COLLEGE OF ENGINEERING</a:t>
            </a:r>
          </a:p>
          <a:p>
            <a:pPr algn="ctr"/>
            <a:r>
              <a:rPr lang="en-US" dirty="0">
                <a:latin typeface="Arial" panose="020B0604020202020204" pitchFamily="34" charset="0"/>
                <a:cs typeface="Arial" panose="020B0604020202020204" pitchFamily="34" charset="0"/>
              </a:rPr>
              <a:t>NORTHEASTERN UNIVERSITY</a:t>
            </a:r>
          </a:p>
          <a:p>
            <a:pPr algn="ctr"/>
            <a:r>
              <a:rPr lang="en-US" dirty="0">
                <a:latin typeface="Arial" panose="020B0604020202020204" pitchFamily="34" charset="0"/>
                <a:cs typeface="Arial" panose="020B0604020202020204" pitchFamily="34" charset="0"/>
              </a:rPr>
              <a:t>BOSTON, MASSACHUSETTS – 022115</a:t>
            </a:r>
          </a:p>
          <a:p>
            <a:pPr algn="ctr"/>
            <a:endParaRPr lang="en-US"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DECEMBER 2023</a:t>
            </a:r>
          </a:p>
        </p:txBody>
      </p:sp>
    </p:spTree>
    <p:extLst>
      <p:ext uri="{BB962C8B-B14F-4D97-AF65-F5344CB8AC3E}">
        <p14:creationId xmlns:p14="http://schemas.microsoft.com/office/powerpoint/2010/main" val="3583092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83EA85-8388-D733-6D5F-1FFE422682F3}"/>
              </a:ext>
            </a:extLst>
          </p:cNvPr>
          <p:cNvSpPr>
            <a:spLocks noGrp="1"/>
          </p:cNvSpPr>
          <p:nvPr>
            <p:ph type="dt" sz="half" idx="10"/>
          </p:nvPr>
        </p:nvSpPr>
        <p:spPr/>
        <p:txBody>
          <a:bodyPr/>
          <a:lstStyle/>
          <a:p>
            <a:r>
              <a:rPr lang="en-US"/>
              <a:t>12/07/2023</a:t>
            </a:r>
          </a:p>
        </p:txBody>
      </p:sp>
      <p:sp>
        <p:nvSpPr>
          <p:cNvPr id="3" name="Footer Placeholder 2">
            <a:extLst>
              <a:ext uri="{FF2B5EF4-FFF2-40B4-BE49-F238E27FC236}">
                <a16:creationId xmlns:a16="http://schemas.microsoft.com/office/drawing/2014/main" id="{32B30BC7-6E5D-D873-3B72-1786D5D9FA3B}"/>
              </a:ext>
            </a:extLst>
          </p:cNvPr>
          <p:cNvSpPr>
            <a:spLocks noGrp="1"/>
          </p:cNvSpPr>
          <p:nvPr>
            <p:ph type="ftr" sz="quarter" idx="11"/>
          </p:nvPr>
        </p:nvSpPr>
        <p:spPr/>
        <p:txBody>
          <a:bodyPr/>
          <a:lstStyle/>
          <a:p>
            <a:r>
              <a:rPr lang="en-US"/>
              <a:t>IE 6700 Data Management for Analytics</a:t>
            </a:r>
          </a:p>
        </p:txBody>
      </p:sp>
      <p:sp>
        <p:nvSpPr>
          <p:cNvPr id="4" name="Slide Number Placeholder 3">
            <a:extLst>
              <a:ext uri="{FF2B5EF4-FFF2-40B4-BE49-F238E27FC236}">
                <a16:creationId xmlns:a16="http://schemas.microsoft.com/office/drawing/2014/main" id="{DE55B7FF-3111-DC64-B031-3AD679A33026}"/>
              </a:ext>
            </a:extLst>
          </p:cNvPr>
          <p:cNvSpPr>
            <a:spLocks noGrp="1"/>
          </p:cNvSpPr>
          <p:nvPr>
            <p:ph type="sldNum" sz="quarter" idx="12"/>
          </p:nvPr>
        </p:nvSpPr>
        <p:spPr/>
        <p:txBody>
          <a:bodyPr/>
          <a:lstStyle/>
          <a:p>
            <a:fld id="{5F355D50-EB9B-AA42-8F9B-2EA626D22322}" type="slidenum">
              <a:rPr lang="en-US" smtClean="0"/>
              <a:t>9</a:t>
            </a:fld>
            <a:endParaRPr lang="en-US"/>
          </a:p>
        </p:txBody>
      </p:sp>
      <p:sp>
        <p:nvSpPr>
          <p:cNvPr id="6" name="TextBox 5">
            <a:extLst>
              <a:ext uri="{FF2B5EF4-FFF2-40B4-BE49-F238E27FC236}">
                <a16:creationId xmlns:a16="http://schemas.microsoft.com/office/drawing/2014/main" id="{74908CDF-A916-4330-7551-D6A938FAF3C2}"/>
              </a:ext>
            </a:extLst>
          </p:cNvPr>
          <p:cNvSpPr txBox="1"/>
          <p:nvPr/>
        </p:nvSpPr>
        <p:spPr>
          <a:xfrm>
            <a:off x="170688" y="231648"/>
            <a:ext cx="11423904" cy="6001643"/>
          </a:xfrm>
          <a:prstGeom prst="rect">
            <a:avLst/>
          </a:prstGeom>
          <a:noFill/>
        </p:spPr>
        <p:txBody>
          <a:bodyPr wrap="square">
            <a:spAutoFit/>
          </a:bodyPr>
          <a:lstStyle/>
          <a:p>
            <a:r>
              <a:rPr lang="en-US" sz="2400" dirty="0"/>
              <a:t>First, we aim to create a secure database focused on cryptocurrency risk management—where security is not an afterthought but the foundation.</a:t>
            </a:r>
          </a:p>
          <a:p>
            <a:endParaRPr lang="en-US" sz="2400" dirty="0"/>
          </a:p>
          <a:p>
            <a:r>
              <a:rPr lang="en-US" sz="2400" dirty="0"/>
              <a:t>Next, we're looking at enabling real-time transaction handling. The cryptocurrency market never sleeps, and our systems must be robust enough to keep pace.</a:t>
            </a:r>
          </a:p>
          <a:p>
            <a:endParaRPr lang="en-US" sz="2400" dirty="0"/>
          </a:p>
          <a:p>
            <a:r>
              <a:rPr lang="en-US" sz="2400" dirty="0"/>
              <a:t>Furthermore, we'll be utilizing advanced analytics for risk evaluation, because data-driven decisions are the cornerstone of effective investment strategies.</a:t>
            </a:r>
          </a:p>
          <a:p>
            <a:endParaRPr lang="en-US" sz="2400" dirty="0"/>
          </a:p>
          <a:p>
            <a:r>
              <a:rPr lang="en-US" sz="2400" dirty="0"/>
              <a:t>Lastly, we strive to streamline operations across all crypto exchanges. The goal is to provide a unified, user-friendly interface that can handle the diverse and dynamic nature of cryptocurrency trading.</a:t>
            </a:r>
          </a:p>
          <a:p>
            <a:endParaRPr lang="en-US" sz="2400" dirty="0"/>
          </a:p>
          <a:p>
            <a:r>
              <a:rPr lang="en-US" sz="2400" dirty="0"/>
              <a:t>In essence, our project's mission is to mitigate the risks and enhance the safety of cryptocurrency trading for every investor across the spectrum. We're not just building a tool—we're aiming to cultivate a more informed and secure trading environment.</a:t>
            </a:r>
          </a:p>
        </p:txBody>
      </p:sp>
    </p:spTree>
    <p:extLst>
      <p:ext uri="{BB962C8B-B14F-4D97-AF65-F5344CB8AC3E}">
        <p14:creationId xmlns:p14="http://schemas.microsoft.com/office/powerpoint/2010/main" val="2480774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red and white logo&#10;&#10;Description automatically generated">
            <a:extLst>
              <a:ext uri="{FF2B5EF4-FFF2-40B4-BE49-F238E27FC236}">
                <a16:creationId xmlns:a16="http://schemas.microsoft.com/office/drawing/2014/main" id="{F4B9A715-1BF7-12E1-1BB9-E0838214D136}"/>
              </a:ext>
            </a:extLst>
          </p:cNvPr>
          <p:cNvPicPr>
            <a:picLocks noChangeAspect="1"/>
          </p:cNvPicPr>
          <p:nvPr/>
        </p:nvPicPr>
        <p:blipFill>
          <a:blip r:embed="rId2"/>
          <a:stretch>
            <a:fillRect/>
          </a:stretch>
        </p:blipFill>
        <p:spPr>
          <a:xfrm>
            <a:off x="0" y="85061"/>
            <a:ext cx="1360967" cy="1329070"/>
          </a:xfrm>
          <a:prstGeom prst="rect">
            <a:avLst/>
          </a:prstGeom>
        </p:spPr>
      </p:pic>
      <p:cxnSp>
        <p:nvCxnSpPr>
          <p:cNvPr id="7" name="Straight Connector 6">
            <a:extLst>
              <a:ext uri="{FF2B5EF4-FFF2-40B4-BE49-F238E27FC236}">
                <a16:creationId xmlns:a16="http://schemas.microsoft.com/office/drawing/2014/main" id="{E71BA9BA-78D0-5B98-3FDE-3E9C928921B1}"/>
              </a:ext>
            </a:extLst>
          </p:cNvPr>
          <p:cNvCxnSpPr/>
          <p:nvPr/>
        </p:nvCxnSpPr>
        <p:spPr>
          <a:xfrm>
            <a:off x="1360967" y="728331"/>
            <a:ext cx="107034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Date Placeholder 9">
            <a:extLst>
              <a:ext uri="{FF2B5EF4-FFF2-40B4-BE49-F238E27FC236}">
                <a16:creationId xmlns:a16="http://schemas.microsoft.com/office/drawing/2014/main" id="{2C37A272-7D2B-AC35-2FF3-F3DBE6195AFF}"/>
              </a:ext>
            </a:extLst>
          </p:cNvPr>
          <p:cNvSpPr>
            <a:spLocks noGrp="1"/>
          </p:cNvSpPr>
          <p:nvPr>
            <p:ph type="dt" sz="half" idx="10"/>
          </p:nvPr>
        </p:nvSpPr>
        <p:spPr/>
        <p:txBody>
          <a:bodyPr/>
          <a:lstStyle/>
          <a:p>
            <a:r>
              <a:rPr lang="en-US"/>
              <a:t>12/07/2023</a:t>
            </a:r>
          </a:p>
        </p:txBody>
      </p:sp>
      <p:sp>
        <p:nvSpPr>
          <p:cNvPr id="11" name="Footer Placeholder 10">
            <a:extLst>
              <a:ext uri="{FF2B5EF4-FFF2-40B4-BE49-F238E27FC236}">
                <a16:creationId xmlns:a16="http://schemas.microsoft.com/office/drawing/2014/main" id="{7F300252-F24A-128E-86D1-8D669F256937}"/>
              </a:ext>
            </a:extLst>
          </p:cNvPr>
          <p:cNvSpPr>
            <a:spLocks noGrp="1"/>
          </p:cNvSpPr>
          <p:nvPr>
            <p:ph type="ftr" sz="quarter" idx="11"/>
          </p:nvPr>
        </p:nvSpPr>
        <p:spPr/>
        <p:txBody>
          <a:bodyPr/>
          <a:lstStyle/>
          <a:p>
            <a:r>
              <a:rPr lang="en-US"/>
              <a:t>IE 6700 Data Management for Analytics</a:t>
            </a:r>
          </a:p>
        </p:txBody>
      </p:sp>
      <p:sp>
        <p:nvSpPr>
          <p:cNvPr id="12" name="Slide Number Placeholder 11">
            <a:extLst>
              <a:ext uri="{FF2B5EF4-FFF2-40B4-BE49-F238E27FC236}">
                <a16:creationId xmlns:a16="http://schemas.microsoft.com/office/drawing/2014/main" id="{3B9B3354-2634-66DE-BBB2-19E936F3A3C1}"/>
              </a:ext>
            </a:extLst>
          </p:cNvPr>
          <p:cNvSpPr>
            <a:spLocks noGrp="1"/>
          </p:cNvSpPr>
          <p:nvPr>
            <p:ph type="sldNum" sz="quarter" idx="12"/>
          </p:nvPr>
        </p:nvSpPr>
        <p:spPr/>
        <p:txBody>
          <a:bodyPr/>
          <a:lstStyle/>
          <a:p>
            <a:fld id="{5F355D50-EB9B-AA42-8F9B-2EA626D22322}" type="slidenum">
              <a:rPr lang="en-US" smtClean="0"/>
              <a:t>1</a:t>
            </a:fld>
            <a:endParaRPr lang="en-US"/>
          </a:p>
        </p:txBody>
      </p:sp>
      <p:sp>
        <p:nvSpPr>
          <p:cNvPr id="3" name="TextBox 2">
            <a:extLst>
              <a:ext uri="{FF2B5EF4-FFF2-40B4-BE49-F238E27FC236}">
                <a16:creationId xmlns:a16="http://schemas.microsoft.com/office/drawing/2014/main" id="{44B67064-4CC7-A5D7-2B23-4A9DD013D7E7}"/>
              </a:ext>
            </a:extLst>
          </p:cNvPr>
          <p:cNvSpPr txBox="1"/>
          <p:nvPr/>
        </p:nvSpPr>
        <p:spPr>
          <a:xfrm>
            <a:off x="1360967" y="164821"/>
            <a:ext cx="8144540" cy="58477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INTRODUCTION &amp; BUSINESS PROBLEM</a:t>
            </a:r>
          </a:p>
        </p:txBody>
      </p:sp>
      <p:sp>
        <p:nvSpPr>
          <p:cNvPr id="9" name="TextBox 8">
            <a:extLst>
              <a:ext uri="{FF2B5EF4-FFF2-40B4-BE49-F238E27FC236}">
                <a16:creationId xmlns:a16="http://schemas.microsoft.com/office/drawing/2014/main" id="{10B5AB8F-CC0C-6B9A-77A2-0C4C757D04F3}"/>
              </a:ext>
            </a:extLst>
          </p:cNvPr>
          <p:cNvSpPr txBox="1"/>
          <p:nvPr/>
        </p:nvSpPr>
        <p:spPr>
          <a:xfrm>
            <a:off x="1213883" y="1313106"/>
            <a:ext cx="4882117" cy="4616648"/>
          </a:xfrm>
          <a:prstGeom prst="rect">
            <a:avLst/>
          </a:prstGeom>
          <a:noFill/>
        </p:spPr>
        <p:txBody>
          <a:bodyPr wrap="square" rtlCol="0">
            <a:spAutoFit/>
          </a:bodyPr>
          <a:lstStyle/>
          <a:p>
            <a:pPr algn="just"/>
            <a:r>
              <a:rPr lang="en-US" sz="1400" b="0" i="0" dirty="0">
                <a:solidFill>
                  <a:srgbClr val="374151"/>
                </a:solidFill>
                <a:effectLst/>
                <a:latin typeface="Arial" panose="020B0604020202020204" pitchFamily="34" charset="0"/>
                <a:cs typeface="Arial" panose="020B0604020202020204" pitchFamily="34" charset="0"/>
              </a:rPr>
              <a:t>A cryptocurrency is a digital or virtual currency secured by cryptography, which makes it nearly impossible to counterfeit or double-spend. </a:t>
            </a:r>
            <a:r>
              <a:rPr lang="en-US" sz="1400" dirty="0">
                <a:solidFill>
                  <a:srgbClr val="374151"/>
                </a:solidFill>
                <a:latin typeface="Arial" panose="020B0604020202020204" pitchFamily="34" charset="0"/>
                <a:cs typeface="Arial" panose="020B0604020202020204" pitchFamily="34" charset="0"/>
              </a:rPr>
              <a:t>The</a:t>
            </a:r>
            <a:r>
              <a:rPr lang="en-US" sz="1400" b="0" i="0" dirty="0">
                <a:solidFill>
                  <a:srgbClr val="374151"/>
                </a:solidFill>
                <a:effectLst/>
                <a:latin typeface="Arial" panose="020B0604020202020204" pitchFamily="34" charset="0"/>
                <a:cs typeface="Arial" panose="020B0604020202020204" pitchFamily="34" charset="0"/>
              </a:rPr>
              <a:t> popularity of cryptocurrencies continues to grow at a rate of 8000%, equaling $1.4 Trillion Dollar in the global </a:t>
            </a:r>
            <a:r>
              <a:rPr lang="en-US" sz="1400" dirty="0">
                <a:solidFill>
                  <a:srgbClr val="374151"/>
                </a:solidFill>
                <a:latin typeface="Arial" panose="020B0604020202020204" pitchFamily="34" charset="0"/>
                <a:cs typeface="Arial" panose="020B0604020202020204" pitchFamily="34" charset="0"/>
              </a:rPr>
              <a:t>cryptocurrency market cap. </a:t>
            </a:r>
          </a:p>
          <a:p>
            <a:pPr algn="just"/>
            <a:endParaRPr lang="en-US" sz="1400" b="0" i="0" dirty="0">
              <a:solidFill>
                <a:srgbClr val="374151"/>
              </a:solidFill>
              <a:effectLst/>
              <a:latin typeface="Arial" panose="020B0604020202020204" pitchFamily="34" charset="0"/>
              <a:cs typeface="Arial" panose="020B0604020202020204" pitchFamily="34" charset="0"/>
            </a:endParaRPr>
          </a:p>
          <a:p>
            <a:pPr algn="just"/>
            <a:r>
              <a:rPr lang="en-US" sz="1400" b="0" i="0" dirty="0">
                <a:solidFill>
                  <a:srgbClr val="374151"/>
                </a:solidFill>
                <a:effectLst/>
                <a:latin typeface="Arial" panose="020B0604020202020204" pitchFamily="34" charset="0"/>
                <a:cs typeface="Arial" panose="020B0604020202020204" pitchFamily="34" charset="0"/>
              </a:rPr>
              <a:t>While traditional forms of investment offer predictable risks, low volatility, and stable returns, the potential returns from cryptocurrency investments far exceed those of stocks, bonds, and real estate. </a:t>
            </a:r>
            <a:br>
              <a:rPr lang="en-US" sz="1400" b="0" i="0" dirty="0">
                <a:solidFill>
                  <a:srgbClr val="374151"/>
                </a:solidFill>
                <a:effectLst/>
                <a:latin typeface="Arial" panose="020B0604020202020204" pitchFamily="34" charset="0"/>
                <a:cs typeface="Arial" panose="020B0604020202020204" pitchFamily="34" charset="0"/>
              </a:rPr>
            </a:br>
            <a:br>
              <a:rPr lang="en-US" sz="1400" b="0" i="0" dirty="0">
                <a:solidFill>
                  <a:srgbClr val="374151"/>
                </a:solidFill>
                <a:effectLst/>
                <a:latin typeface="Arial" panose="020B0604020202020204" pitchFamily="34" charset="0"/>
                <a:cs typeface="Arial" panose="020B0604020202020204" pitchFamily="34" charset="0"/>
              </a:rPr>
            </a:br>
            <a:r>
              <a:rPr lang="en-US" sz="1400" b="0" i="0" dirty="0">
                <a:solidFill>
                  <a:srgbClr val="374151"/>
                </a:solidFill>
                <a:effectLst/>
                <a:latin typeface="Arial" panose="020B0604020202020204" pitchFamily="34" charset="0"/>
                <a:cs typeface="Arial" panose="020B0604020202020204" pitchFamily="34" charset="0"/>
              </a:rPr>
              <a:t>However, it is important not to overlook the risks associated with cryptocurrencies, such as :</a:t>
            </a:r>
          </a:p>
          <a:p>
            <a:pPr algn="just"/>
            <a:endParaRPr lang="en-US" sz="1400" dirty="0">
              <a:solidFill>
                <a:srgbClr val="374151"/>
              </a:solidFill>
              <a:latin typeface="Arial" panose="020B0604020202020204" pitchFamily="34" charset="0"/>
              <a:cs typeface="Arial" panose="020B0604020202020204" pitchFamily="34" charset="0"/>
            </a:endParaRPr>
          </a:p>
          <a:p>
            <a:pPr marL="228600" indent="-228600" algn="just">
              <a:buFont typeface="Wingdings" pitchFamily="2" charset="2"/>
              <a:buChar char="Ø"/>
            </a:pPr>
            <a:r>
              <a:rPr lang="en-US" sz="1400" dirty="0">
                <a:solidFill>
                  <a:srgbClr val="374151"/>
                </a:solidFill>
                <a:latin typeface="Arial" panose="020B0604020202020204" pitchFamily="34" charset="0"/>
                <a:cs typeface="Arial" panose="020B0604020202020204" pitchFamily="34" charset="0"/>
              </a:rPr>
              <a:t>Data Security</a:t>
            </a:r>
          </a:p>
          <a:p>
            <a:pPr marL="228600" indent="-228600" algn="just">
              <a:buFont typeface="Wingdings" pitchFamily="2" charset="2"/>
              <a:buChar char="Ø"/>
            </a:pPr>
            <a:r>
              <a:rPr lang="en-US" sz="1400" dirty="0">
                <a:solidFill>
                  <a:srgbClr val="374151"/>
                </a:solidFill>
                <a:latin typeface="Arial" panose="020B0604020202020204" pitchFamily="34" charset="0"/>
                <a:cs typeface="Arial" panose="020B0604020202020204" pitchFamily="34" charset="0"/>
              </a:rPr>
              <a:t>H</a:t>
            </a:r>
            <a:r>
              <a:rPr lang="en-US" sz="1400" b="0" i="0" dirty="0">
                <a:solidFill>
                  <a:srgbClr val="374151"/>
                </a:solidFill>
                <a:effectLst/>
                <a:latin typeface="Arial" panose="020B0604020202020204" pitchFamily="34" charset="0"/>
                <a:cs typeface="Arial" panose="020B0604020202020204" pitchFamily="34" charset="0"/>
              </a:rPr>
              <a:t>igh </a:t>
            </a:r>
            <a:r>
              <a:rPr lang="en-US" sz="1400" dirty="0">
                <a:solidFill>
                  <a:srgbClr val="374151"/>
                </a:solidFill>
                <a:latin typeface="Arial" panose="020B0604020202020204" pitchFamily="34" charset="0"/>
                <a:cs typeface="Arial" panose="020B0604020202020204" pitchFamily="34" charset="0"/>
              </a:rPr>
              <a:t>V</a:t>
            </a:r>
            <a:r>
              <a:rPr lang="en-US" sz="1400" b="0" i="0" dirty="0">
                <a:solidFill>
                  <a:srgbClr val="374151"/>
                </a:solidFill>
                <a:effectLst/>
                <a:latin typeface="Arial" panose="020B0604020202020204" pitchFamily="34" charset="0"/>
                <a:cs typeface="Arial" panose="020B0604020202020204" pitchFamily="34" charset="0"/>
              </a:rPr>
              <a:t>olatility</a:t>
            </a:r>
          </a:p>
          <a:p>
            <a:pPr marL="228600" indent="-228600" algn="just">
              <a:buFont typeface="Wingdings" pitchFamily="2" charset="2"/>
              <a:buChar char="Ø"/>
            </a:pPr>
            <a:r>
              <a:rPr lang="en-US" sz="1400" dirty="0">
                <a:solidFill>
                  <a:srgbClr val="374151"/>
                </a:solidFill>
                <a:latin typeface="Arial" panose="020B0604020202020204" pitchFamily="34" charset="0"/>
                <a:cs typeface="Arial" panose="020B0604020202020204" pitchFamily="34" charset="0"/>
              </a:rPr>
              <a:t>T</a:t>
            </a:r>
            <a:r>
              <a:rPr lang="en-US" sz="1400" b="0" i="0" dirty="0">
                <a:solidFill>
                  <a:srgbClr val="374151"/>
                </a:solidFill>
                <a:effectLst/>
                <a:latin typeface="Arial" panose="020B0604020202020204" pitchFamily="34" charset="0"/>
                <a:cs typeface="Arial" panose="020B0604020202020204" pitchFamily="34" charset="0"/>
              </a:rPr>
              <a:t>echnical complexity</a:t>
            </a:r>
          </a:p>
          <a:p>
            <a:pPr marL="228600" indent="-228600" algn="just">
              <a:buFont typeface="Wingdings" pitchFamily="2" charset="2"/>
              <a:buChar char="Ø"/>
            </a:pPr>
            <a:r>
              <a:rPr lang="en-US" sz="1400" dirty="0">
                <a:solidFill>
                  <a:srgbClr val="374151"/>
                </a:solidFill>
                <a:latin typeface="Arial" panose="020B0604020202020204" pitchFamily="34" charset="0"/>
                <a:cs typeface="Arial" panose="020B0604020202020204" pitchFamily="34" charset="0"/>
              </a:rPr>
              <a:t>G</a:t>
            </a:r>
            <a:r>
              <a:rPr lang="en-US" sz="1400" b="0" i="0" dirty="0">
                <a:solidFill>
                  <a:srgbClr val="374151"/>
                </a:solidFill>
                <a:effectLst/>
                <a:latin typeface="Arial" panose="020B0604020202020204" pitchFamily="34" charset="0"/>
                <a:cs typeface="Arial" panose="020B0604020202020204" pitchFamily="34" charset="0"/>
              </a:rPr>
              <a:t>eneral lack of understanding of the financial markets</a:t>
            </a:r>
          </a:p>
          <a:p>
            <a:pPr marL="228600" indent="-228600" algn="just">
              <a:buFont typeface="Wingdings" pitchFamily="2" charset="2"/>
              <a:buChar char="Ø"/>
            </a:pPr>
            <a:endParaRPr lang="en-US" sz="1400" b="0" i="0" dirty="0">
              <a:solidFill>
                <a:srgbClr val="374151"/>
              </a:solidFill>
              <a:effectLst/>
              <a:latin typeface="Arial" panose="020B0604020202020204" pitchFamily="34" charset="0"/>
              <a:cs typeface="Arial" panose="020B0604020202020204" pitchFamily="34" charset="0"/>
            </a:endParaRPr>
          </a:p>
          <a:p>
            <a:pPr marL="228600" indent="-228600" algn="just">
              <a:buFont typeface="Wingdings" pitchFamily="2" charset="2"/>
              <a:buChar char="Ø"/>
            </a:pPr>
            <a:endParaRPr lang="en-US" sz="1400" dirty="0">
              <a:latin typeface="Arial" panose="020B0604020202020204" pitchFamily="34" charset="0"/>
              <a:cs typeface="Arial" panose="020B0604020202020204" pitchFamily="34" charset="0"/>
            </a:endParaRPr>
          </a:p>
        </p:txBody>
      </p:sp>
      <p:pic>
        <p:nvPicPr>
          <p:cNvPr id="14" name="Picture 13" descr="A graph of a growing graph&#10;&#10;Description automatically generated with medium confidence">
            <a:extLst>
              <a:ext uri="{FF2B5EF4-FFF2-40B4-BE49-F238E27FC236}">
                <a16:creationId xmlns:a16="http://schemas.microsoft.com/office/drawing/2014/main" id="{661359CB-3436-7393-2EE5-79AFCC4A01A0}"/>
              </a:ext>
            </a:extLst>
          </p:cNvPr>
          <p:cNvPicPr>
            <a:picLocks noChangeAspect="1"/>
          </p:cNvPicPr>
          <p:nvPr/>
        </p:nvPicPr>
        <p:blipFill>
          <a:blip r:embed="rId3"/>
          <a:stretch>
            <a:fillRect/>
          </a:stretch>
        </p:blipFill>
        <p:spPr>
          <a:xfrm>
            <a:off x="6191693" y="1414131"/>
            <a:ext cx="5280542" cy="3572995"/>
          </a:xfrm>
          <a:prstGeom prst="rect">
            <a:avLst/>
          </a:prstGeom>
        </p:spPr>
      </p:pic>
    </p:spTree>
    <p:extLst>
      <p:ext uri="{BB962C8B-B14F-4D97-AF65-F5344CB8AC3E}">
        <p14:creationId xmlns:p14="http://schemas.microsoft.com/office/powerpoint/2010/main" val="4210801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red and white logo&#10;&#10;Description automatically generated">
            <a:extLst>
              <a:ext uri="{FF2B5EF4-FFF2-40B4-BE49-F238E27FC236}">
                <a16:creationId xmlns:a16="http://schemas.microsoft.com/office/drawing/2014/main" id="{F4B9A715-1BF7-12E1-1BB9-E0838214D136}"/>
              </a:ext>
            </a:extLst>
          </p:cNvPr>
          <p:cNvPicPr>
            <a:picLocks noChangeAspect="1"/>
          </p:cNvPicPr>
          <p:nvPr/>
        </p:nvPicPr>
        <p:blipFill>
          <a:blip r:embed="rId2"/>
          <a:stretch>
            <a:fillRect/>
          </a:stretch>
        </p:blipFill>
        <p:spPr>
          <a:xfrm>
            <a:off x="0" y="85061"/>
            <a:ext cx="1360967" cy="1329070"/>
          </a:xfrm>
          <a:prstGeom prst="rect">
            <a:avLst/>
          </a:prstGeom>
        </p:spPr>
      </p:pic>
      <p:cxnSp>
        <p:nvCxnSpPr>
          <p:cNvPr id="7" name="Straight Connector 6">
            <a:extLst>
              <a:ext uri="{FF2B5EF4-FFF2-40B4-BE49-F238E27FC236}">
                <a16:creationId xmlns:a16="http://schemas.microsoft.com/office/drawing/2014/main" id="{E71BA9BA-78D0-5B98-3FDE-3E9C928921B1}"/>
              </a:ext>
            </a:extLst>
          </p:cNvPr>
          <p:cNvCxnSpPr/>
          <p:nvPr/>
        </p:nvCxnSpPr>
        <p:spPr>
          <a:xfrm>
            <a:off x="1360967" y="728331"/>
            <a:ext cx="107034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Date Placeholder 9">
            <a:extLst>
              <a:ext uri="{FF2B5EF4-FFF2-40B4-BE49-F238E27FC236}">
                <a16:creationId xmlns:a16="http://schemas.microsoft.com/office/drawing/2014/main" id="{2C37A272-7D2B-AC35-2FF3-F3DBE6195AFF}"/>
              </a:ext>
            </a:extLst>
          </p:cNvPr>
          <p:cNvSpPr>
            <a:spLocks noGrp="1"/>
          </p:cNvSpPr>
          <p:nvPr>
            <p:ph type="dt" sz="half" idx="10"/>
          </p:nvPr>
        </p:nvSpPr>
        <p:spPr/>
        <p:txBody>
          <a:bodyPr/>
          <a:lstStyle/>
          <a:p>
            <a:r>
              <a:rPr lang="en-US"/>
              <a:t>12/07/2023</a:t>
            </a:r>
          </a:p>
        </p:txBody>
      </p:sp>
      <p:sp>
        <p:nvSpPr>
          <p:cNvPr id="11" name="Footer Placeholder 10">
            <a:extLst>
              <a:ext uri="{FF2B5EF4-FFF2-40B4-BE49-F238E27FC236}">
                <a16:creationId xmlns:a16="http://schemas.microsoft.com/office/drawing/2014/main" id="{7F300252-F24A-128E-86D1-8D669F256937}"/>
              </a:ext>
            </a:extLst>
          </p:cNvPr>
          <p:cNvSpPr>
            <a:spLocks noGrp="1"/>
          </p:cNvSpPr>
          <p:nvPr>
            <p:ph type="ftr" sz="quarter" idx="11"/>
          </p:nvPr>
        </p:nvSpPr>
        <p:spPr/>
        <p:txBody>
          <a:bodyPr/>
          <a:lstStyle/>
          <a:p>
            <a:r>
              <a:rPr lang="en-US"/>
              <a:t>IE 6700 Data Management for Analytics</a:t>
            </a:r>
          </a:p>
        </p:txBody>
      </p:sp>
      <p:sp>
        <p:nvSpPr>
          <p:cNvPr id="12" name="Slide Number Placeholder 11">
            <a:extLst>
              <a:ext uri="{FF2B5EF4-FFF2-40B4-BE49-F238E27FC236}">
                <a16:creationId xmlns:a16="http://schemas.microsoft.com/office/drawing/2014/main" id="{3B9B3354-2634-66DE-BBB2-19E936F3A3C1}"/>
              </a:ext>
            </a:extLst>
          </p:cNvPr>
          <p:cNvSpPr>
            <a:spLocks noGrp="1"/>
          </p:cNvSpPr>
          <p:nvPr>
            <p:ph type="sldNum" sz="quarter" idx="12"/>
          </p:nvPr>
        </p:nvSpPr>
        <p:spPr/>
        <p:txBody>
          <a:bodyPr/>
          <a:lstStyle/>
          <a:p>
            <a:fld id="{5F355D50-EB9B-AA42-8F9B-2EA626D22322}" type="slidenum">
              <a:rPr lang="en-US" smtClean="0"/>
              <a:t>2</a:t>
            </a:fld>
            <a:endParaRPr lang="en-US"/>
          </a:p>
        </p:txBody>
      </p:sp>
      <p:sp>
        <p:nvSpPr>
          <p:cNvPr id="3" name="TextBox 2">
            <a:extLst>
              <a:ext uri="{FF2B5EF4-FFF2-40B4-BE49-F238E27FC236}">
                <a16:creationId xmlns:a16="http://schemas.microsoft.com/office/drawing/2014/main" id="{DF6E1EA8-010B-9640-4820-6F3B01DEECC6}"/>
              </a:ext>
            </a:extLst>
          </p:cNvPr>
          <p:cNvSpPr txBox="1"/>
          <p:nvPr/>
        </p:nvSpPr>
        <p:spPr>
          <a:xfrm>
            <a:off x="1360967" y="164821"/>
            <a:ext cx="8144540" cy="58477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BUSINESS REQUIREMENT</a:t>
            </a:r>
          </a:p>
        </p:txBody>
      </p:sp>
      <p:sp>
        <p:nvSpPr>
          <p:cNvPr id="4" name="TextBox 3">
            <a:extLst>
              <a:ext uri="{FF2B5EF4-FFF2-40B4-BE49-F238E27FC236}">
                <a16:creationId xmlns:a16="http://schemas.microsoft.com/office/drawing/2014/main" id="{AD3E6702-3C99-E43D-6ABC-ED27BEA19433}"/>
              </a:ext>
            </a:extLst>
          </p:cNvPr>
          <p:cNvSpPr txBox="1"/>
          <p:nvPr/>
        </p:nvSpPr>
        <p:spPr>
          <a:xfrm>
            <a:off x="4073074" y="1551563"/>
            <a:ext cx="7280726" cy="3754874"/>
          </a:xfrm>
          <a:prstGeom prst="rect">
            <a:avLst/>
          </a:prstGeom>
          <a:noFill/>
        </p:spPr>
        <p:txBody>
          <a:bodyPr wrap="square" rtlCol="0">
            <a:spAutoFit/>
          </a:bodyPr>
          <a:lstStyle/>
          <a:p>
            <a:pPr algn="just"/>
            <a:r>
              <a:rPr lang="en-US" sz="1400" dirty="0">
                <a:latin typeface="Arial" panose="020B0604020202020204" pitchFamily="34" charset="0"/>
                <a:ea typeface="Calibri" panose="020F0502020204030204" pitchFamily="34" charset="0"/>
                <a:cs typeface="Arial" panose="020B0604020202020204" pitchFamily="34" charset="0"/>
              </a:rPr>
              <a:t>In order to counter the problems, we identified the needs of the business which are as below:</a:t>
            </a:r>
          </a:p>
          <a:p>
            <a:pPr marL="285750" indent="-285750">
              <a:buFont typeface="Wingdings" pitchFamily="2" charset="2"/>
              <a:buChar char="Ø"/>
            </a:pPr>
            <a:endParaRPr lang="en-US" sz="1400" dirty="0">
              <a:latin typeface="Arial" panose="020B0604020202020204" pitchFamily="34" charset="0"/>
              <a:cs typeface="Arial" panose="020B0604020202020204" pitchFamily="34" charset="0"/>
            </a:endParaRPr>
          </a:p>
          <a:p>
            <a:pPr marL="285750" indent="-285750" algn="l">
              <a:buFont typeface="Wingdings" pitchFamily="2" charset="2"/>
              <a:buChar char="Ø"/>
            </a:pPr>
            <a:r>
              <a:rPr lang="en-US" sz="1400" dirty="0">
                <a:latin typeface="Arial" panose="020B0604020202020204" pitchFamily="34" charset="0"/>
                <a:cs typeface="Arial" panose="020B0604020202020204" pitchFamily="34" charset="0"/>
              </a:rPr>
              <a:t>Create a secure database for cryptocurrency risk management</a:t>
            </a:r>
          </a:p>
          <a:p>
            <a:pPr algn="l"/>
            <a:endParaRPr lang="en-US" sz="1400" dirty="0">
              <a:latin typeface="Arial" panose="020B0604020202020204" pitchFamily="34" charset="0"/>
              <a:cs typeface="Arial" panose="020B0604020202020204" pitchFamily="34" charset="0"/>
            </a:endParaRPr>
          </a:p>
          <a:p>
            <a:pPr marL="285750" indent="-285750" algn="l">
              <a:buFont typeface="Wingdings" pitchFamily="2" charset="2"/>
              <a:buChar char="Ø"/>
            </a:pPr>
            <a:r>
              <a:rPr lang="en-US" sz="1400" dirty="0">
                <a:latin typeface="Arial" panose="020B0604020202020204" pitchFamily="34" charset="0"/>
                <a:cs typeface="Arial" panose="020B0604020202020204" pitchFamily="34" charset="0"/>
              </a:rPr>
              <a:t>Enable real-time transaction handling</a:t>
            </a:r>
          </a:p>
          <a:p>
            <a:pPr marL="285750" indent="-285750" algn="l">
              <a:buFont typeface="Wingdings" pitchFamily="2" charset="2"/>
              <a:buChar char="Ø"/>
            </a:pPr>
            <a:endParaRPr lang="en-US" sz="1400" dirty="0">
              <a:latin typeface="Arial" panose="020B0604020202020204" pitchFamily="34" charset="0"/>
              <a:cs typeface="Arial" panose="020B0604020202020204" pitchFamily="34" charset="0"/>
            </a:endParaRPr>
          </a:p>
          <a:p>
            <a:pPr marL="285750" indent="-285750" algn="l">
              <a:buFont typeface="Wingdings" pitchFamily="2" charset="2"/>
              <a:buChar char="Ø"/>
            </a:pPr>
            <a:r>
              <a:rPr lang="en-US" sz="1400" dirty="0">
                <a:latin typeface="Arial" panose="020B0604020202020204" pitchFamily="34" charset="0"/>
                <a:cs typeface="Arial" panose="020B0604020202020204" pitchFamily="34" charset="0"/>
              </a:rPr>
              <a:t>Utilize advanced analytics for risk evaluation</a:t>
            </a:r>
          </a:p>
          <a:p>
            <a:pPr marL="285750" indent="-285750" algn="l">
              <a:buFont typeface="Wingdings" pitchFamily="2" charset="2"/>
              <a:buChar char="Ø"/>
            </a:pPr>
            <a:endParaRPr lang="en-US" sz="1400" dirty="0">
              <a:latin typeface="Arial" panose="020B0604020202020204" pitchFamily="34" charset="0"/>
              <a:cs typeface="Arial" panose="020B0604020202020204" pitchFamily="34" charset="0"/>
            </a:endParaRPr>
          </a:p>
          <a:p>
            <a:pPr marL="285750" indent="-285750" algn="l">
              <a:buFont typeface="Wingdings" pitchFamily="2" charset="2"/>
              <a:buChar char="Ø"/>
            </a:pPr>
            <a:r>
              <a:rPr lang="en-US" sz="1400" dirty="0">
                <a:latin typeface="Arial" panose="020B0604020202020204" pitchFamily="34" charset="0"/>
                <a:cs typeface="Arial" panose="020B0604020202020204" pitchFamily="34" charset="0"/>
              </a:rPr>
              <a:t>Streamline operations for all crypto exchanges</a:t>
            </a:r>
          </a:p>
          <a:p>
            <a:endParaRPr lang="en-US" sz="1400" dirty="0">
              <a:effectLst/>
              <a:latin typeface="Arial" panose="020B0604020202020204" pitchFamily="34" charset="0"/>
              <a:ea typeface="Calibri" panose="020F0502020204030204" pitchFamily="34" charset="0"/>
              <a:cs typeface="Arial" panose="020B0604020202020204" pitchFamily="34" charset="0"/>
            </a:endParaRPr>
          </a:p>
          <a:p>
            <a:endParaRPr lang="en-US" sz="1400" dirty="0">
              <a:effectLst/>
              <a:latin typeface="Arial" panose="020B0604020202020204" pitchFamily="34" charset="0"/>
              <a:ea typeface="Calibri" panose="020F0502020204030204" pitchFamily="34" charset="0"/>
              <a:cs typeface="Arial" panose="020B0604020202020204" pitchFamily="34" charset="0"/>
            </a:endParaRPr>
          </a:p>
          <a:p>
            <a:pPr algn="just"/>
            <a:r>
              <a:rPr lang="en-US" sz="1400" dirty="0">
                <a:effectLst/>
                <a:latin typeface="Arial" panose="020B0604020202020204" pitchFamily="34" charset="0"/>
                <a:ea typeface="Calibri" panose="020F0502020204030204" pitchFamily="34" charset="0"/>
                <a:cs typeface="Arial" panose="020B0604020202020204" pitchFamily="34" charset="0"/>
              </a:rPr>
              <a:t>Our project's goal is to significantly reduce the risks involved in cryptocurrency trading and increase overall safety for our users. Moreover, the project provides users with a proactive approach to every cryptocurrency investment made across different platforms</a:t>
            </a:r>
            <a:r>
              <a:rPr lang="en-US" sz="1400" dirty="0">
                <a:latin typeface="Arial" panose="020B0604020202020204" pitchFamily="34" charset="0"/>
                <a:cs typeface="Arial" panose="020B0604020202020204" pitchFamily="34" charset="0"/>
              </a:rPr>
              <a:t>. Lastly, equips investors with the necessary tools to make informed decisions across diverse trading environments</a:t>
            </a:r>
            <a:r>
              <a:rPr lang="en-US" sz="1400" b="0" i="0" dirty="0">
                <a:solidFill>
                  <a:srgbClr val="374151"/>
                </a:solidFill>
                <a:effectLst/>
                <a:latin typeface="Söhne"/>
              </a:rPr>
              <a:t>.</a:t>
            </a:r>
            <a:endParaRPr lang="en-US" sz="1400" dirty="0">
              <a:latin typeface="Arial" panose="020B0604020202020204" pitchFamily="34" charset="0"/>
              <a:cs typeface="Arial" panose="020B0604020202020204" pitchFamily="34" charset="0"/>
            </a:endParaRPr>
          </a:p>
        </p:txBody>
      </p:sp>
      <p:pic>
        <p:nvPicPr>
          <p:cNvPr id="8" name="Picture 7" descr="Cartoon person writing on a paper&#10;&#10;Description automatically generated">
            <a:extLst>
              <a:ext uri="{FF2B5EF4-FFF2-40B4-BE49-F238E27FC236}">
                <a16:creationId xmlns:a16="http://schemas.microsoft.com/office/drawing/2014/main" id="{3AC3F7EC-0928-A227-AE9D-75AB5AEA87DD}"/>
              </a:ext>
            </a:extLst>
          </p:cNvPr>
          <p:cNvPicPr>
            <a:picLocks noChangeAspect="1"/>
          </p:cNvPicPr>
          <p:nvPr/>
        </p:nvPicPr>
        <p:blipFill>
          <a:blip r:embed="rId3"/>
          <a:stretch>
            <a:fillRect/>
          </a:stretch>
        </p:blipFill>
        <p:spPr>
          <a:xfrm>
            <a:off x="1191585" y="2167937"/>
            <a:ext cx="2881489" cy="2343103"/>
          </a:xfrm>
          <a:prstGeom prst="rect">
            <a:avLst/>
          </a:prstGeom>
        </p:spPr>
      </p:pic>
    </p:spTree>
    <p:extLst>
      <p:ext uri="{BB962C8B-B14F-4D97-AF65-F5344CB8AC3E}">
        <p14:creationId xmlns:p14="http://schemas.microsoft.com/office/powerpoint/2010/main" val="1497240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red and white logo&#10;&#10;Description automatically generated">
            <a:extLst>
              <a:ext uri="{FF2B5EF4-FFF2-40B4-BE49-F238E27FC236}">
                <a16:creationId xmlns:a16="http://schemas.microsoft.com/office/drawing/2014/main" id="{F4B9A715-1BF7-12E1-1BB9-E0838214D136}"/>
              </a:ext>
            </a:extLst>
          </p:cNvPr>
          <p:cNvPicPr>
            <a:picLocks noChangeAspect="1"/>
          </p:cNvPicPr>
          <p:nvPr/>
        </p:nvPicPr>
        <p:blipFill>
          <a:blip r:embed="rId2"/>
          <a:stretch>
            <a:fillRect/>
          </a:stretch>
        </p:blipFill>
        <p:spPr>
          <a:xfrm>
            <a:off x="0" y="85061"/>
            <a:ext cx="1360967" cy="1329070"/>
          </a:xfrm>
          <a:prstGeom prst="rect">
            <a:avLst/>
          </a:prstGeom>
        </p:spPr>
      </p:pic>
      <p:cxnSp>
        <p:nvCxnSpPr>
          <p:cNvPr id="7" name="Straight Connector 6">
            <a:extLst>
              <a:ext uri="{FF2B5EF4-FFF2-40B4-BE49-F238E27FC236}">
                <a16:creationId xmlns:a16="http://schemas.microsoft.com/office/drawing/2014/main" id="{E71BA9BA-78D0-5B98-3FDE-3E9C928921B1}"/>
              </a:ext>
            </a:extLst>
          </p:cNvPr>
          <p:cNvCxnSpPr/>
          <p:nvPr/>
        </p:nvCxnSpPr>
        <p:spPr>
          <a:xfrm>
            <a:off x="1360967" y="728331"/>
            <a:ext cx="107034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Date Placeholder 9">
            <a:extLst>
              <a:ext uri="{FF2B5EF4-FFF2-40B4-BE49-F238E27FC236}">
                <a16:creationId xmlns:a16="http://schemas.microsoft.com/office/drawing/2014/main" id="{2C37A272-7D2B-AC35-2FF3-F3DBE6195AFF}"/>
              </a:ext>
            </a:extLst>
          </p:cNvPr>
          <p:cNvSpPr>
            <a:spLocks noGrp="1"/>
          </p:cNvSpPr>
          <p:nvPr>
            <p:ph type="dt" sz="half" idx="10"/>
          </p:nvPr>
        </p:nvSpPr>
        <p:spPr/>
        <p:txBody>
          <a:bodyPr/>
          <a:lstStyle/>
          <a:p>
            <a:r>
              <a:rPr lang="en-US"/>
              <a:t>12/07/2023</a:t>
            </a:r>
          </a:p>
        </p:txBody>
      </p:sp>
      <p:sp>
        <p:nvSpPr>
          <p:cNvPr id="11" name="Footer Placeholder 10">
            <a:extLst>
              <a:ext uri="{FF2B5EF4-FFF2-40B4-BE49-F238E27FC236}">
                <a16:creationId xmlns:a16="http://schemas.microsoft.com/office/drawing/2014/main" id="{7F300252-F24A-128E-86D1-8D669F256937}"/>
              </a:ext>
            </a:extLst>
          </p:cNvPr>
          <p:cNvSpPr>
            <a:spLocks noGrp="1"/>
          </p:cNvSpPr>
          <p:nvPr>
            <p:ph type="ftr" sz="quarter" idx="11"/>
          </p:nvPr>
        </p:nvSpPr>
        <p:spPr/>
        <p:txBody>
          <a:bodyPr/>
          <a:lstStyle/>
          <a:p>
            <a:r>
              <a:rPr lang="en-US"/>
              <a:t>IE 6700 Data Management for Analytics</a:t>
            </a:r>
          </a:p>
        </p:txBody>
      </p:sp>
      <p:sp>
        <p:nvSpPr>
          <p:cNvPr id="12" name="Slide Number Placeholder 11">
            <a:extLst>
              <a:ext uri="{FF2B5EF4-FFF2-40B4-BE49-F238E27FC236}">
                <a16:creationId xmlns:a16="http://schemas.microsoft.com/office/drawing/2014/main" id="{3B9B3354-2634-66DE-BBB2-19E936F3A3C1}"/>
              </a:ext>
            </a:extLst>
          </p:cNvPr>
          <p:cNvSpPr>
            <a:spLocks noGrp="1"/>
          </p:cNvSpPr>
          <p:nvPr>
            <p:ph type="sldNum" sz="quarter" idx="12"/>
          </p:nvPr>
        </p:nvSpPr>
        <p:spPr/>
        <p:txBody>
          <a:bodyPr/>
          <a:lstStyle/>
          <a:p>
            <a:fld id="{5F355D50-EB9B-AA42-8F9B-2EA626D22322}" type="slidenum">
              <a:rPr lang="en-US" smtClean="0"/>
              <a:t>3</a:t>
            </a:fld>
            <a:endParaRPr lang="en-US"/>
          </a:p>
        </p:txBody>
      </p:sp>
      <p:sp>
        <p:nvSpPr>
          <p:cNvPr id="3" name="TextBox 2">
            <a:extLst>
              <a:ext uri="{FF2B5EF4-FFF2-40B4-BE49-F238E27FC236}">
                <a16:creationId xmlns:a16="http://schemas.microsoft.com/office/drawing/2014/main" id="{EA661DC6-482F-BA90-5E3F-699759D6869B}"/>
              </a:ext>
            </a:extLst>
          </p:cNvPr>
          <p:cNvSpPr txBox="1"/>
          <p:nvPr/>
        </p:nvSpPr>
        <p:spPr>
          <a:xfrm>
            <a:off x="1360967" y="164821"/>
            <a:ext cx="8144540" cy="58477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CONCEPTUAL MODEL : EER</a:t>
            </a:r>
          </a:p>
        </p:txBody>
      </p:sp>
      <p:pic>
        <p:nvPicPr>
          <p:cNvPr id="6" name="Picture 5" descr="A diagram of a company&#10;&#10;Description automatically generated">
            <a:extLst>
              <a:ext uri="{FF2B5EF4-FFF2-40B4-BE49-F238E27FC236}">
                <a16:creationId xmlns:a16="http://schemas.microsoft.com/office/drawing/2014/main" id="{50B8A54A-C5AB-3883-D0A4-7716D0C07B39}"/>
              </a:ext>
            </a:extLst>
          </p:cNvPr>
          <p:cNvPicPr>
            <a:picLocks noChangeAspect="1"/>
          </p:cNvPicPr>
          <p:nvPr/>
        </p:nvPicPr>
        <p:blipFill>
          <a:blip r:embed="rId3"/>
          <a:stretch>
            <a:fillRect/>
          </a:stretch>
        </p:blipFill>
        <p:spPr>
          <a:xfrm>
            <a:off x="2699783" y="810639"/>
            <a:ext cx="6792433" cy="5463404"/>
          </a:xfrm>
          <a:prstGeom prst="rect">
            <a:avLst/>
          </a:prstGeom>
        </p:spPr>
      </p:pic>
    </p:spTree>
    <p:extLst>
      <p:ext uri="{BB962C8B-B14F-4D97-AF65-F5344CB8AC3E}">
        <p14:creationId xmlns:p14="http://schemas.microsoft.com/office/powerpoint/2010/main" val="892102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red and white logo&#10;&#10;Description automatically generated">
            <a:extLst>
              <a:ext uri="{FF2B5EF4-FFF2-40B4-BE49-F238E27FC236}">
                <a16:creationId xmlns:a16="http://schemas.microsoft.com/office/drawing/2014/main" id="{F4B9A715-1BF7-12E1-1BB9-E0838214D136}"/>
              </a:ext>
            </a:extLst>
          </p:cNvPr>
          <p:cNvPicPr>
            <a:picLocks noChangeAspect="1"/>
          </p:cNvPicPr>
          <p:nvPr/>
        </p:nvPicPr>
        <p:blipFill>
          <a:blip r:embed="rId2"/>
          <a:stretch>
            <a:fillRect/>
          </a:stretch>
        </p:blipFill>
        <p:spPr>
          <a:xfrm>
            <a:off x="0" y="85061"/>
            <a:ext cx="1360967" cy="1329070"/>
          </a:xfrm>
          <a:prstGeom prst="rect">
            <a:avLst/>
          </a:prstGeom>
        </p:spPr>
      </p:pic>
      <p:cxnSp>
        <p:nvCxnSpPr>
          <p:cNvPr id="7" name="Straight Connector 6">
            <a:extLst>
              <a:ext uri="{FF2B5EF4-FFF2-40B4-BE49-F238E27FC236}">
                <a16:creationId xmlns:a16="http://schemas.microsoft.com/office/drawing/2014/main" id="{E71BA9BA-78D0-5B98-3FDE-3E9C928921B1}"/>
              </a:ext>
            </a:extLst>
          </p:cNvPr>
          <p:cNvCxnSpPr/>
          <p:nvPr/>
        </p:nvCxnSpPr>
        <p:spPr>
          <a:xfrm>
            <a:off x="1360967" y="728331"/>
            <a:ext cx="107034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Date Placeholder 9">
            <a:extLst>
              <a:ext uri="{FF2B5EF4-FFF2-40B4-BE49-F238E27FC236}">
                <a16:creationId xmlns:a16="http://schemas.microsoft.com/office/drawing/2014/main" id="{2C37A272-7D2B-AC35-2FF3-F3DBE6195AFF}"/>
              </a:ext>
            </a:extLst>
          </p:cNvPr>
          <p:cNvSpPr>
            <a:spLocks noGrp="1"/>
          </p:cNvSpPr>
          <p:nvPr>
            <p:ph type="dt" sz="half" idx="10"/>
          </p:nvPr>
        </p:nvSpPr>
        <p:spPr/>
        <p:txBody>
          <a:bodyPr/>
          <a:lstStyle/>
          <a:p>
            <a:r>
              <a:rPr lang="en-US"/>
              <a:t>12/07/2023</a:t>
            </a:r>
          </a:p>
        </p:txBody>
      </p:sp>
      <p:sp>
        <p:nvSpPr>
          <p:cNvPr id="11" name="Footer Placeholder 10">
            <a:extLst>
              <a:ext uri="{FF2B5EF4-FFF2-40B4-BE49-F238E27FC236}">
                <a16:creationId xmlns:a16="http://schemas.microsoft.com/office/drawing/2014/main" id="{7F300252-F24A-128E-86D1-8D669F256937}"/>
              </a:ext>
            </a:extLst>
          </p:cNvPr>
          <p:cNvSpPr>
            <a:spLocks noGrp="1"/>
          </p:cNvSpPr>
          <p:nvPr>
            <p:ph type="ftr" sz="quarter" idx="11"/>
          </p:nvPr>
        </p:nvSpPr>
        <p:spPr/>
        <p:txBody>
          <a:bodyPr/>
          <a:lstStyle/>
          <a:p>
            <a:r>
              <a:rPr lang="en-US"/>
              <a:t>IE 6700 Data Management for Analytics</a:t>
            </a:r>
          </a:p>
        </p:txBody>
      </p:sp>
      <p:sp>
        <p:nvSpPr>
          <p:cNvPr id="12" name="Slide Number Placeholder 11">
            <a:extLst>
              <a:ext uri="{FF2B5EF4-FFF2-40B4-BE49-F238E27FC236}">
                <a16:creationId xmlns:a16="http://schemas.microsoft.com/office/drawing/2014/main" id="{3B9B3354-2634-66DE-BBB2-19E936F3A3C1}"/>
              </a:ext>
            </a:extLst>
          </p:cNvPr>
          <p:cNvSpPr>
            <a:spLocks noGrp="1"/>
          </p:cNvSpPr>
          <p:nvPr>
            <p:ph type="sldNum" sz="quarter" idx="12"/>
          </p:nvPr>
        </p:nvSpPr>
        <p:spPr/>
        <p:txBody>
          <a:bodyPr/>
          <a:lstStyle/>
          <a:p>
            <a:fld id="{5F355D50-EB9B-AA42-8F9B-2EA626D22322}" type="slidenum">
              <a:rPr lang="en-US" smtClean="0"/>
              <a:t>4</a:t>
            </a:fld>
            <a:endParaRPr lang="en-US"/>
          </a:p>
        </p:txBody>
      </p:sp>
      <p:sp>
        <p:nvSpPr>
          <p:cNvPr id="4" name="TextBox 3">
            <a:extLst>
              <a:ext uri="{FF2B5EF4-FFF2-40B4-BE49-F238E27FC236}">
                <a16:creationId xmlns:a16="http://schemas.microsoft.com/office/drawing/2014/main" id="{AC656D58-6459-C3DE-150E-C474B610BFCD}"/>
              </a:ext>
            </a:extLst>
          </p:cNvPr>
          <p:cNvSpPr txBox="1"/>
          <p:nvPr/>
        </p:nvSpPr>
        <p:spPr>
          <a:xfrm>
            <a:off x="1360967" y="164821"/>
            <a:ext cx="8144540" cy="58477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CONCEPTUAL MODEL : UML</a:t>
            </a:r>
          </a:p>
        </p:txBody>
      </p:sp>
      <p:pic>
        <p:nvPicPr>
          <p:cNvPr id="8" name="Picture 7" descr="A diagram of a company&#10;&#10;Description automatically generated with medium confidence">
            <a:extLst>
              <a:ext uri="{FF2B5EF4-FFF2-40B4-BE49-F238E27FC236}">
                <a16:creationId xmlns:a16="http://schemas.microsoft.com/office/drawing/2014/main" id="{39E945AD-3A64-E5B8-2F4D-39C4E07EF0FC}"/>
              </a:ext>
            </a:extLst>
          </p:cNvPr>
          <p:cNvPicPr>
            <a:picLocks noChangeAspect="1"/>
          </p:cNvPicPr>
          <p:nvPr/>
        </p:nvPicPr>
        <p:blipFill>
          <a:blip r:embed="rId3"/>
          <a:stretch>
            <a:fillRect/>
          </a:stretch>
        </p:blipFill>
        <p:spPr>
          <a:xfrm>
            <a:off x="1561550" y="-1085318"/>
            <a:ext cx="9432515" cy="9327383"/>
          </a:xfrm>
          <a:prstGeom prst="rect">
            <a:avLst/>
          </a:prstGeom>
        </p:spPr>
      </p:pic>
    </p:spTree>
    <p:extLst>
      <p:ext uri="{BB962C8B-B14F-4D97-AF65-F5344CB8AC3E}">
        <p14:creationId xmlns:p14="http://schemas.microsoft.com/office/powerpoint/2010/main" val="1577147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red and white logo&#10;&#10;Description automatically generated">
            <a:extLst>
              <a:ext uri="{FF2B5EF4-FFF2-40B4-BE49-F238E27FC236}">
                <a16:creationId xmlns:a16="http://schemas.microsoft.com/office/drawing/2014/main" id="{F4B9A715-1BF7-12E1-1BB9-E0838214D136}"/>
              </a:ext>
            </a:extLst>
          </p:cNvPr>
          <p:cNvPicPr>
            <a:picLocks noChangeAspect="1"/>
          </p:cNvPicPr>
          <p:nvPr/>
        </p:nvPicPr>
        <p:blipFill>
          <a:blip r:embed="rId2"/>
          <a:stretch>
            <a:fillRect/>
          </a:stretch>
        </p:blipFill>
        <p:spPr>
          <a:xfrm>
            <a:off x="0" y="85061"/>
            <a:ext cx="1360967" cy="1329070"/>
          </a:xfrm>
          <a:prstGeom prst="rect">
            <a:avLst/>
          </a:prstGeom>
        </p:spPr>
      </p:pic>
      <p:cxnSp>
        <p:nvCxnSpPr>
          <p:cNvPr id="7" name="Straight Connector 6">
            <a:extLst>
              <a:ext uri="{FF2B5EF4-FFF2-40B4-BE49-F238E27FC236}">
                <a16:creationId xmlns:a16="http://schemas.microsoft.com/office/drawing/2014/main" id="{E71BA9BA-78D0-5B98-3FDE-3E9C928921B1}"/>
              </a:ext>
            </a:extLst>
          </p:cNvPr>
          <p:cNvCxnSpPr/>
          <p:nvPr/>
        </p:nvCxnSpPr>
        <p:spPr>
          <a:xfrm>
            <a:off x="1360967" y="728331"/>
            <a:ext cx="107034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Date Placeholder 9">
            <a:extLst>
              <a:ext uri="{FF2B5EF4-FFF2-40B4-BE49-F238E27FC236}">
                <a16:creationId xmlns:a16="http://schemas.microsoft.com/office/drawing/2014/main" id="{2C37A272-7D2B-AC35-2FF3-F3DBE6195AFF}"/>
              </a:ext>
            </a:extLst>
          </p:cNvPr>
          <p:cNvSpPr>
            <a:spLocks noGrp="1"/>
          </p:cNvSpPr>
          <p:nvPr>
            <p:ph type="dt" sz="half" idx="10"/>
          </p:nvPr>
        </p:nvSpPr>
        <p:spPr/>
        <p:txBody>
          <a:bodyPr/>
          <a:lstStyle/>
          <a:p>
            <a:r>
              <a:rPr lang="en-US"/>
              <a:t>12/07/2023</a:t>
            </a:r>
          </a:p>
        </p:txBody>
      </p:sp>
      <p:sp>
        <p:nvSpPr>
          <p:cNvPr id="11" name="Footer Placeholder 10">
            <a:extLst>
              <a:ext uri="{FF2B5EF4-FFF2-40B4-BE49-F238E27FC236}">
                <a16:creationId xmlns:a16="http://schemas.microsoft.com/office/drawing/2014/main" id="{7F300252-F24A-128E-86D1-8D669F256937}"/>
              </a:ext>
            </a:extLst>
          </p:cNvPr>
          <p:cNvSpPr>
            <a:spLocks noGrp="1"/>
          </p:cNvSpPr>
          <p:nvPr>
            <p:ph type="ftr" sz="quarter" idx="11"/>
          </p:nvPr>
        </p:nvSpPr>
        <p:spPr/>
        <p:txBody>
          <a:bodyPr/>
          <a:lstStyle/>
          <a:p>
            <a:r>
              <a:rPr lang="en-US"/>
              <a:t>IE 6700 Data Management for Analytics</a:t>
            </a:r>
          </a:p>
        </p:txBody>
      </p:sp>
      <p:sp>
        <p:nvSpPr>
          <p:cNvPr id="12" name="Slide Number Placeholder 11">
            <a:extLst>
              <a:ext uri="{FF2B5EF4-FFF2-40B4-BE49-F238E27FC236}">
                <a16:creationId xmlns:a16="http://schemas.microsoft.com/office/drawing/2014/main" id="{3B9B3354-2634-66DE-BBB2-19E936F3A3C1}"/>
              </a:ext>
            </a:extLst>
          </p:cNvPr>
          <p:cNvSpPr>
            <a:spLocks noGrp="1"/>
          </p:cNvSpPr>
          <p:nvPr>
            <p:ph type="sldNum" sz="quarter" idx="12"/>
          </p:nvPr>
        </p:nvSpPr>
        <p:spPr/>
        <p:txBody>
          <a:bodyPr/>
          <a:lstStyle/>
          <a:p>
            <a:fld id="{5F355D50-EB9B-AA42-8F9B-2EA626D22322}" type="slidenum">
              <a:rPr lang="en-US" smtClean="0"/>
              <a:t>5</a:t>
            </a:fld>
            <a:endParaRPr lang="en-US"/>
          </a:p>
        </p:txBody>
      </p:sp>
      <p:sp>
        <p:nvSpPr>
          <p:cNvPr id="3" name="TextBox 2">
            <a:extLst>
              <a:ext uri="{FF2B5EF4-FFF2-40B4-BE49-F238E27FC236}">
                <a16:creationId xmlns:a16="http://schemas.microsoft.com/office/drawing/2014/main" id="{BE9A8233-E52E-ED04-8F80-66B7B20435DA}"/>
              </a:ext>
            </a:extLst>
          </p:cNvPr>
          <p:cNvSpPr txBox="1"/>
          <p:nvPr/>
        </p:nvSpPr>
        <p:spPr>
          <a:xfrm>
            <a:off x="1360967" y="164821"/>
            <a:ext cx="8144540" cy="58477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RELATIONAL MODEL</a:t>
            </a:r>
          </a:p>
        </p:txBody>
      </p:sp>
      <p:sp>
        <p:nvSpPr>
          <p:cNvPr id="4" name="TextBox 3">
            <a:extLst>
              <a:ext uri="{FF2B5EF4-FFF2-40B4-BE49-F238E27FC236}">
                <a16:creationId xmlns:a16="http://schemas.microsoft.com/office/drawing/2014/main" id="{DE43DA29-E0D9-DF1B-E4CE-74D38F80E51C}"/>
              </a:ext>
            </a:extLst>
          </p:cNvPr>
          <p:cNvSpPr txBox="1"/>
          <p:nvPr/>
        </p:nvSpPr>
        <p:spPr>
          <a:xfrm>
            <a:off x="1360967" y="850606"/>
            <a:ext cx="9992833" cy="5688096"/>
          </a:xfrm>
          <a:prstGeom prst="rect">
            <a:avLst/>
          </a:prstGeom>
          <a:noFill/>
        </p:spPr>
        <p:txBody>
          <a:bodyPr wrap="square" rtlCol="0">
            <a:spAutoFit/>
          </a:bodyPr>
          <a:lstStyle/>
          <a:p>
            <a:pPr marL="0" marR="0" algn="just">
              <a:lnSpc>
                <a:spcPct val="107000"/>
              </a:lnSpc>
              <a:spcBef>
                <a:spcPts val="0"/>
              </a:spcBef>
              <a:spcAft>
                <a:spcPts val="800"/>
              </a:spcAft>
            </a:pPr>
            <a:r>
              <a:rPr lang="en-US" sz="1400" kern="100" dirty="0">
                <a:effectLst/>
                <a:latin typeface="Arial" panose="020B0604020202020204" pitchFamily="34" charset="0"/>
                <a:ea typeface="Calibri" panose="020F0502020204030204" pitchFamily="34" charset="0"/>
                <a:cs typeface="Arial" panose="020B0604020202020204" pitchFamily="34" charset="0"/>
              </a:rPr>
              <a:t>User(User ID(PK),Name, Gender, Age, Email Address, Phone Number, Address, SSN(Unique))</a:t>
            </a:r>
          </a:p>
          <a:p>
            <a:pPr marL="342900" marR="0" lvl="0" indent="-342900" algn="just">
              <a:lnSpc>
                <a:spcPct val="107000"/>
              </a:lnSpc>
              <a:spcBef>
                <a:spcPts val="0"/>
              </a:spcBef>
              <a:spcAft>
                <a:spcPts val="0"/>
              </a:spcAft>
              <a:buFont typeface="Calibri" panose="020F0502020204030204" pitchFamily="34" charset="0"/>
              <a:buChar char="-"/>
            </a:pPr>
            <a:r>
              <a:rPr lang="en-US" sz="1400" kern="100" dirty="0">
                <a:effectLst/>
                <a:latin typeface="Arial" panose="020B0604020202020204" pitchFamily="34" charset="0"/>
                <a:ea typeface="Calibri" panose="020F0502020204030204" pitchFamily="34" charset="0"/>
                <a:cs typeface="Arial" panose="020B0604020202020204" pitchFamily="34" charset="0"/>
              </a:rPr>
              <a:t>User ID is primary key, NOT NULL </a:t>
            </a:r>
          </a:p>
          <a:p>
            <a:pPr marL="342900" marR="0" lvl="0" indent="-342900" algn="just">
              <a:lnSpc>
                <a:spcPct val="107000"/>
              </a:lnSpc>
              <a:spcBef>
                <a:spcPts val="0"/>
              </a:spcBef>
              <a:spcAft>
                <a:spcPts val="800"/>
              </a:spcAft>
              <a:buFont typeface="Calibri" panose="020F0502020204030204" pitchFamily="34" charset="0"/>
              <a:buChar char="-"/>
            </a:pPr>
            <a:r>
              <a:rPr lang="en-US" sz="1400" kern="100" dirty="0">
                <a:effectLst/>
                <a:latin typeface="Arial" panose="020B0604020202020204" pitchFamily="34" charset="0"/>
                <a:ea typeface="Calibri" panose="020F0502020204030204" pitchFamily="34" charset="0"/>
                <a:cs typeface="Arial" panose="020B0604020202020204" pitchFamily="34" charset="0"/>
              </a:rPr>
              <a:t>SSN is unique for user</a:t>
            </a:r>
          </a:p>
          <a:p>
            <a:pPr marL="0" marR="0" algn="just">
              <a:lnSpc>
                <a:spcPct val="107000"/>
              </a:lnSpc>
              <a:spcBef>
                <a:spcPts val="0"/>
              </a:spcBef>
              <a:spcAft>
                <a:spcPts val="800"/>
              </a:spcAft>
            </a:pPr>
            <a:r>
              <a:rPr lang="en-US" sz="1400" kern="100" dirty="0">
                <a:effectLst/>
                <a:latin typeface="Arial" panose="020B0604020202020204" pitchFamily="34" charset="0"/>
                <a:ea typeface="Calibri" panose="020F0502020204030204" pitchFamily="34" charset="0"/>
                <a:cs typeface="Arial" panose="020B0604020202020204" pitchFamily="34" charset="0"/>
              </a:rPr>
              <a:t>Holds(User ID(FK),Cryptocurrency ID(FK))</a:t>
            </a:r>
          </a:p>
          <a:p>
            <a:pPr marL="342900" marR="0" lvl="0" indent="-342900" algn="just">
              <a:lnSpc>
                <a:spcPct val="107000"/>
              </a:lnSpc>
              <a:spcBef>
                <a:spcPts val="0"/>
              </a:spcBef>
              <a:spcAft>
                <a:spcPts val="800"/>
              </a:spcAft>
              <a:buFont typeface="Calibri" panose="020F0502020204030204" pitchFamily="34" charset="0"/>
              <a:buChar char="-"/>
            </a:pPr>
            <a:r>
              <a:rPr lang="en-US" sz="1400" kern="100" dirty="0">
                <a:effectLst/>
                <a:latin typeface="Arial" panose="020B0604020202020204" pitchFamily="34" charset="0"/>
                <a:ea typeface="Calibri" panose="020F0502020204030204" pitchFamily="34" charset="0"/>
                <a:cs typeface="Arial" panose="020B0604020202020204" pitchFamily="34" charset="0"/>
              </a:rPr>
              <a:t>User ID and Cryptocurrency ID form a composite primary key where User ID is a foreign key referring User ID in User table and Cryptocurrency ID is a foreign key referring Cryptocurrency ID in Cryptocurrency table</a:t>
            </a:r>
          </a:p>
          <a:p>
            <a:pPr marL="0" marR="0" algn="just">
              <a:lnSpc>
                <a:spcPct val="107000"/>
              </a:lnSpc>
              <a:spcBef>
                <a:spcPts val="0"/>
              </a:spcBef>
              <a:spcAft>
                <a:spcPts val="800"/>
              </a:spcAft>
            </a:pPr>
            <a:r>
              <a:rPr lang="en-US" sz="1400" kern="100" dirty="0">
                <a:effectLst/>
                <a:latin typeface="Arial" panose="020B0604020202020204" pitchFamily="34" charset="0"/>
                <a:ea typeface="Calibri" panose="020F0502020204030204" pitchFamily="34" charset="0"/>
                <a:cs typeface="Arial" panose="020B0604020202020204" pitchFamily="34" charset="0"/>
              </a:rPr>
              <a:t>Cryptocurrency(Cryptocurrency ID(PK),Cryptocurrency Name, Price, Volume, Market Cap, Daily High, Daily Low, Daily Change)</a:t>
            </a:r>
          </a:p>
          <a:p>
            <a:pPr marL="342900" marR="0" lvl="0" indent="-342900" algn="just">
              <a:lnSpc>
                <a:spcPct val="107000"/>
              </a:lnSpc>
              <a:spcBef>
                <a:spcPts val="0"/>
              </a:spcBef>
              <a:spcAft>
                <a:spcPts val="800"/>
              </a:spcAft>
              <a:buFont typeface="Calibri" panose="020F0502020204030204" pitchFamily="34" charset="0"/>
              <a:buChar char="-"/>
            </a:pPr>
            <a:r>
              <a:rPr lang="en-US" sz="1400" kern="100" dirty="0">
                <a:effectLst/>
                <a:latin typeface="Arial" panose="020B0604020202020204" pitchFamily="34" charset="0"/>
                <a:ea typeface="Calibri" panose="020F0502020204030204" pitchFamily="34" charset="0"/>
                <a:cs typeface="Arial" panose="020B0604020202020204" pitchFamily="34" charset="0"/>
              </a:rPr>
              <a:t>Cryptocurrency ID is primary key, NOT NULL</a:t>
            </a:r>
          </a:p>
          <a:p>
            <a:pPr marL="0" marR="0" algn="just">
              <a:lnSpc>
                <a:spcPct val="107000"/>
              </a:lnSpc>
              <a:spcBef>
                <a:spcPts val="0"/>
              </a:spcBef>
              <a:spcAft>
                <a:spcPts val="800"/>
              </a:spcAft>
            </a:pPr>
            <a:r>
              <a:rPr lang="en-US" sz="1400" kern="100" dirty="0">
                <a:effectLst/>
                <a:latin typeface="Arial" panose="020B0604020202020204" pitchFamily="34" charset="0"/>
                <a:ea typeface="Calibri" panose="020F0502020204030204" pitchFamily="34" charset="0"/>
                <a:cs typeface="Arial" panose="020B0604020202020204" pitchFamily="34" charset="0"/>
              </a:rPr>
              <a:t>Provides(User ID(FK),Exchange ID(FK))</a:t>
            </a:r>
          </a:p>
          <a:p>
            <a:pPr marL="342900" marR="0" lvl="0" indent="-342900" algn="just">
              <a:lnSpc>
                <a:spcPct val="107000"/>
              </a:lnSpc>
              <a:spcBef>
                <a:spcPts val="0"/>
              </a:spcBef>
              <a:spcAft>
                <a:spcPts val="800"/>
              </a:spcAft>
              <a:buFont typeface="Calibri" panose="020F0502020204030204" pitchFamily="34" charset="0"/>
              <a:buChar char="-"/>
            </a:pPr>
            <a:r>
              <a:rPr lang="en-US" sz="1400" kern="100" dirty="0">
                <a:effectLst/>
                <a:latin typeface="Arial" panose="020B0604020202020204" pitchFamily="34" charset="0"/>
                <a:ea typeface="Calibri" panose="020F0502020204030204" pitchFamily="34" charset="0"/>
                <a:cs typeface="Arial" panose="020B0604020202020204" pitchFamily="34" charset="0"/>
              </a:rPr>
              <a:t>User ID and Exchange ID form a composite primary key where User ID is a foreign key referring User ID in User table and Exchange ID is a foreign key referring Exchange ID in Exchange table</a:t>
            </a:r>
          </a:p>
          <a:p>
            <a:pPr marL="0" marR="0" algn="just">
              <a:lnSpc>
                <a:spcPct val="107000"/>
              </a:lnSpc>
              <a:spcBef>
                <a:spcPts val="0"/>
              </a:spcBef>
              <a:spcAft>
                <a:spcPts val="800"/>
              </a:spcAft>
            </a:pPr>
            <a:r>
              <a:rPr lang="en-US" sz="1400" kern="100" dirty="0">
                <a:effectLst/>
                <a:latin typeface="Arial" panose="020B0604020202020204" pitchFamily="34" charset="0"/>
                <a:ea typeface="Calibri" panose="020F0502020204030204" pitchFamily="34" charset="0"/>
                <a:cs typeface="Arial" panose="020B0604020202020204" pitchFamily="34" charset="0"/>
              </a:rPr>
              <a:t>Tracks(Cryptocurrency ID(FK), Watchlist ID(FK))</a:t>
            </a:r>
          </a:p>
          <a:p>
            <a:pPr marL="342900" marR="0" lvl="0" indent="-342900" algn="just">
              <a:lnSpc>
                <a:spcPct val="107000"/>
              </a:lnSpc>
              <a:spcBef>
                <a:spcPts val="0"/>
              </a:spcBef>
              <a:spcAft>
                <a:spcPts val="800"/>
              </a:spcAft>
              <a:buFont typeface="Calibri" panose="020F0502020204030204" pitchFamily="34" charset="0"/>
              <a:buChar char="-"/>
            </a:pPr>
            <a:r>
              <a:rPr lang="en-US" sz="1400" kern="100" dirty="0">
                <a:effectLst/>
                <a:latin typeface="Arial" panose="020B0604020202020204" pitchFamily="34" charset="0"/>
                <a:ea typeface="Calibri" panose="020F0502020204030204" pitchFamily="34" charset="0"/>
                <a:cs typeface="Arial" panose="020B0604020202020204" pitchFamily="34" charset="0"/>
              </a:rPr>
              <a:t>Cryptocurrency ID and Watchlist ID form a composite primary key where Cryptocurrency ID is a foreign key referring Cryptocurrency ID in Cryptocurrency table and Watchlist ID is a foreign key referring Watchlist ID in Watchlist table</a:t>
            </a:r>
          </a:p>
          <a:p>
            <a:pPr marL="0" marR="0" algn="just">
              <a:lnSpc>
                <a:spcPct val="107000"/>
              </a:lnSpc>
              <a:spcBef>
                <a:spcPts val="0"/>
              </a:spcBef>
              <a:spcAft>
                <a:spcPts val="800"/>
              </a:spcAft>
            </a:pPr>
            <a:r>
              <a:rPr lang="en-US" sz="1400" kern="100" dirty="0" err="1">
                <a:effectLst/>
                <a:latin typeface="Arial" panose="020B0604020202020204" pitchFamily="34" charset="0"/>
                <a:ea typeface="Calibri" panose="020F0502020204030204" pitchFamily="34" charset="0"/>
                <a:cs typeface="Arial" panose="020B0604020202020204" pitchFamily="34" charset="0"/>
              </a:rPr>
              <a:t>Listed_On</a:t>
            </a:r>
            <a:r>
              <a:rPr lang="en-US" sz="1400" kern="100" dirty="0">
                <a:effectLst/>
                <a:latin typeface="Arial" panose="020B0604020202020204" pitchFamily="34" charset="0"/>
                <a:ea typeface="Calibri" panose="020F0502020204030204" pitchFamily="34" charset="0"/>
                <a:cs typeface="Arial" panose="020B0604020202020204" pitchFamily="34" charset="0"/>
              </a:rPr>
              <a:t>(Cryptocurrency ID(FK),Exchange ID(FK))</a:t>
            </a:r>
          </a:p>
          <a:p>
            <a:pPr marL="342900" marR="0" lvl="0" indent="-342900" algn="just">
              <a:lnSpc>
                <a:spcPct val="107000"/>
              </a:lnSpc>
              <a:spcBef>
                <a:spcPts val="0"/>
              </a:spcBef>
              <a:spcAft>
                <a:spcPts val="800"/>
              </a:spcAft>
              <a:buFont typeface="Calibri" panose="020F0502020204030204" pitchFamily="34" charset="0"/>
              <a:buChar char="-"/>
            </a:pPr>
            <a:r>
              <a:rPr lang="en-US" sz="1400" kern="100" dirty="0">
                <a:effectLst/>
                <a:latin typeface="Arial" panose="020B0604020202020204" pitchFamily="34" charset="0"/>
                <a:ea typeface="Calibri" panose="020F0502020204030204" pitchFamily="34" charset="0"/>
                <a:cs typeface="Arial" panose="020B0604020202020204" pitchFamily="34" charset="0"/>
              </a:rPr>
              <a:t>Cryptocurrency ID and Exchange ID form a composite primary key where Cryptocurrency ID is a foreign key referring Cryptocurrency ID in Cryptocurrency table and Exchange ID is a foreign key referring Exchange ID in Exchange table</a:t>
            </a:r>
          </a:p>
          <a:p>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9147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red and white logo&#10;&#10;Description automatically generated">
            <a:extLst>
              <a:ext uri="{FF2B5EF4-FFF2-40B4-BE49-F238E27FC236}">
                <a16:creationId xmlns:a16="http://schemas.microsoft.com/office/drawing/2014/main" id="{F4B9A715-1BF7-12E1-1BB9-E0838214D136}"/>
              </a:ext>
            </a:extLst>
          </p:cNvPr>
          <p:cNvPicPr>
            <a:picLocks noChangeAspect="1"/>
          </p:cNvPicPr>
          <p:nvPr/>
        </p:nvPicPr>
        <p:blipFill>
          <a:blip r:embed="rId2"/>
          <a:stretch>
            <a:fillRect/>
          </a:stretch>
        </p:blipFill>
        <p:spPr>
          <a:xfrm>
            <a:off x="0" y="85061"/>
            <a:ext cx="1360967" cy="1329070"/>
          </a:xfrm>
          <a:prstGeom prst="rect">
            <a:avLst/>
          </a:prstGeom>
        </p:spPr>
      </p:pic>
      <p:cxnSp>
        <p:nvCxnSpPr>
          <p:cNvPr id="7" name="Straight Connector 6">
            <a:extLst>
              <a:ext uri="{FF2B5EF4-FFF2-40B4-BE49-F238E27FC236}">
                <a16:creationId xmlns:a16="http://schemas.microsoft.com/office/drawing/2014/main" id="{E71BA9BA-78D0-5B98-3FDE-3E9C928921B1}"/>
              </a:ext>
            </a:extLst>
          </p:cNvPr>
          <p:cNvCxnSpPr/>
          <p:nvPr/>
        </p:nvCxnSpPr>
        <p:spPr>
          <a:xfrm>
            <a:off x="1360967" y="728331"/>
            <a:ext cx="107034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Date Placeholder 9">
            <a:extLst>
              <a:ext uri="{FF2B5EF4-FFF2-40B4-BE49-F238E27FC236}">
                <a16:creationId xmlns:a16="http://schemas.microsoft.com/office/drawing/2014/main" id="{2C37A272-7D2B-AC35-2FF3-F3DBE6195AFF}"/>
              </a:ext>
            </a:extLst>
          </p:cNvPr>
          <p:cNvSpPr>
            <a:spLocks noGrp="1"/>
          </p:cNvSpPr>
          <p:nvPr>
            <p:ph type="dt" sz="half" idx="10"/>
          </p:nvPr>
        </p:nvSpPr>
        <p:spPr/>
        <p:txBody>
          <a:bodyPr/>
          <a:lstStyle/>
          <a:p>
            <a:r>
              <a:rPr lang="en-US"/>
              <a:t>12/07/2023</a:t>
            </a:r>
          </a:p>
        </p:txBody>
      </p:sp>
      <p:sp>
        <p:nvSpPr>
          <p:cNvPr id="11" name="Footer Placeholder 10">
            <a:extLst>
              <a:ext uri="{FF2B5EF4-FFF2-40B4-BE49-F238E27FC236}">
                <a16:creationId xmlns:a16="http://schemas.microsoft.com/office/drawing/2014/main" id="{7F300252-F24A-128E-86D1-8D669F256937}"/>
              </a:ext>
            </a:extLst>
          </p:cNvPr>
          <p:cNvSpPr>
            <a:spLocks noGrp="1"/>
          </p:cNvSpPr>
          <p:nvPr>
            <p:ph type="ftr" sz="quarter" idx="11"/>
          </p:nvPr>
        </p:nvSpPr>
        <p:spPr/>
        <p:txBody>
          <a:bodyPr/>
          <a:lstStyle/>
          <a:p>
            <a:r>
              <a:rPr lang="en-US"/>
              <a:t>IE 6700 Data Management for Analytics</a:t>
            </a:r>
          </a:p>
        </p:txBody>
      </p:sp>
      <p:sp>
        <p:nvSpPr>
          <p:cNvPr id="12" name="Slide Number Placeholder 11">
            <a:extLst>
              <a:ext uri="{FF2B5EF4-FFF2-40B4-BE49-F238E27FC236}">
                <a16:creationId xmlns:a16="http://schemas.microsoft.com/office/drawing/2014/main" id="{3B9B3354-2634-66DE-BBB2-19E936F3A3C1}"/>
              </a:ext>
            </a:extLst>
          </p:cNvPr>
          <p:cNvSpPr>
            <a:spLocks noGrp="1"/>
          </p:cNvSpPr>
          <p:nvPr>
            <p:ph type="sldNum" sz="quarter" idx="12"/>
          </p:nvPr>
        </p:nvSpPr>
        <p:spPr/>
        <p:txBody>
          <a:bodyPr/>
          <a:lstStyle/>
          <a:p>
            <a:fld id="{5F355D50-EB9B-AA42-8F9B-2EA626D22322}" type="slidenum">
              <a:rPr lang="en-US" smtClean="0"/>
              <a:t>6</a:t>
            </a:fld>
            <a:endParaRPr lang="en-US"/>
          </a:p>
        </p:txBody>
      </p:sp>
      <p:sp>
        <p:nvSpPr>
          <p:cNvPr id="2" name="TextBox 1">
            <a:extLst>
              <a:ext uri="{FF2B5EF4-FFF2-40B4-BE49-F238E27FC236}">
                <a16:creationId xmlns:a16="http://schemas.microsoft.com/office/drawing/2014/main" id="{B63767DB-7912-548A-BE47-AA5140DC2F68}"/>
              </a:ext>
            </a:extLst>
          </p:cNvPr>
          <p:cNvSpPr txBox="1"/>
          <p:nvPr/>
        </p:nvSpPr>
        <p:spPr>
          <a:xfrm>
            <a:off x="1360967" y="982849"/>
            <a:ext cx="10143461" cy="4892301"/>
          </a:xfrm>
          <a:prstGeom prst="rect">
            <a:avLst/>
          </a:prstGeom>
          <a:noFill/>
        </p:spPr>
        <p:txBody>
          <a:bodyPr wrap="square">
            <a:spAutoFit/>
          </a:bodyPr>
          <a:lstStyle/>
          <a:p>
            <a:pPr marL="0" marR="0" algn="just">
              <a:lnSpc>
                <a:spcPct val="107000"/>
              </a:lnSpc>
              <a:spcBef>
                <a:spcPts val="0"/>
              </a:spcBef>
              <a:spcAft>
                <a:spcPts val="800"/>
              </a:spcAft>
            </a:pPr>
            <a:r>
              <a:rPr lang="en-US" sz="1400" kern="100" dirty="0">
                <a:effectLst/>
                <a:latin typeface="Arial" panose="020B0604020202020204" pitchFamily="34" charset="0"/>
                <a:ea typeface="Calibri" panose="020F0502020204030204" pitchFamily="34" charset="0"/>
                <a:cs typeface="Arial" panose="020B0604020202020204" pitchFamily="34" charset="0"/>
              </a:rPr>
              <a:t>Exchange(Exchange ID(PK),Exchange Name, User ID(FK))</a:t>
            </a:r>
          </a:p>
          <a:p>
            <a:pPr marL="342900" marR="0" lvl="0" indent="-342900" algn="just">
              <a:lnSpc>
                <a:spcPct val="107000"/>
              </a:lnSpc>
              <a:spcBef>
                <a:spcPts val="0"/>
              </a:spcBef>
              <a:spcAft>
                <a:spcPts val="0"/>
              </a:spcAft>
              <a:buFont typeface="Calibri" panose="020F0502020204030204" pitchFamily="34" charset="0"/>
              <a:buChar char="-"/>
            </a:pPr>
            <a:r>
              <a:rPr lang="en-US" sz="1400" kern="100" dirty="0">
                <a:effectLst/>
                <a:latin typeface="Arial" panose="020B0604020202020204" pitchFamily="34" charset="0"/>
                <a:ea typeface="Calibri" panose="020F0502020204030204" pitchFamily="34" charset="0"/>
                <a:cs typeface="Arial" panose="020B0604020202020204" pitchFamily="34" charset="0"/>
              </a:rPr>
              <a:t>Exchange ID is primary key, NOT NULL</a:t>
            </a:r>
          </a:p>
          <a:p>
            <a:pPr marL="342900" marR="0" lvl="0" indent="-342900" algn="just">
              <a:lnSpc>
                <a:spcPct val="107000"/>
              </a:lnSpc>
              <a:spcBef>
                <a:spcPts val="0"/>
              </a:spcBef>
              <a:spcAft>
                <a:spcPts val="800"/>
              </a:spcAft>
              <a:buFont typeface="Calibri" panose="020F0502020204030204" pitchFamily="34" charset="0"/>
              <a:buChar char="-"/>
            </a:pPr>
            <a:r>
              <a:rPr lang="en-US" sz="1400" kern="100" dirty="0">
                <a:effectLst/>
                <a:latin typeface="Arial" panose="020B0604020202020204" pitchFamily="34" charset="0"/>
                <a:ea typeface="Calibri" panose="020F0502020204030204" pitchFamily="34" charset="0"/>
                <a:cs typeface="Arial" panose="020B0604020202020204" pitchFamily="34" charset="0"/>
              </a:rPr>
              <a:t>User ID is a foreign key referring to User ID in User table, NOT NULL</a:t>
            </a:r>
          </a:p>
          <a:p>
            <a:pPr marL="0" marR="0" algn="just">
              <a:lnSpc>
                <a:spcPct val="107000"/>
              </a:lnSpc>
              <a:spcBef>
                <a:spcPts val="0"/>
              </a:spcBef>
              <a:spcAft>
                <a:spcPts val="800"/>
              </a:spcAft>
            </a:pPr>
            <a:r>
              <a:rPr lang="en-US" sz="1400" kern="100" dirty="0" err="1">
                <a:effectLst/>
                <a:latin typeface="Arial" panose="020B0604020202020204" pitchFamily="34" charset="0"/>
                <a:ea typeface="Calibri" panose="020F0502020204030204" pitchFamily="34" charset="0"/>
                <a:cs typeface="Arial" panose="020B0604020202020204" pitchFamily="34" charset="0"/>
              </a:rPr>
              <a:t>Centralized_Exchange</a:t>
            </a:r>
            <a:r>
              <a:rPr lang="en-US" sz="1400" kern="100" dirty="0">
                <a:effectLst/>
                <a:latin typeface="Arial" panose="020B0604020202020204" pitchFamily="34" charset="0"/>
                <a:ea typeface="Calibri" panose="020F0502020204030204" pitchFamily="34" charset="0"/>
                <a:cs typeface="Arial" panose="020B0604020202020204" pitchFamily="34" charset="0"/>
              </a:rPr>
              <a:t>(Exchange ID(PK), Centralized API ID)</a:t>
            </a:r>
          </a:p>
          <a:p>
            <a:pPr marL="342900" marR="0" lvl="0" indent="-342900" algn="just">
              <a:lnSpc>
                <a:spcPct val="107000"/>
              </a:lnSpc>
              <a:spcBef>
                <a:spcPts val="0"/>
              </a:spcBef>
              <a:spcAft>
                <a:spcPts val="800"/>
              </a:spcAft>
              <a:buFont typeface="Calibri" panose="020F0502020204030204" pitchFamily="34" charset="0"/>
              <a:buChar char="-"/>
            </a:pPr>
            <a:r>
              <a:rPr lang="en-US" sz="1400" kern="100" dirty="0">
                <a:effectLst/>
                <a:latin typeface="Arial" panose="020B0604020202020204" pitchFamily="34" charset="0"/>
                <a:ea typeface="Calibri" panose="020F0502020204030204" pitchFamily="34" charset="0"/>
                <a:cs typeface="Arial" panose="020B0604020202020204" pitchFamily="34" charset="0"/>
              </a:rPr>
              <a:t>Exchange ID acts as a foreign key referring to Exchange ID from Exchange Table</a:t>
            </a:r>
          </a:p>
          <a:p>
            <a:pPr marL="0" marR="0" algn="just">
              <a:lnSpc>
                <a:spcPct val="107000"/>
              </a:lnSpc>
              <a:spcBef>
                <a:spcPts val="0"/>
              </a:spcBef>
              <a:spcAft>
                <a:spcPts val="800"/>
              </a:spcAft>
            </a:pPr>
            <a:r>
              <a:rPr lang="en-US" sz="1400" kern="100" dirty="0">
                <a:effectLst/>
                <a:latin typeface="Arial" panose="020B0604020202020204" pitchFamily="34" charset="0"/>
                <a:ea typeface="Calibri" panose="020F0502020204030204" pitchFamily="34" charset="0"/>
                <a:cs typeface="Arial" panose="020B0604020202020204" pitchFamily="34" charset="0"/>
              </a:rPr>
              <a:t>De-</a:t>
            </a:r>
            <a:r>
              <a:rPr lang="en-US" sz="1400" kern="100" dirty="0" err="1">
                <a:effectLst/>
                <a:latin typeface="Arial" panose="020B0604020202020204" pitchFamily="34" charset="0"/>
                <a:ea typeface="Calibri" panose="020F0502020204030204" pitchFamily="34" charset="0"/>
                <a:cs typeface="Arial" panose="020B0604020202020204" pitchFamily="34" charset="0"/>
              </a:rPr>
              <a:t>centralized_Exchange</a:t>
            </a:r>
            <a:r>
              <a:rPr lang="en-US" sz="1400" kern="100" dirty="0">
                <a:effectLst/>
                <a:latin typeface="Arial" panose="020B0604020202020204" pitchFamily="34" charset="0"/>
                <a:ea typeface="Calibri" panose="020F0502020204030204" pitchFamily="34" charset="0"/>
                <a:cs typeface="Arial" panose="020B0604020202020204" pitchFamily="34" charset="0"/>
              </a:rPr>
              <a:t>(Exchange ID(PK, De-centralized API ID))</a:t>
            </a:r>
          </a:p>
          <a:p>
            <a:pPr marL="342900" marR="0" lvl="0" indent="-342900" algn="just">
              <a:lnSpc>
                <a:spcPct val="107000"/>
              </a:lnSpc>
              <a:spcBef>
                <a:spcPts val="0"/>
              </a:spcBef>
              <a:spcAft>
                <a:spcPts val="800"/>
              </a:spcAft>
              <a:buFont typeface="Calibri" panose="020F0502020204030204" pitchFamily="34" charset="0"/>
              <a:buChar char="-"/>
            </a:pPr>
            <a:r>
              <a:rPr lang="en-US" sz="1400" kern="100" dirty="0">
                <a:effectLst/>
                <a:latin typeface="Arial" panose="020B0604020202020204" pitchFamily="34" charset="0"/>
                <a:ea typeface="Calibri" panose="020F0502020204030204" pitchFamily="34" charset="0"/>
                <a:cs typeface="Arial" panose="020B0604020202020204" pitchFamily="34" charset="0"/>
              </a:rPr>
              <a:t>Exchange ID acts as a foreign key referring to Exchange ID from Exchange Table</a:t>
            </a:r>
          </a:p>
          <a:p>
            <a:pPr marL="0" marR="0" algn="just">
              <a:lnSpc>
                <a:spcPct val="107000"/>
              </a:lnSpc>
              <a:spcBef>
                <a:spcPts val="0"/>
              </a:spcBef>
              <a:spcAft>
                <a:spcPts val="800"/>
              </a:spcAft>
            </a:pPr>
            <a:r>
              <a:rPr lang="en-US" sz="1400" kern="100" dirty="0">
                <a:effectLst/>
                <a:latin typeface="Arial" panose="020B0604020202020204" pitchFamily="34" charset="0"/>
                <a:ea typeface="Calibri" panose="020F0502020204030204" pitchFamily="34" charset="0"/>
                <a:cs typeface="Arial" panose="020B0604020202020204" pitchFamily="34" charset="0"/>
              </a:rPr>
              <a:t>Watchlist(Watchlist ID(PK),Portfolio ID(FK))</a:t>
            </a:r>
          </a:p>
          <a:p>
            <a:pPr marL="342900" marR="0" lvl="0" indent="-342900" algn="just">
              <a:lnSpc>
                <a:spcPct val="107000"/>
              </a:lnSpc>
              <a:spcBef>
                <a:spcPts val="0"/>
              </a:spcBef>
              <a:spcAft>
                <a:spcPts val="800"/>
              </a:spcAft>
              <a:buFont typeface="Calibri" panose="020F0502020204030204" pitchFamily="34" charset="0"/>
              <a:buChar char="-"/>
            </a:pPr>
            <a:r>
              <a:rPr lang="en-US" sz="1400" kern="100" dirty="0">
                <a:effectLst/>
                <a:latin typeface="Arial" panose="020B0604020202020204" pitchFamily="34" charset="0"/>
                <a:ea typeface="Calibri" panose="020F0502020204030204" pitchFamily="34" charset="0"/>
                <a:cs typeface="Arial" panose="020B0604020202020204" pitchFamily="34" charset="0"/>
              </a:rPr>
              <a:t>Portfolio ID acts as a foreign key referring Portfolio ID in Portfolio table, NOT NULL</a:t>
            </a:r>
          </a:p>
          <a:p>
            <a:pPr marL="0" marR="0" algn="just">
              <a:lnSpc>
                <a:spcPct val="107000"/>
              </a:lnSpc>
              <a:spcBef>
                <a:spcPts val="0"/>
              </a:spcBef>
              <a:spcAft>
                <a:spcPts val="800"/>
              </a:spcAft>
            </a:pPr>
            <a:r>
              <a:rPr lang="en-US" sz="1400" kern="100" dirty="0">
                <a:effectLst/>
                <a:latin typeface="Arial" panose="020B0604020202020204" pitchFamily="34" charset="0"/>
                <a:ea typeface="Calibri" panose="020F0502020204030204" pitchFamily="34" charset="0"/>
                <a:cs typeface="Arial" panose="020B0604020202020204" pitchFamily="34" charset="0"/>
              </a:rPr>
              <a:t>Transaction(Transaction ID(PK), Buy/Sell Price, Buy/Sell Quantity, Buy/Sell Date, Buy/Sell Time, User ID(FK), Portfolio ID(FK), Cryptocurrency ID(FK))</a:t>
            </a:r>
          </a:p>
          <a:p>
            <a:pPr marL="342900" marR="0" lvl="0" indent="-342900" algn="just">
              <a:lnSpc>
                <a:spcPct val="107000"/>
              </a:lnSpc>
              <a:spcBef>
                <a:spcPts val="0"/>
              </a:spcBef>
              <a:spcAft>
                <a:spcPts val="800"/>
              </a:spcAft>
              <a:buFont typeface="Calibri" panose="020F0502020204030204" pitchFamily="34" charset="0"/>
              <a:buChar char="-"/>
            </a:pPr>
            <a:r>
              <a:rPr lang="en-US" sz="1400" kern="100" dirty="0">
                <a:effectLst/>
                <a:latin typeface="Arial" panose="020B0604020202020204" pitchFamily="34" charset="0"/>
                <a:ea typeface="Calibri" panose="020F0502020204030204" pitchFamily="34" charset="0"/>
                <a:cs typeface="Arial" panose="020B0604020202020204" pitchFamily="34" charset="0"/>
              </a:rPr>
              <a:t>Portfolio ID and Cryptocurrency ID act as foreign key referring to Portfolio and Cryptocurrency tables, both columns are NOT NULL</a:t>
            </a:r>
          </a:p>
          <a:p>
            <a:pPr marL="0" marR="0" algn="just">
              <a:lnSpc>
                <a:spcPct val="107000"/>
              </a:lnSpc>
              <a:spcBef>
                <a:spcPts val="0"/>
              </a:spcBef>
              <a:spcAft>
                <a:spcPts val="800"/>
              </a:spcAft>
            </a:pPr>
            <a:r>
              <a:rPr lang="en-US" sz="1400" kern="100" dirty="0">
                <a:effectLst/>
                <a:latin typeface="Arial" panose="020B0604020202020204" pitchFamily="34" charset="0"/>
                <a:ea typeface="Calibri" panose="020F0502020204030204" pitchFamily="34" charset="0"/>
                <a:cs typeface="Arial" panose="020B0604020202020204" pitchFamily="34" charset="0"/>
              </a:rPr>
              <a:t>Reviews(Transaction ID(FK),Analysis ID(FK))</a:t>
            </a:r>
          </a:p>
          <a:p>
            <a:pPr marL="342900" marR="0" lvl="0" indent="-342900" algn="just">
              <a:lnSpc>
                <a:spcPct val="107000"/>
              </a:lnSpc>
              <a:spcBef>
                <a:spcPts val="0"/>
              </a:spcBef>
              <a:spcAft>
                <a:spcPts val="800"/>
              </a:spcAft>
              <a:buFont typeface="Calibri" panose="020F0502020204030204" pitchFamily="34" charset="0"/>
              <a:buChar char="-"/>
            </a:pPr>
            <a:r>
              <a:rPr lang="en-US" sz="1400" kern="100" dirty="0">
                <a:effectLst/>
                <a:latin typeface="Arial" panose="020B0604020202020204" pitchFamily="34" charset="0"/>
                <a:ea typeface="Calibri" panose="020F0502020204030204" pitchFamily="34" charset="0"/>
                <a:cs typeface="Arial" panose="020B0604020202020204" pitchFamily="34" charset="0"/>
              </a:rPr>
              <a:t>Transaction ID and Analysis ID form a composite primary key where Transaction ID is a foreign key referring Transaction ID in Transaction table and Analysis ID is a foreign key referring Analysis ID in Analysis table</a:t>
            </a:r>
          </a:p>
        </p:txBody>
      </p:sp>
      <p:sp>
        <p:nvSpPr>
          <p:cNvPr id="4" name="TextBox 3">
            <a:extLst>
              <a:ext uri="{FF2B5EF4-FFF2-40B4-BE49-F238E27FC236}">
                <a16:creationId xmlns:a16="http://schemas.microsoft.com/office/drawing/2014/main" id="{89F66FCC-3C5D-D363-67A0-A6C7C8D49BD0}"/>
              </a:ext>
            </a:extLst>
          </p:cNvPr>
          <p:cNvSpPr txBox="1"/>
          <p:nvPr/>
        </p:nvSpPr>
        <p:spPr>
          <a:xfrm>
            <a:off x="1360967" y="164821"/>
            <a:ext cx="8144540" cy="58477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RELATIONAL MODEL</a:t>
            </a:r>
          </a:p>
        </p:txBody>
      </p:sp>
    </p:spTree>
    <p:extLst>
      <p:ext uri="{BB962C8B-B14F-4D97-AF65-F5344CB8AC3E}">
        <p14:creationId xmlns:p14="http://schemas.microsoft.com/office/powerpoint/2010/main" val="475214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red and white logo&#10;&#10;Description automatically generated">
            <a:extLst>
              <a:ext uri="{FF2B5EF4-FFF2-40B4-BE49-F238E27FC236}">
                <a16:creationId xmlns:a16="http://schemas.microsoft.com/office/drawing/2014/main" id="{F4B9A715-1BF7-12E1-1BB9-E0838214D136}"/>
              </a:ext>
            </a:extLst>
          </p:cNvPr>
          <p:cNvPicPr>
            <a:picLocks noChangeAspect="1"/>
          </p:cNvPicPr>
          <p:nvPr/>
        </p:nvPicPr>
        <p:blipFill>
          <a:blip r:embed="rId2"/>
          <a:stretch>
            <a:fillRect/>
          </a:stretch>
        </p:blipFill>
        <p:spPr>
          <a:xfrm>
            <a:off x="0" y="85061"/>
            <a:ext cx="1360967" cy="1329070"/>
          </a:xfrm>
          <a:prstGeom prst="rect">
            <a:avLst/>
          </a:prstGeom>
        </p:spPr>
      </p:pic>
      <p:cxnSp>
        <p:nvCxnSpPr>
          <p:cNvPr id="7" name="Straight Connector 6">
            <a:extLst>
              <a:ext uri="{FF2B5EF4-FFF2-40B4-BE49-F238E27FC236}">
                <a16:creationId xmlns:a16="http://schemas.microsoft.com/office/drawing/2014/main" id="{E71BA9BA-78D0-5B98-3FDE-3E9C928921B1}"/>
              </a:ext>
            </a:extLst>
          </p:cNvPr>
          <p:cNvCxnSpPr/>
          <p:nvPr/>
        </p:nvCxnSpPr>
        <p:spPr>
          <a:xfrm>
            <a:off x="1360967" y="728331"/>
            <a:ext cx="107034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Date Placeholder 9">
            <a:extLst>
              <a:ext uri="{FF2B5EF4-FFF2-40B4-BE49-F238E27FC236}">
                <a16:creationId xmlns:a16="http://schemas.microsoft.com/office/drawing/2014/main" id="{2C37A272-7D2B-AC35-2FF3-F3DBE6195AFF}"/>
              </a:ext>
            </a:extLst>
          </p:cNvPr>
          <p:cNvSpPr>
            <a:spLocks noGrp="1"/>
          </p:cNvSpPr>
          <p:nvPr>
            <p:ph type="dt" sz="half" idx="10"/>
          </p:nvPr>
        </p:nvSpPr>
        <p:spPr/>
        <p:txBody>
          <a:bodyPr/>
          <a:lstStyle/>
          <a:p>
            <a:r>
              <a:rPr lang="en-US"/>
              <a:t>12/07/2023</a:t>
            </a:r>
          </a:p>
        </p:txBody>
      </p:sp>
      <p:sp>
        <p:nvSpPr>
          <p:cNvPr id="11" name="Footer Placeholder 10">
            <a:extLst>
              <a:ext uri="{FF2B5EF4-FFF2-40B4-BE49-F238E27FC236}">
                <a16:creationId xmlns:a16="http://schemas.microsoft.com/office/drawing/2014/main" id="{7F300252-F24A-128E-86D1-8D669F256937}"/>
              </a:ext>
            </a:extLst>
          </p:cNvPr>
          <p:cNvSpPr>
            <a:spLocks noGrp="1"/>
          </p:cNvSpPr>
          <p:nvPr>
            <p:ph type="ftr" sz="quarter" idx="11"/>
          </p:nvPr>
        </p:nvSpPr>
        <p:spPr/>
        <p:txBody>
          <a:bodyPr/>
          <a:lstStyle/>
          <a:p>
            <a:r>
              <a:rPr lang="en-US"/>
              <a:t>IE 6700 Data Management for Analytics</a:t>
            </a:r>
          </a:p>
        </p:txBody>
      </p:sp>
      <p:sp>
        <p:nvSpPr>
          <p:cNvPr id="12" name="Slide Number Placeholder 11">
            <a:extLst>
              <a:ext uri="{FF2B5EF4-FFF2-40B4-BE49-F238E27FC236}">
                <a16:creationId xmlns:a16="http://schemas.microsoft.com/office/drawing/2014/main" id="{3B9B3354-2634-66DE-BBB2-19E936F3A3C1}"/>
              </a:ext>
            </a:extLst>
          </p:cNvPr>
          <p:cNvSpPr>
            <a:spLocks noGrp="1"/>
          </p:cNvSpPr>
          <p:nvPr>
            <p:ph type="sldNum" sz="quarter" idx="12"/>
          </p:nvPr>
        </p:nvSpPr>
        <p:spPr/>
        <p:txBody>
          <a:bodyPr/>
          <a:lstStyle/>
          <a:p>
            <a:fld id="{5F355D50-EB9B-AA42-8F9B-2EA626D22322}" type="slidenum">
              <a:rPr lang="en-US" smtClean="0"/>
              <a:t>7</a:t>
            </a:fld>
            <a:endParaRPr lang="en-US"/>
          </a:p>
        </p:txBody>
      </p:sp>
      <p:sp>
        <p:nvSpPr>
          <p:cNvPr id="6" name="TextBox 5">
            <a:extLst>
              <a:ext uri="{FF2B5EF4-FFF2-40B4-BE49-F238E27FC236}">
                <a16:creationId xmlns:a16="http://schemas.microsoft.com/office/drawing/2014/main" id="{0899DB28-4FB9-415C-A8BC-D4181A5D0721}"/>
              </a:ext>
            </a:extLst>
          </p:cNvPr>
          <p:cNvSpPr txBox="1"/>
          <p:nvPr/>
        </p:nvSpPr>
        <p:spPr>
          <a:xfrm>
            <a:off x="1360967" y="829356"/>
            <a:ext cx="10164726" cy="5327997"/>
          </a:xfrm>
          <a:prstGeom prst="rect">
            <a:avLst/>
          </a:prstGeom>
          <a:noFill/>
        </p:spPr>
        <p:txBody>
          <a:bodyPr wrap="square">
            <a:spAutoFit/>
          </a:bodyPr>
          <a:lstStyle/>
          <a:p>
            <a:pPr marL="0" marR="0" algn="just">
              <a:lnSpc>
                <a:spcPct val="107000"/>
              </a:lnSpc>
              <a:spcBef>
                <a:spcPts val="0"/>
              </a:spcBef>
              <a:spcAft>
                <a:spcPts val="800"/>
              </a:spcAft>
            </a:pPr>
            <a:r>
              <a:rPr lang="en-US" sz="1400" kern="100" dirty="0">
                <a:effectLst/>
                <a:latin typeface="Arial" panose="020B0604020202020204" pitchFamily="34" charset="0"/>
                <a:ea typeface="Calibri" panose="020F0502020204030204" pitchFamily="34" charset="0"/>
                <a:cs typeface="Arial" panose="020B0604020202020204" pitchFamily="34" charset="0"/>
              </a:rPr>
              <a:t>Portfolio(Portfolio ID(PK),User ID(FK))</a:t>
            </a:r>
          </a:p>
          <a:p>
            <a:pPr marL="342900" marR="0" lvl="0" indent="-342900" algn="just">
              <a:lnSpc>
                <a:spcPct val="107000"/>
              </a:lnSpc>
              <a:spcBef>
                <a:spcPts val="0"/>
              </a:spcBef>
              <a:spcAft>
                <a:spcPts val="0"/>
              </a:spcAft>
              <a:buFont typeface="Calibri" panose="020F0502020204030204" pitchFamily="34" charset="0"/>
              <a:buChar char="-"/>
            </a:pPr>
            <a:r>
              <a:rPr lang="en-US" sz="1400" kern="100" dirty="0">
                <a:effectLst/>
                <a:latin typeface="Arial" panose="020B0604020202020204" pitchFamily="34" charset="0"/>
                <a:ea typeface="Calibri" panose="020F0502020204030204" pitchFamily="34" charset="0"/>
                <a:cs typeface="Arial" panose="020B0604020202020204" pitchFamily="34" charset="0"/>
              </a:rPr>
              <a:t>Portfolio ID is primary key, NOT NULL</a:t>
            </a:r>
          </a:p>
          <a:p>
            <a:pPr marL="342900" marR="0" lvl="0" indent="-342900" algn="just">
              <a:lnSpc>
                <a:spcPct val="107000"/>
              </a:lnSpc>
              <a:spcBef>
                <a:spcPts val="0"/>
              </a:spcBef>
              <a:spcAft>
                <a:spcPts val="800"/>
              </a:spcAft>
              <a:buFont typeface="Calibri" panose="020F0502020204030204" pitchFamily="34" charset="0"/>
              <a:buChar char="-"/>
            </a:pPr>
            <a:r>
              <a:rPr lang="en-US" sz="1400" kern="100" dirty="0">
                <a:effectLst/>
                <a:latin typeface="Arial" panose="020B0604020202020204" pitchFamily="34" charset="0"/>
                <a:ea typeface="Calibri" panose="020F0502020204030204" pitchFamily="34" charset="0"/>
                <a:cs typeface="Arial" panose="020B0604020202020204" pitchFamily="34" charset="0"/>
              </a:rPr>
              <a:t>User ID acts as a foreign key referring to User ID in User table, NOT NULL</a:t>
            </a:r>
          </a:p>
          <a:p>
            <a:pPr marL="0" marR="0" algn="just">
              <a:lnSpc>
                <a:spcPct val="107000"/>
              </a:lnSpc>
              <a:spcBef>
                <a:spcPts val="0"/>
              </a:spcBef>
              <a:spcAft>
                <a:spcPts val="800"/>
              </a:spcAft>
            </a:pPr>
            <a:r>
              <a:rPr lang="en-US" sz="1400" kern="100" dirty="0">
                <a:effectLst/>
                <a:latin typeface="Arial" panose="020B0604020202020204" pitchFamily="34" charset="0"/>
                <a:ea typeface="Calibri" panose="020F0502020204030204" pitchFamily="34" charset="0"/>
                <a:cs typeface="Arial" panose="020B0604020202020204" pitchFamily="34" charset="0"/>
              </a:rPr>
              <a:t>Alert(Alert ID(PK),Watchlist ID(FK),Daily Change)</a:t>
            </a:r>
          </a:p>
          <a:p>
            <a:pPr marL="342900" marR="0" lvl="0" indent="-342900" algn="just">
              <a:lnSpc>
                <a:spcPct val="107000"/>
              </a:lnSpc>
              <a:spcBef>
                <a:spcPts val="0"/>
              </a:spcBef>
              <a:spcAft>
                <a:spcPts val="0"/>
              </a:spcAft>
              <a:buFont typeface="Calibri" panose="020F0502020204030204" pitchFamily="34" charset="0"/>
              <a:buChar char="-"/>
            </a:pPr>
            <a:r>
              <a:rPr lang="en-US" sz="1400" kern="100" dirty="0">
                <a:effectLst/>
                <a:latin typeface="Arial" panose="020B0604020202020204" pitchFamily="34" charset="0"/>
                <a:ea typeface="Calibri" panose="020F0502020204030204" pitchFamily="34" charset="0"/>
                <a:cs typeface="Arial" panose="020B0604020202020204" pitchFamily="34" charset="0"/>
              </a:rPr>
              <a:t>Alert ID is primary key, NOT NULL</a:t>
            </a:r>
          </a:p>
          <a:p>
            <a:pPr marL="342900" marR="0" lvl="0" indent="-342900" algn="just">
              <a:lnSpc>
                <a:spcPct val="107000"/>
              </a:lnSpc>
              <a:spcBef>
                <a:spcPts val="0"/>
              </a:spcBef>
              <a:spcAft>
                <a:spcPts val="800"/>
              </a:spcAft>
              <a:buFont typeface="Calibri" panose="020F0502020204030204" pitchFamily="34" charset="0"/>
              <a:buChar char="-"/>
            </a:pPr>
            <a:r>
              <a:rPr lang="en-US" sz="1400" kern="100" dirty="0">
                <a:effectLst/>
                <a:latin typeface="Arial" panose="020B0604020202020204" pitchFamily="34" charset="0"/>
                <a:ea typeface="Calibri" panose="020F0502020204030204" pitchFamily="34" charset="0"/>
                <a:cs typeface="Arial" panose="020B0604020202020204" pitchFamily="34" charset="0"/>
              </a:rPr>
              <a:t>Watchlist ID acts as a foreign key referring to Watchlist ID in Watchlist table, NOT NULL</a:t>
            </a:r>
          </a:p>
          <a:p>
            <a:pPr marL="0" marR="0" algn="just">
              <a:lnSpc>
                <a:spcPct val="107000"/>
              </a:lnSpc>
              <a:spcBef>
                <a:spcPts val="0"/>
              </a:spcBef>
              <a:spcAft>
                <a:spcPts val="800"/>
              </a:spcAft>
            </a:pPr>
            <a:r>
              <a:rPr lang="en-US" sz="1400" kern="100" dirty="0">
                <a:effectLst/>
                <a:latin typeface="Arial" panose="020B0604020202020204" pitchFamily="34" charset="0"/>
                <a:ea typeface="Calibri" panose="020F0502020204030204" pitchFamily="34" charset="0"/>
                <a:cs typeface="Arial" panose="020B0604020202020204" pitchFamily="34" charset="0"/>
              </a:rPr>
              <a:t>Analysis(Analysis ID(PK),Analysis Date, Analysis Time, Portfolio ID(FK))</a:t>
            </a:r>
          </a:p>
          <a:p>
            <a:pPr marL="342900" marR="0" lvl="0" indent="-342900" algn="just">
              <a:lnSpc>
                <a:spcPct val="107000"/>
              </a:lnSpc>
              <a:spcBef>
                <a:spcPts val="0"/>
              </a:spcBef>
              <a:spcAft>
                <a:spcPts val="0"/>
              </a:spcAft>
              <a:buFont typeface="Calibri" panose="020F0502020204030204" pitchFamily="34" charset="0"/>
              <a:buChar char="-"/>
            </a:pPr>
            <a:r>
              <a:rPr lang="en-US" sz="1400" kern="100" dirty="0">
                <a:effectLst/>
                <a:latin typeface="Arial" panose="020B0604020202020204" pitchFamily="34" charset="0"/>
                <a:ea typeface="Calibri" panose="020F0502020204030204" pitchFamily="34" charset="0"/>
                <a:cs typeface="Arial" panose="020B0604020202020204" pitchFamily="34" charset="0"/>
              </a:rPr>
              <a:t>Analysis ID is a primary key, NOT NULL</a:t>
            </a:r>
          </a:p>
          <a:p>
            <a:pPr marL="342900" marR="0" lvl="0" indent="-342900" algn="just">
              <a:lnSpc>
                <a:spcPct val="107000"/>
              </a:lnSpc>
              <a:spcBef>
                <a:spcPts val="0"/>
              </a:spcBef>
              <a:spcAft>
                <a:spcPts val="800"/>
              </a:spcAft>
              <a:buFont typeface="Calibri" panose="020F0502020204030204" pitchFamily="34" charset="0"/>
              <a:buChar char="-"/>
            </a:pPr>
            <a:r>
              <a:rPr lang="en-US" sz="1400" kern="100" dirty="0">
                <a:effectLst/>
                <a:latin typeface="Arial" panose="020B0604020202020204" pitchFamily="34" charset="0"/>
                <a:ea typeface="Calibri" panose="020F0502020204030204" pitchFamily="34" charset="0"/>
                <a:cs typeface="Arial" panose="020B0604020202020204" pitchFamily="34" charset="0"/>
              </a:rPr>
              <a:t>Portfolio ID acts as a foreign key referring to Portfolio ID in Portfolio table, NOT NULL</a:t>
            </a:r>
          </a:p>
          <a:p>
            <a:pPr marL="0" marR="0" algn="just">
              <a:lnSpc>
                <a:spcPct val="107000"/>
              </a:lnSpc>
              <a:spcBef>
                <a:spcPts val="0"/>
              </a:spcBef>
              <a:spcAft>
                <a:spcPts val="800"/>
              </a:spcAft>
            </a:pPr>
            <a:r>
              <a:rPr lang="en-US" sz="1400" kern="100" dirty="0">
                <a:effectLst/>
                <a:latin typeface="Arial" panose="020B0604020202020204" pitchFamily="34" charset="0"/>
                <a:ea typeface="Calibri" panose="020F0502020204030204" pitchFamily="34" charset="0"/>
                <a:cs typeface="Arial" panose="020B0604020202020204" pitchFamily="34" charset="0"/>
              </a:rPr>
              <a:t>Risk Assessment(Risk Score, Risk Category, Assets at Risk, Analysis ID(FK))</a:t>
            </a:r>
          </a:p>
          <a:p>
            <a:pPr marL="342900" marR="0" lvl="0" indent="-342900" algn="just">
              <a:lnSpc>
                <a:spcPct val="107000"/>
              </a:lnSpc>
              <a:spcBef>
                <a:spcPts val="0"/>
              </a:spcBef>
              <a:spcAft>
                <a:spcPts val="800"/>
              </a:spcAft>
              <a:buFont typeface="Calibri" panose="020F0502020204030204" pitchFamily="34" charset="0"/>
              <a:buChar char="-"/>
            </a:pPr>
            <a:r>
              <a:rPr lang="en-US" sz="1400" kern="100" dirty="0">
                <a:effectLst/>
                <a:latin typeface="Arial" panose="020B0604020202020204" pitchFamily="34" charset="0"/>
                <a:ea typeface="Calibri" panose="020F0502020204030204" pitchFamily="34" charset="0"/>
                <a:cs typeface="Arial" panose="020B0604020202020204" pitchFamily="34" charset="0"/>
              </a:rPr>
              <a:t>Analysis ID acts as a foreign key referring Analysis ID in Analysis table</a:t>
            </a:r>
          </a:p>
          <a:p>
            <a:pPr marL="0" marR="0" algn="just">
              <a:lnSpc>
                <a:spcPct val="107000"/>
              </a:lnSpc>
              <a:spcBef>
                <a:spcPts val="0"/>
              </a:spcBef>
              <a:spcAft>
                <a:spcPts val="800"/>
              </a:spcAft>
            </a:pPr>
            <a:r>
              <a:rPr lang="en-US" sz="1400" kern="100" dirty="0">
                <a:effectLst/>
                <a:latin typeface="Arial" panose="020B0604020202020204" pitchFamily="34" charset="0"/>
                <a:ea typeface="Calibri" panose="020F0502020204030204" pitchFamily="34" charset="0"/>
                <a:cs typeface="Arial" panose="020B0604020202020204" pitchFamily="34" charset="0"/>
              </a:rPr>
              <a:t>Profit and Loss(Start Date, End Date, Current Value, Net Profit and Loss, Initial Investment, Percent Return, Analysis ID(FK))</a:t>
            </a:r>
          </a:p>
          <a:p>
            <a:pPr marL="342900" marR="0" lvl="0" indent="-342900" algn="just">
              <a:lnSpc>
                <a:spcPct val="107000"/>
              </a:lnSpc>
              <a:spcBef>
                <a:spcPts val="0"/>
              </a:spcBef>
              <a:spcAft>
                <a:spcPts val="800"/>
              </a:spcAft>
              <a:buFont typeface="Calibri" panose="020F0502020204030204" pitchFamily="34" charset="0"/>
              <a:buChar char="-"/>
            </a:pPr>
            <a:r>
              <a:rPr lang="en-US" sz="1400" kern="100" dirty="0">
                <a:effectLst/>
                <a:latin typeface="Arial" panose="020B0604020202020204" pitchFamily="34" charset="0"/>
                <a:ea typeface="Calibri" panose="020F0502020204030204" pitchFamily="34" charset="0"/>
                <a:cs typeface="Arial" panose="020B0604020202020204" pitchFamily="34" charset="0"/>
              </a:rPr>
              <a:t>Analysis ID acts as a foreign key referring Analysis ID in Analysis table</a:t>
            </a:r>
          </a:p>
          <a:p>
            <a:pPr marL="0" marR="0" algn="just">
              <a:lnSpc>
                <a:spcPct val="107000"/>
              </a:lnSpc>
              <a:spcBef>
                <a:spcPts val="0"/>
              </a:spcBef>
              <a:spcAft>
                <a:spcPts val="800"/>
              </a:spcAft>
            </a:pPr>
            <a:r>
              <a:rPr lang="en-US" sz="1400" kern="100" dirty="0">
                <a:effectLst/>
                <a:latin typeface="Arial" panose="020B0604020202020204" pitchFamily="34" charset="0"/>
                <a:ea typeface="Calibri" panose="020F0502020204030204" pitchFamily="34" charset="0"/>
                <a:cs typeface="Arial" panose="020B0604020202020204" pitchFamily="34" charset="0"/>
              </a:rPr>
              <a:t>Diversification(Concentration Percent, Asset Type, Diversification Score, Analysis ID(FK))</a:t>
            </a:r>
          </a:p>
          <a:p>
            <a:pPr marL="342900" marR="0" lvl="0" indent="-342900" algn="just">
              <a:lnSpc>
                <a:spcPct val="107000"/>
              </a:lnSpc>
              <a:spcBef>
                <a:spcPts val="0"/>
              </a:spcBef>
              <a:spcAft>
                <a:spcPts val="800"/>
              </a:spcAft>
              <a:buFont typeface="Calibri" panose="020F0502020204030204" pitchFamily="34" charset="0"/>
              <a:buChar char="-"/>
            </a:pPr>
            <a:r>
              <a:rPr lang="en-US" sz="1400" kern="100" dirty="0">
                <a:effectLst/>
                <a:latin typeface="Arial" panose="020B0604020202020204" pitchFamily="34" charset="0"/>
                <a:ea typeface="Calibri" panose="020F0502020204030204" pitchFamily="34" charset="0"/>
                <a:cs typeface="Arial" panose="020B0604020202020204" pitchFamily="34" charset="0"/>
              </a:rPr>
              <a:t>Analysis ID acts as a foreign key referring Analysis ID in Analysis table</a:t>
            </a:r>
          </a:p>
          <a:p>
            <a:pPr marL="0" marR="0" algn="just">
              <a:lnSpc>
                <a:spcPct val="107000"/>
              </a:lnSpc>
              <a:spcBef>
                <a:spcPts val="0"/>
              </a:spcBef>
              <a:spcAft>
                <a:spcPts val="800"/>
              </a:spcAft>
            </a:pPr>
            <a:r>
              <a:rPr lang="en-US" sz="1400" kern="100" dirty="0">
                <a:effectLst/>
                <a:latin typeface="Arial" panose="020B0604020202020204" pitchFamily="34" charset="0"/>
                <a:ea typeface="Calibri" panose="020F0502020204030204" pitchFamily="34" charset="0"/>
                <a:cs typeface="Arial" panose="020B0604020202020204" pitchFamily="34" charset="0"/>
              </a:rPr>
              <a:t>Tax(Taxable Event, Total Tax Due, Tax Savings Opportunities, Tax Bracket, Analysis ID(FK))</a:t>
            </a:r>
          </a:p>
          <a:p>
            <a:pPr marL="342900" marR="0" lvl="0" indent="-342900" algn="just">
              <a:lnSpc>
                <a:spcPct val="107000"/>
              </a:lnSpc>
              <a:spcBef>
                <a:spcPts val="0"/>
              </a:spcBef>
              <a:spcAft>
                <a:spcPts val="800"/>
              </a:spcAft>
              <a:buFont typeface="Calibri" panose="020F0502020204030204" pitchFamily="34" charset="0"/>
              <a:buChar char="-"/>
            </a:pPr>
            <a:r>
              <a:rPr lang="en-US" sz="1400" kern="100" dirty="0">
                <a:effectLst/>
                <a:latin typeface="Arial" panose="020B0604020202020204" pitchFamily="34" charset="0"/>
                <a:ea typeface="Calibri" panose="020F0502020204030204" pitchFamily="34" charset="0"/>
                <a:cs typeface="Arial" panose="020B0604020202020204" pitchFamily="34" charset="0"/>
              </a:rPr>
              <a:t>Analysis ID acts as a foreign key referring Analysis ID in Analysis table</a:t>
            </a:r>
          </a:p>
        </p:txBody>
      </p:sp>
      <p:sp>
        <p:nvSpPr>
          <p:cNvPr id="8" name="TextBox 7">
            <a:extLst>
              <a:ext uri="{FF2B5EF4-FFF2-40B4-BE49-F238E27FC236}">
                <a16:creationId xmlns:a16="http://schemas.microsoft.com/office/drawing/2014/main" id="{FFCB6724-358C-6089-9D8A-878DAAC81DB7}"/>
              </a:ext>
            </a:extLst>
          </p:cNvPr>
          <p:cNvSpPr txBox="1"/>
          <p:nvPr/>
        </p:nvSpPr>
        <p:spPr>
          <a:xfrm>
            <a:off x="1360967" y="164821"/>
            <a:ext cx="8144540" cy="58477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RELATIONAL MODEL</a:t>
            </a:r>
          </a:p>
        </p:txBody>
      </p:sp>
    </p:spTree>
    <p:extLst>
      <p:ext uri="{BB962C8B-B14F-4D97-AF65-F5344CB8AC3E}">
        <p14:creationId xmlns:p14="http://schemas.microsoft.com/office/powerpoint/2010/main" val="3752898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9DABAE-6BAB-7550-0A91-BECDD135CE5D}"/>
              </a:ext>
            </a:extLst>
          </p:cNvPr>
          <p:cNvSpPr>
            <a:spLocks noGrp="1"/>
          </p:cNvSpPr>
          <p:nvPr>
            <p:ph type="dt" sz="half" idx="10"/>
          </p:nvPr>
        </p:nvSpPr>
        <p:spPr/>
        <p:txBody>
          <a:bodyPr/>
          <a:lstStyle/>
          <a:p>
            <a:r>
              <a:rPr lang="en-US"/>
              <a:t>12/07/2023</a:t>
            </a:r>
          </a:p>
        </p:txBody>
      </p:sp>
      <p:sp>
        <p:nvSpPr>
          <p:cNvPr id="3" name="Footer Placeholder 2">
            <a:extLst>
              <a:ext uri="{FF2B5EF4-FFF2-40B4-BE49-F238E27FC236}">
                <a16:creationId xmlns:a16="http://schemas.microsoft.com/office/drawing/2014/main" id="{62FDDB1B-D131-EB8B-7E8D-8DD2F418B327}"/>
              </a:ext>
            </a:extLst>
          </p:cNvPr>
          <p:cNvSpPr>
            <a:spLocks noGrp="1"/>
          </p:cNvSpPr>
          <p:nvPr>
            <p:ph type="ftr" sz="quarter" idx="11"/>
          </p:nvPr>
        </p:nvSpPr>
        <p:spPr/>
        <p:txBody>
          <a:bodyPr/>
          <a:lstStyle/>
          <a:p>
            <a:r>
              <a:rPr lang="en-US"/>
              <a:t>IE 6700 Data Management for Analytics</a:t>
            </a:r>
          </a:p>
        </p:txBody>
      </p:sp>
      <p:sp>
        <p:nvSpPr>
          <p:cNvPr id="4" name="Slide Number Placeholder 3">
            <a:extLst>
              <a:ext uri="{FF2B5EF4-FFF2-40B4-BE49-F238E27FC236}">
                <a16:creationId xmlns:a16="http://schemas.microsoft.com/office/drawing/2014/main" id="{9ED46F0A-5E81-F3CD-4C6A-D295FB7608DB}"/>
              </a:ext>
            </a:extLst>
          </p:cNvPr>
          <p:cNvSpPr>
            <a:spLocks noGrp="1"/>
          </p:cNvSpPr>
          <p:nvPr>
            <p:ph type="sldNum" sz="quarter" idx="12"/>
          </p:nvPr>
        </p:nvSpPr>
        <p:spPr/>
        <p:txBody>
          <a:bodyPr/>
          <a:lstStyle/>
          <a:p>
            <a:fld id="{5F355D50-EB9B-AA42-8F9B-2EA626D22322}" type="slidenum">
              <a:rPr lang="en-US" smtClean="0"/>
              <a:t>8</a:t>
            </a:fld>
            <a:endParaRPr lang="en-US"/>
          </a:p>
        </p:txBody>
      </p:sp>
      <p:sp>
        <p:nvSpPr>
          <p:cNvPr id="6" name="TextBox 5">
            <a:extLst>
              <a:ext uri="{FF2B5EF4-FFF2-40B4-BE49-F238E27FC236}">
                <a16:creationId xmlns:a16="http://schemas.microsoft.com/office/drawing/2014/main" id="{6DE0EE0E-C3E2-9DE1-F6A4-E5D4F910D870}"/>
              </a:ext>
            </a:extLst>
          </p:cNvPr>
          <p:cNvSpPr txBox="1"/>
          <p:nvPr/>
        </p:nvSpPr>
        <p:spPr>
          <a:xfrm>
            <a:off x="393192" y="524255"/>
            <a:ext cx="10960608" cy="5632311"/>
          </a:xfrm>
          <a:prstGeom prst="rect">
            <a:avLst/>
          </a:prstGeom>
          <a:noFill/>
        </p:spPr>
        <p:txBody>
          <a:bodyPr wrap="square">
            <a:spAutoFit/>
          </a:bodyPr>
          <a:lstStyle/>
          <a:p>
            <a:r>
              <a:rPr lang="en-US" sz="2000" dirty="0"/>
              <a:t>Cryptocurrencies represent a new era in finance, taking the form of digital money that's very secure, making it hard for anyone to make fake copies or spend the same money twice. Their growth has been remarkable, ballooning to a value of $1.4 trillion, which highlights their increasing acceptance in the global market.</a:t>
            </a:r>
          </a:p>
          <a:p>
            <a:endParaRPr lang="en-US" sz="2000" dirty="0"/>
          </a:p>
          <a:p>
            <a:r>
              <a:rPr lang="en-US" sz="2000" dirty="0"/>
              <a:t>Compared to traditional investments like stocks or property, cryptocurrencies can potentially bring in much bigger returns. But with these big rewards come significant risks that we should not ignore:</a:t>
            </a:r>
          </a:p>
          <a:p>
            <a:endParaRPr lang="en-US" sz="2000" dirty="0"/>
          </a:p>
          <a:p>
            <a:r>
              <a:rPr lang="en-US" sz="2000" dirty="0"/>
              <a:t>Data Security: Keeping these digital funds safe is crucial because the technology and platforms that hold them can be targets for theft.</a:t>
            </a:r>
          </a:p>
          <a:p>
            <a:r>
              <a:rPr lang="en-US" sz="2000" dirty="0"/>
              <a:t>High Volatility: The value of cryptocurrencies can change very quickly and unpredictably, which can be risky for investors.</a:t>
            </a:r>
          </a:p>
          <a:p>
            <a:r>
              <a:rPr lang="en-US" sz="2000" dirty="0"/>
              <a:t>Technical Complexity: Understanding how cryptocurrencies work can be difficult, as they involve complex technology.</a:t>
            </a:r>
          </a:p>
          <a:p>
            <a:r>
              <a:rPr lang="en-US" sz="2000" dirty="0"/>
              <a:t>Market Knowledge: Many people find the financial markets hard to understand, and the world of cryptocurrencies is even more challenging.</a:t>
            </a:r>
          </a:p>
          <a:p>
            <a:r>
              <a:rPr lang="en-US" sz="2000" dirty="0"/>
              <a:t>Our task is to navigate these issues, ensuring that people can invest in cryptocurrencies safely and with a clear understanding of what they're getting into."</a:t>
            </a:r>
          </a:p>
        </p:txBody>
      </p:sp>
    </p:spTree>
    <p:extLst>
      <p:ext uri="{BB962C8B-B14F-4D97-AF65-F5344CB8AC3E}">
        <p14:creationId xmlns:p14="http://schemas.microsoft.com/office/powerpoint/2010/main" val="3229856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1465</Words>
  <Application>Microsoft Macintosh PowerPoint</Application>
  <PresentationFormat>Widescreen</PresentationFormat>
  <Paragraphs>133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Archit Singh</dc:creator>
  <cp:lastModifiedBy>Archit Singh</cp:lastModifiedBy>
  <cp:revision>1</cp:revision>
  <dcterms:created xsi:type="dcterms:W3CDTF">2023-11-29T23:47:54Z</dcterms:created>
  <dcterms:modified xsi:type="dcterms:W3CDTF">2023-12-07T17:23:20Z</dcterms:modified>
</cp:coreProperties>
</file>