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1" r:id="rId4"/>
    <p:sldId id="272" r:id="rId5"/>
    <p:sldId id="262" r:id="rId6"/>
    <p:sldId id="271" r:id="rId7"/>
    <p:sldId id="269" r:id="rId8"/>
    <p:sldId id="274" r:id="rId9"/>
    <p:sldId id="275" r:id="rId10"/>
    <p:sldId id="276" r:id="rId11"/>
    <p:sldId id="278" r:id="rId12"/>
    <p:sldId id="277" r:id="rId13"/>
    <p:sldId id="280" r:id="rId14"/>
    <p:sldId id="281" r:id="rId15"/>
    <p:sldId id="282" r:id="rId16"/>
    <p:sldId id="283" r:id="rId17"/>
    <p:sldId id="284" r:id="rId18"/>
    <p:sldId id="263" r:id="rId19"/>
    <p:sldId id="264" r:id="rId20"/>
    <p:sldId id="265" r:id="rId21"/>
    <p:sldId id="266" r:id="rId22"/>
    <p:sldId id="267" r:id="rId23"/>
    <p:sldId id="268"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EE10C-9CAF-46C3-BFF1-6A9BA19C9440}" type="datetimeFigureOut">
              <a:rPr lang="en-US" smtClean="0"/>
              <a:t>11/25/2017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1B841-3A1F-4662-920C-E98D5A138539}" type="slidenum">
              <a:rPr lang="en-IN" smtClean="0"/>
              <a:t>‹#›</a:t>
            </a:fld>
            <a:endParaRPr lang="en-IN"/>
          </a:p>
        </p:txBody>
      </p:sp>
    </p:spTree>
    <p:extLst>
      <p:ext uri="{BB962C8B-B14F-4D97-AF65-F5344CB8AC3E}">
        <p14:creationId xmlns:p14="http://schemas.microsoft.com/office/powerpoint/2010/main" val="367156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51B841-3A1F-4662-920C-E98D5A138539}" type="slidenum">
              <a:rPr lang="en-IN" smtClean="0"/>
              <a:t>1</a:t>
            </a:fld>
            <a:endParaRPr lang="en-IN"/>
          </a:p>
        </p:txBody>
      </p:sp>
    </p:spTree>
    <p:extLst>
      <p:ext uri="{BB962C8B-B14F-4D97-AF65-F5344CB8AC3E}">
        <p14:creationId xmlns:p14="http://schemas.microsoft.com/office/powerpoint/2010/main" val="140739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51B841-3A1F-4662-920C-E98D5A138539}" type="slidenum">
              <a:rPr lang="en-IN" smtClean="0"/>
              <a:t>3</a:t>
            </a:fld>
            <a:endParaRPr lang="en-IN"/>
          </a:p>
        </p:txBody>
      </p:sp>
    </p:spTree>
    <p:extLst>
      <p:ext uri="{BB962C8B-B14F-4D97-AF65-F5344CB8AC3E}">
        <p14:creationId xmlns:p14="http://schemas.microsoft.com/office/powerpoint/2010/main" val="314100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C2AF6-FE23-4D11-AF6C-5ADCA743EAB4}" type="slidenum">
              <a:rPr lang="en-US" smtClean="0"/>
              <a:pPr/>
              <a:t>5</a:t>
            </a:fld>
            <a:endParaRPr lang="en-US"/>
          </a:p>
        </p:txBody>
      </p:sp>
    </p:spTree>
    <p:extLst>
      <p:ext uri="{BB962C8B-B14F-4D97-AF65-F5344CB8AC3E}">
        <p14:creationId xmlns:p14="http://schemas.microsoft.com/office/powerpoint/2010/main" val="322518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1B841-3A1F-4662-920C-E98D5A138539}" type="slidenum">
              <a:rPr lang="en-IN" smtClean="0"/>
              <a:t>10</a:t>
            </a:fld>
            <a:endParaRPr lang="en-IN"/>
          </a:p>
        </p:txBody>
      </p:sp>
    </p:spTree>
    <p:extLst>
      <p:ext uri="{BB962C8B-B14F-4D97-AF65-F5344CB8AC3E}">
        <p14:creationId xmlns:p14="http://schemas.microsoft.com/office/powerpoint/2010/main" val="337851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FC2AF6-FE23-4D11-AF6C-5ADCA743EAB4}" type="slidenum">
              <a:rPr lang="en-US" smtClean="0"/>
              <a:pPr/>
              <a:t>18</a:t>
            </a:fld>
            <a:endParaRPr lang="en-US"/>
          </a:p>
        </p:txBody>
      </p:sp>
    </p:spTree>
    <p:extLst>
      <p:ext uri="{BB962C8B-B14F-4D97-AF65-F5344CB8AC3E}">
        <p14:creationId xmlns:p14="http://schemas.microsoft.com/office/powerpoint/2010/main" val="409458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FC2AF6-FE23-4D11-AF6C-5ADCA743EAB4}" type="slidenum">
              <a:rPr lang="en-US" smtClean="0"/>
              <a:pPr/>
              <a:t>21</a:t>
            </a:fld>
            <a:endParaRPr lang="en-US"/>
          </a:p>
        </p:txBody>
      </p:sp>
    </p:spTree>
    <p:extLst>
      <p:ext uri="{BB962C8B-B14F-4D97-AF65-F5344CB8AC3E}">
        <p14:creationId xmlns:p14="http://schemas.microsoft.com/office/powerpoint/2010/main" val="261943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0C4678-9253-4EC4-8D39-080EB457F872}" type="datetimeFigureOut">
              <a:rPr lang="en-US" smtClean="0"/>
              <a:t>11/25/2017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0C4678-9253-4EC4-8D39-080EB457F872}" type="datetimeFigureOut">
              <a:rPr lang="en-US" smtClean="0"/>
              <a:t>11/25/2017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0C4678-9253-4EC4-8D39-080EB457F872}" type="datetimeFigureOut">
              <a:rPr lang="en-US" smtClean="0"/>
              <a:t>11/25/2017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0C4678-9253-4EC4-8D39-080EB457F872}" type="datetimeFigureOut">
              <a:rPr lang="en-US" smtClean="0"/>
              <a:t>11/25/2017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C4678-9253-4EC4-8D39-080EB457F872}" type="datetimeFigureOut">
              <a:rPr lang="en-US" smtClean="0"/>
              <a:t>11/25/2017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0C4678-9253-4EC4-8D39-080EB457F872}" type="datetimeFigureOut">
              <a:rPr lang="en-US" smtClean="0"/>
              <a:t>11/25/2017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0C4678-9253-4EC4-8D39-080EB457F872}" type="datetimeFigureOut">
              <a:rPr lang="en-US" smtClean="0"/>
              <a:t>11/25/2017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0C4678-9253-4EC4-8D39-080EB457F872}" type="datetimeFigureOut">
              <a:rPr lang="en-US" smtClean="0"/>
              <a:t>11/25/2017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C4678-9253-4EC4-8D39-080EB457F872}" type="datetimeFigureOut">
              <a:rPr lang="en-US" smtClean="0"/>
              <a:t>11/25/2017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C4678-9253-4EC4-8D39-080EB457F872}" type="datetimeFigureOut">
              <a:rPr lang="en-US" smtClean="0"/>
              <a:t>11/25/2017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C4678-9253-4EC4-8D39-080EB457F872}" type="datetimeFigureOut">
              <a:rPr lang="en-US" smtClean="0"/>
              <a:t>11/25/2017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66368-54F2-48DA-A7D8-88D8F797EA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C4678-9253-4EC4-8D39-080EB457F872}" type="datetimeFigureOut">
              <a:rPr lang="en-US" smtClean="0"/>
              <a:t>11/25/2017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6368-54F2-48DA-A7D8-88D8F797EA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928693"/>
          </a:xfrm>
        </p:spPr>
        <p:txBody>
          <a:bodyPr/>
          <a:lstStyle/>
          <a:p>
            <a:pPr marL="742950" indent="-742950"/>
            <a:r>
              <a:rPr lang="en-I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DIGITAL LOCKER</a:t>
            </a:r>
            <a:endParaRPr lang="en-IN" dirty="0"/>
          </a:p>
        </p:txBody>
      </p:sp>
      <p:sp>
        <p:nvSpPr>
          <p:cNvPr id="3" name="Subtitle 2"/>
          <p:cNvSpPr>
            <a:spLocks noGrp="1"/>
          </p:cNvSpPr>
          <p:nvPr>
            <p:ph type="subTitle" idx="1"/>
          </p:nvPr>
        </p:nvSpPr>
        <p:spPr>
          <a:xfrm>
            <a:off x="357158" y="1714488"/>
            <a:ext cx="8501122" cy="5000660"/>
          </a:xfrm>
        </p:spPr>
        <p:txBody>
          <a:bodyPr>
            <a:normAutofit/>
          </a:bodyPr>
          <a:lstStyle/>
          <a:p>
            <a:endParaRPr lang="en-IN" dirty="0" smtClean="0"/>
          </a:p>
          <a:p>
            <a:endParaRPr lang="en-IN" dirty="0"/>
          </a:p>
          <a:p>
            <a:endParaRPr lang="en-IN" dirty="0" smtClean="0"/>
          </a:p>
          <a:p>
            <a:endParaRPr lang="en-IN" dirty="0"/>
          </a:p>
          <a:p>
            <a:endParaRPr lang="en-IN" dirty="0" smtClean="0"/>
          </a:p>
          <a:p>
            <a:r>
              <a:rPr lang="en-IN" dirty="0" smtClean="0"/>
              <a:t>Presentation by</a:t>
            </a:r>
          </a:p>
          <a:p>
            <a:r>
              <a:rPr lang="en-IN" sz="2000" dirty="0" err="1" smtClean="0"/>
              <a:t>Bornali</a:t>
            </a:r>
            <a:r>
              <a:rPr lang="en-IN" sz="2000" dirty="0" smtClean="0"/>
              <a:t> </a:t>
            </a:r>
            <a:r>
              <a:rPr lang="en-IN" sz="2000" dirty="0" err="1" smtClean="0"/>
              <a:t>Sonowal</a:t>
            </a:r>
            <a:r>
              <a:rPr lang="en-IN" sz="2000" dirty="0" smtClean="0"/>
              <a:t>   &amp; </a:t>
            </a:r>
            <a:r>
              <a:rPr lang="en-IN" sz="2000" dirty="0" err="1" smtClean="0"/>
              <a:t>Porishmita</a:t>
            </a:r>
            <a:r>
              <a:rPr lang="en-IN" sz="2000" dirty="0" smtClean="0"/>
              <a:t> </a:t>
            </a:r>
            <a:r>
              <a:rPr lang="en-IN" sz="2000" dirty="0" err="1" smtClean="0"/>
              <a:t>Dutta</a:t>
            </a:r>
            <a:endParaRPr lang="en-IN" sz="2000" dirty="0" smtClean="0"/>
          </a:p>
          <a:p>
            <a:r>
              <a:rPr lang="en-IN" sz="2000" dirty="0" smtClean="0"/>
              <a:t>(CS13mi0332</a:t>
            </a:r>
            <a:r>
              <a:rPr lang="en-IN" sz="2000" dirty="0"/>
              <a:t>)  &amp; </a:t>
            </a:r>
            <a:r>
              <a:rPr lang="en-IN" sz="2000" dirty="0" smtClean="0"/>
              <a:t>(CS13mi0342</a:t>
            </a:r>
            <a:r>
              <a:rPr lang="en-IN" sz="2000" dirty="0"/>
              <a:t>)</a:t>
            </a:r>
          </a:p>
          <a:p>
            <a:endParaRPr lang="en-IN" sz="20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54" y="1285860"/>
            <a:ext cx="1195105" cy="2928958"/>
          </a:xfrm>
          <a:prstGeom prst="rect">
            <a:avLst/>
          </a:prstGeom>
        </p:spPr>
      </p:pic>
      <p:sp>
        <p:nvSpPr>
          <p:cNvPr id="6" name="Rectangle 5"/>
          <p:cNvSpPr/>
          <p:nvPr/>
        </p:nvSpPr>
        <p:spPr>
          <a:xfrm flipH="1">
            <a:off x="-4214874" y="1571612"/>
            <a:ext cx="500066" cy="10064294"/>
          </a:xfrm>
          <a:prstGeom prst="rect">
            <a:avLst/>
          </a:prstGeom>
          <a:noFill/>
        </p:spPr>
        <p:txBody>
          <a:bodyPr wrap="square" lIns="91440" tIns="45720" rIns="91440" bIns="45720">
            <a:spAutoFit/>
          </a:bodyPr>
          <a:lstStyle/>
          <a:p>
            <a:pPr algn="ctr"/>
            <a:r>
              <a:rPr lang="en-US"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rPr>
              <a:t>Your Text Here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026620"/>
            <a:ext cx="4392488" cy="344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40" y="188640"/>
            <a:ext cx="8229600" cy="706090"/>
          </a:xfrm>
        </p:spPr>
        <p:txBody>
          <a:bodyPr>
            <a:normAutofit fontScale="90000"/>
          </a:bodyPr>
          <a:lstStyle/>
          <a:p>
            <a:r>
              <a:rPr lang="en-US" dirty="0" smtClean="0"/>
              <a:t>MVC</a:t>
            </a:r>
            <a:endParaRPr lang="en-US" dirty="0"/>
          </a:p>
        </p:txBody>
      </p:sp>
      <p:sp>
        <p:nvSpPr>
          <p:cNvPr id="5" name="Rounded Rectangle 4"/>
          <p:cNvSpPr/>
          <p:nvPr/>
        </p:nvSpPr>
        <p:spPr>
          <a:xfrm>
            <a:off x="5411603" y="1412776"/>
            <a:ext cx="2232248" cy="57606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Presentation Layer</a:t>
            </a:r>
            <a:endParaRPr lang="en-US" b="1" dirty="0">
              <a:solidFill>
                <a:schemeClr val="tx1"/>
              </a:solidFill>
              <a:latin typeface="Times New Roman" pitchFamily="18" charset="0"/>
              <a:cs typeface="Times New Roman" pitchFamily="18" charset="0"/>
            </a:endParaRPr>
          </a:p>
        </p:txBody>
      </p:sp>
      <p:sp>
        <p:nvSpPr>
          <p:cNvPr id="6" name="Can 5"/>
          <p:cNvSpPr/>
          <p:nvPr/>
        </p:nvSpPr>
        <p:spPr>
          <a:xfrm>
            <a:off x="6198425" y="5229200"/>
            <a:ext cx="864096" cy="1080120"/>
          </a:xfrm>
          <a:prstGeom prst="can">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Source</a:t>
            </a:r>
            <a:endParaRPr lang="en-US" b="1" dirty="0">
              <a:solidFill>
                <a:schemeClr val="tx1"/>
              </a:solidFill>
            </a:endParaRPr>
          </a:p>
        </p:txBody>
      </p:sp>
      <p:sp>
        <p:nvSpPr>
          <p:cNvPr id="8" name="Rounded Rectangle 7"/>
          <p:cNvSpPr/>
          <p:nvPr/>
        </p:nvSpPr>
        <p:spPr>
          <a:xfrm>
            <a:off x="5478495" y="3068960"/>
            <a:ext cx="2232248" cy="57606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Application Logic Layer</a:t>
            </a:r>
            <a:endParaRPr lang="en-US" b="1" dirty="0">
              <a:solidFill>
                <a:schemeClr val="tx1"/>
              </a:solidFill>
              <a:latin typeface="Times New Roman" pitchFamily="18" charset="0"/>
              <a:cs typeface="Times New Roman" pitchFamily="18" charset="0"/>
            </a:endParaRPr>
          </a:p>
        </p:txBody>
      </p:sp>
      <p:sp>
        <p:nvSpPr>
          <p:cNvPr id="9" name="Rounded Rectangle 8"/>
          <p:cNvSpPr/>
          <p:nvPr/>
        </p:nvSpPr>
        <p:spPr>
          <a:xfrm>
            <a:off x="5482466" y="4221088"/>
            <a:ext cx="2232248" cy="57606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Data Access Layer</a:t>
            </a:r>
            <a:endParaRPr lang="en-US" b="1" dirty="0">
              <a:solidFill>
                <a:schemeClr val="tx1"/>
              </a:solidFill>
              <a:latin typeface="Times New Roman" pitchFamily="18" charset="0"/>
              <a:cs typeface="Times New Roman" pitchFamily="18" charset="0"/>
            </a:endParaRPr>
          </a:p>
        </p:txBody>
      </p:sp>
      <p:sp>
        <p:nvSpPr>
          <p:cNvPr id="11" name="Down Arrow 10"/>
          <p:cNvSpPr/>
          <p:nvPr/>
        </p:nvSpPr>
        <p:spPr>
          <a:xfrm>
            <a:off x="6452084" y="3717196"/>
            <a:ext cx="39604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452084" y="4846128"/>
            <a:ext cx="39604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97561" y="2966624"/>
            <a:ext cx="1408137" cy="13568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Controller</a:t>
            </a:r>
            <a:endParaRPr lang="en-US" sz="1400" b="1" dirty="0">
              <a:solidFill>
                <a:schemeClr val="tx1"/>
              </a:solidFill>
            </a:endParaRPr>
          </a:p>
        </p:txBody>
      </p:sp>
      <p:sp>
        <p:nvSpPr>
          <p:cNvPr id="16" name="Oval 15"/>
          <p:cNvSpPr/>
          <p:nvPr/>
        </p:nvSpPr>
        <p:spPr>
          <a:xfrm>
            <a:off x="1997560" y="4672594"/>
            <a:ext cx="1408137" cy="134869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Model</a:t>
            </a:r>
            <a:endParaRPr lang="en-US" b="1" dirty="0">
              <a:solidFill>
                <a:schemeClr val="tx1"/>
              </a:solidFill>
            </a:endParaRPr>
          </a:p>
        </p:txBody>
      </p:sp>
      <p:sp>
        <p:nvSpPr>
          <p:cNvPr id="17" name="Oval 16"/>
          <p:cNvSpPr/>
          <p:nvPr/>
        </p:nvSpPr>
        <p:spPr>
          <a:xfrm>
            <a:off x="2073549" y="1412776"/>
            <a:ext cx="1332149" cy="136863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View</a:t>
            </a:r>
            <a:endParaRPr lang="en-US" b="1" dirty="0">
              <a:solidFill>
                <a:schemeClr val="tx1"/>
              </a:solidFill>
            </a:endParaRPr>
          </a:p>
        </p:txBody>
      </p:sp>
      <p:cxnSp>
        <p:nvCxnSpPr>
          <p:cNvPr id="18" name="Straight Arrow Connector 17"/>
          <p:cNvCxnSpPr/>
          <p:nvPr/>
        </p:nvCxnSpPr>
        <p:spPr>
          <a:xfrm>
            <a:off x="3539395" y="3632942"/>
            <a:ext cx="14761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39395" y="1872283"/>
            <a:ext cx="14761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63243" y="2168860"/>
            <a:ext cx="1472529"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Send  Request</a:t>
            </a:r>
            <a:endParaRPr lang="en-US" sz="1400" b="1" dirty="0">
              <a:solidFill>
                <a:schemeClr val="tx1"/>
              </a:solidFill>
            </a:endParaRPr>
          </a:p>
        </p:txBody>
      </p:sp>
      <p:sp>
        <p:nvSpPr>
          <p:cNvPr id="27" name="Rectangle 26"/>
          <p:cNvSpPr/>
          <p:nvPr/>
        </p:nvSpPr>
        <p:spPr>
          <a:xfrm>
            <a:off x="5162208" y="4914893"/>
            <a:ext cx="1036217"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Manipulate</a:t>
            </a:r>
            <a:endParaRPr lang="en-US" sz="1400" b="1" dirty="0">
              <a:solidFill>
                <a:schemeClr val="tx1"/>
              </a:solidFill>
            </a:endParaRPr>
          </a:p>
        </p:txBody>
      </p:sp>
      <p:sp>
        <p:nvSpPr>
          <p:cNvPr id="28" name="Rectangle 27"/>
          <p:cNvSpPr/>
          <p:nvPr/>
        </p:nvSpPr>
        <p:spPr>
          <a:xfrm>
            <a:off x="6812556" y="2059086"/>
            <a:ext cx="78845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Renders</a:t>
            </a:r>
            <a:endParaRPr lang="en-US" sz="1400" b="1" dirty="0">
              <a:solidFill>
                <a:schemeClr val="tx1"/>
              </a:solidFill>
            </a:endParaRPr>
          </a:p>
        </p:txBody>
      </p:sp>
      <p:sp>
        <p:nvSpPr>
          <p:cNvPr id="29" name="Rectangle 28"/>
          <p:cNvSpPr/>
          <p:nvPr/>
        </p:nvSpPr>
        <p:spPr>
          <a:xfrm>
            <a:off x="7176300" y="2620902"/>
            <a:ext cx="92123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Display</a:t>
            </a:r>
            <a:endParaRPr lang="en-US" sz="1400" b="1" dirty="0">
              <a:solidFill>
                <a:schemeClr val="tx1"/>
              </a:solidFill>
            </a:endParaRPr>
          </a:p>
        </p:txBody>
      </p:sp>
      <p:cxnSp>
        <p:nvCxnSpPr>
          <p:cNvPr id="3077" name="Elbow Connector 3076"/>
          <p:cNvCxnSpPr>
            <a:stCxn id="5" idx="3"/>
            <a:endCxn id="9" idx="3"/>
          </p:cNvCxnSpPr>
          <p:nvPr/>
        </p:nvCxnSpPr>
        <p:spPr>
          <a:xfrm>
            <a:off x="7643851" y="1700808"/>
            <a:ext cx="70863" cy="2808312"/>
          </a:xfrm>
          <a:prstGeom prst="bentConnector3">
            <a:avLst>
              <a:gd name="adj1" fmla="val 42259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79" name="Elbow Connector 3078"/>
          <p:cNvCxnSpPr>
            <a:stCxn id="5" idx="1"/>
            <a:endCxn id="8" idx="1"/>
          </p:cNvCxnSpPr>
          <p:nvPr/>
        </p:nvCxnSpPr>
        <p:spPr>
          <a:xfrm rot="10800000" flipH="1" flipV="1">
            <a:off x="5411603" y="1700808"/>
            <a:ext cx="66892" cy="1656184"/>
          </a:xfrm>
          <a:prstGeom prst="bentConnector3">
            <a:avLst>
              <a:gd name="adj1" fmla="val -34174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81" name="Straight Arrow Connector 3080"/>
          <p:cNvCxnSpPr/>
          <p:nvPr/>
        </p:nvCxnSpPr>
        <p:spPr>
          <a:xfrm flipV="1">
            <a:off x="6848128" y="1988840"/>
            <a:ext cx="0" cy="10801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Down Arrow 42"/>
          <p:cNvSpPr/>
          <p:nvPr/>
        </p:nvSpPr>
        <p:spPr>
          <a:xfrm>
            <a:off x="6450948" y="2097092"/>
            <a:ext cx="396044" cy="869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5" name="Elbow Connector 3084"/>
          <p:cNvCxnSpPr/>
          <p:nvPr/>
        </p:nvCxnSpPr>
        <p:spPr>
          <a:xfrm rot="10800000" flipH="1" flipV="1">
            <a:off x="5478495" y="3472903"/>
            <a:ext cx="719930" cy="2412268"/>
          </a:xfrm>
          <a:prstGeom prst="bentConnector3">
            <a:avLst>
              <a:gd name="adj1" fmla="val -389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539395" y="5307584"/>
            <a:ext cx="14761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9" name="Rectangle 3088"/>
          <p:cNvSpPr/>
          <p:nvPr/>
        </p:nvSpPr>
        <p:spPr>
          <a:xfrm>
            <a:off x="1082731" y="1856147"/>
            <a:ext cx="759454" cy="47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V</a:t>
            </a:r>
            <a:endParaRPr lang="en-US" sz="3200" b="1" dirty="0">
              <a:solidFill>
                <a:schemeClr val="tx1"/>
              </a:solidFill>
            </a:endParaRPr>
          </a:p>
        </p:txBody>
      </p:sp>
      <p:sp>
        <p:nvSpPr>
          <p:cNvPr id="53" name="Rectangle 52"/>
          <p:cNvSpPr/>
          <p:nvPr/>
        </p:nvSpPr>
        <p:spPr>
          <a:xfrm>
            <a:off x="1128674" y="3478897"/>
            <a:ext cx="690413" cy="47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
            </a:r>
            <a:endParaRPr lang="en-US" sz="3200" b="1" dirty="0">
              <a:solidFill>
                <a:schemeClr val="tx1"/>
              </a:solidFill>
            </a:endParaRPr>
          </a:p>
        </p:txBody>
      </p:sp>
      <p:sp>
        <p:nvSpPr>
          <p:cNvPr id="54" name="Rectangle 53"/>
          <p:cNvSpPr/>
          <p:nvPr/>
        </p:nvSpPr>
        <p:spPr>
          <a:xfrm>
            <a:off x="1183475" y="4990901"/>
            <a:ext cx="690413" cy="47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a:t>
            </a:r>
            <a:endParaRPr lang="en-US" sz="3200" b="1" dirty="0">
              <a:solidFill>
                <a:schemeClr val="tx1"/>
              </a:solidFill>
            </a:endParaRPr>
          </a:p>
        </p:txBody>
      </p:sp>
    </p:spTree>
    <p:extLst>
      <p:ext uri="{BB962C8B-B14F-4D97-AF65-F5344CB8AC3E}">
        <p14:creationId xmlns:p14="http://schemas.microsoft.com/office/powerpoint/2010/main" val="158622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a:bodyPr>
          <a:lstStyle/>
          <a:p>
            <a:r>
              <a:rPr lang="en-US" sz="3200" dirty="0" smtClean="0"/>
              <a:t>Prototype Model</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8552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endParaRPr lang="en-IN" dirty="0"/>
          </a:p>
        </p:txBody>
      </p:sp>
      <p:sp>
        <p:nvSpPr>
          <p:cNvPr id="2" name="Rectangle 1"/>
          <p:cNvSpPr/>
          <p:nvPr/>
        </p:nvSpPr>
        <p:spPr>
          <a:xfrm>
            <a:off x="3419872" y="796642"/>
            <a:ext cx="2510813" cy="400110"/>
          </a:xfrm>
          <a:prstGeom prst="rect">
            <a:avLst/>
          </a:prstGeom>
        </p:spPr>
        <p:txBody>
          <a:bodyPr wrap="square">
            <a:spAutoFit/>
          </a:bodyPr>
          <a:lstStyle/>
          <a:p>
            <a:r>
              <a:rPr lang="en-IN" sz="2000" b="1" dirty="0">
                <a:solidFill>
                  <a:srgbClr val="FF0000"/>
                </a:solidFill>
                <a:latin typeface="Times New Roman" pitchFamily="18" charset="0"/>
                <a:cs typeface="Times New Roman" pitchFamily="18" charset="0"/>
              </a:rPr>
              <a:t>Functional Diagram</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134194"/>
            <a:ext cx="862012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2420888"/>
            <a:ext cx="720080" cy="79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39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endParaRPr lang="en-IN" dirty="0"/>
          </a:p>
        </p:txBody>
      </p:sp>
      <p:sp>
        <p:nvSpPr>
          <p:cNvPr id="6" name="Rectangle 5"/>
          <p:cNvSpPr/>
          <p:nvPr/>
        </p:nvSpPr>
        <p:spPr>
          <a:xfrm>
            <a:off x="3023828" y="796642"/>
            <a:ext cx="3096344"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Data Flow Diagram (DFD)</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8106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endParaRPr lang="en-IN" dirty="0"/>
          </a:p>
        </p:txBody>
      </p:sp>
      <p:sp>
        <p:nvSpPr>
          <p:cNvPr id="6" name="Rectangle 5"/>
          <p:cNvSpPr/>
          <p:nvPr/>
        </p:nvSpPr>
        <p:spPr>
          <a:xfrm>
            <a:off x="2501770" y="708665"/>
            <a:ext cx="4140460"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Entity Relationship Diagram (ERD)</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9521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352" y="1268761"/>
            <a:ext cx="8579296" cy="4248472"/>
          </a:xfrm>
        </p:spPr>
        <p:txBody>
          <a:bodyPr>
            <a:normAutofit fontScale="85000" lnSpcReduction="10000"/>
          </a:bodyPr>
          <a:lstStyle/>
          <a:p>
            <a:pPr lvl="0">
              <a:buFont typeface="Wingdings" pitchFamily="2" charset="2"/>
              <a:buChar char="q"/>
            </a:pPr>
            <a:r>
              <a:rPr lang="en-US" dirty="0" smtClean="0"/>
              <a:t>User </a:t>
            </a:r>
            <a:r>
              <a:rPr lang="en-US" dirty="0"/>
              <a:t>Home page-URL#1 </a:t>
            </a:r>
            <a:r>
              <a:rPr lang="en-US" sz="2400" dirty="0">
                <a:sym typeface="Symbol"/>
              </a:rPr>
              <a:t></a:t>
            </a:r>
            <a:r>
              <a:rPr lang="en-US" sz="2400" dirty="0"/>
              <a:t>www.kazirangauniersity.in/</a:t>
            </a:r>
            <a:r>
              <a:rPr lang="en-US" sz="2400" dirty="0" err="1"/>
              <a:t>userlogin</a:t>
            </a:r>
            <a:r>
              <a:rPr lang="en-US" sz="2400" dirty="0"/>
              <a:t>/ </a:t>
            </a:r>
            <a:r>
              <a:rPr lang="en-US" sz="2400" dirty="0">
                <a:sym typeface="Symbol"/>
              </a:rPr>
              <a:t></a:t>
            </a:r>
            <a:endParaRPr lang="en-US" sz="2400" dirty="0"/>
          </a:p>
          <a:p>
            <a:pPr lvl="1">
              <a:buFont typeface="Wingdings" pitchFamily="2" charset="2"/>
              <a:buChar char="ü"/>
            </a:pPr>
            <a:r>
              <a:rPr lang="en-US" dirty="0"/>
              <a:t>User login</a:t>
            </a:r>
          </a:p>
          <a:p>
            <a:pPr lvl="1">
              <a:buFont typeface="Wingdings" pitchFamily="2" charset="2"/>
              <a:buChar char="ü"/>
            </a:pPr>
            <a:r>
              <a:rPr lang="en-US" dirty="0"/>
              <a:t>User signup</a:t>
            </a:r>
          </a:p>
          <a:p>
            <a:pPr lvl="1">
              <a:buFont typeface="Wingdings" pitchFamily="2" charset="2"/>
              <a:buChar char="ü"/>
            </a:pPr>
            <a:r>
              <a:rPr lang="en-US" dirty="0"/>
              <a:t>Change password</a:t>
            </a:r>
          </a:p>
          <a:p>
            <a:pPr lvl="1">
              <a:buFont typeface="Wingdings" pitchFamily="2" charset="2"/>
              <a:buChar char="ü"/>
            </a:pPr>
            <a:r>
              <a:rPr lang="en-US" dirty="0"/>
              <a:t>User registration as owner</a:t>
            </a:r>
          </a:p>
          <a:p>
            <a:pPr lvl="1">
              <a:buFont typeface="Wingdings" pitchFamily="2" charset="2"/>
              <a:buChar char="ü"/>
            </a:pPr>
            <a:r>
              <a:rPr lang="en-US" dirty="0"/>
              <a:t>Latest update information of documents</a:t>
            </a:r>
          </a:p>
          <a:p>
            <a:pPr lvl="1">
              <a:buFont typeface="Wingdings" pitchFamily="2" charset="2"/>
              <a:buChar char="ü"/>
            </a:pPr>
            <a:r>
              <a:rPr lang="en-US" dirty="0"/>
              <a:t>View details-Dash Board</a:t>
            </a:r>
          </a:p>
          <a:p>
            <a:pPr lvl="1">
              <a:buFont typeface="Wingdings" pitchFamily="2" charset="2"/>
              <a:buChar char="ü"/>
            </a:pPr>
            <a:r>
              <a:rPr lang="en-US" dirty="0"/>
              <a:t>View Document-PULL API</a:t>
            </a:r>
          </a:p>
          <a:p>
            <a:pPr lvl="1">
              <a:buFont typeface="Wingdings" pitchFamily="2" charset="2"/>
              <a:buChar char="ü"/>
            </a:pPr>
            <a:r>
              <a:rPr lang="en-US" dirty="0"/>
              <a:t>Add new document category -PUSH API</a:t>
            </a:r>
          </a:p>
          <a:p>
            <a:pPr lvl="1">
              <a:buFont typeface="Wingdings" pitchFamily="2" charset="2"/>
              <a:buChar char="ü"/>
            </a:pPr>
            <a:r>
              <a:rPr lang="en-US" dirty="0"/>
              <a:t>Upload/Add new document-PUSH API</a:t>
            </a:r>
          </a:p>
          <a:p>
            <a:endParaRPr lang="en-US" dirty="0"/>
          </a:p>
        </p:txBody>
      </p:sp>
      <p:sp>
        <p:nvSpPr>
          <p:cNvPr id="5"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endParaRPr lang="en-IN" dirty="0"/>
          </a:p>
        </p:txBody>
      </p:sp>
      <p:sp>
        <p:nvSpPr>
          <p:cNvPr id="6" name="Rectangle 5"/>
          <p:cNvSpPr/>
          <p:nvPr/>
        </p:nvSpPr>
        <p:spPr>
          <a:xfrm>
            <a:off x="3572889" y="708665"/>
            <a:ext cx="1998222"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Module’s Details </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2252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8712968" cy="4525963"/>
          </a:xfrm>
        </p:spPr>
        <p:txBody>
          <a:bodyPr>
            <a:normAutofit fontScale="85000" lnSpcReduction="20000"/>
          </a:bodyPr>
          <a:lstStyle/>
          <a:p>
            <a:pPr lvl="0">
              <a:buFont typeface="Wingdings" pitchFamily="2" charset="2"/>
              <a:buChar char="q"/>
            </a:pPr>
            <a:r>
              <a:rPr lang="en-US" dirty="0"/>
              <a:t>User Home page-URL#1 </a:t>
            </a:r>
            <a:r>
              <a:rPr lang="en-US" sz="2600" dirty="0">
                <a:sym typeface="Symbol"/>
              </a:rPr>
              <a:t></a:t>
            </a:r>
            <a:r>
              <a:rPr lang="en-US" sz="2600" dirty="0"/>
              <a:t>www.kazirangauniersity.in/</a:t>
            </a:r>
            <a:r>
              <a:rPr lang="en-US" sz="2600" dirty="0" err="1"/>
              <a:t>userlogin</a:t>
            </a:r>
            <a:r>
              <a:rPr lang="en-US" sz="2600" dirty="0"/>
              <a:t>/ </a:t>
            </a:r>
            <a:r>
              <a:rPr lang="en-US" sz="2600" dirty="0">
                <a:sym typeface="Symbol"/>
              </a:rPr>
              <a:t></a:t>
            </a:r>
            <a:endParaRPr lang="en-US" sz="2600" dirty="0"/>
          </a:p>
          <a:p>
            <a:pPr lvl="1">
              <a:buFont typeface="Wingdings" pitchFamily="2" charset="2"/>
              <a:buChar char="ü"/>
            </a:pPr>
            <a:r>
              <a:rPr lang="en-US" dirty="0" smtClean="0"/>
              <a:t>Settings </a:t>
            </a:r>
            <a:r>
              <a:rPr lang="en-US" dirty="0"/>
              <a:t>password of a document</a:t>
            </a:r>
          </a:p>
          <a:p>
            <a:pPr lvl="1">
              <a:buFont typeface="Wingdings" pitchFamily="2" charset="2"/>
              <a:buChar char="ü"/>
            </a:pPr>
            <a:r>
              <a:rPr lang="en-US" dirty="0"/>
              <a:t>Settings password of a group documents</a:t>
            </a:r>
          </a:p>
          <a:p>
            <a:pPr lvl="1">
              <a:buFont typeface="Wingdings" pitchFamily="2" charset="2"/>
              <a:buChar char="ü"/>
            </a:pPr>
            <a:r>
              <a:rPr lang="en-US" dirty="0"/>
              <a:t>Change password of a document</a:t>
            </a:r>
          </a:p>
          <a:p>
            <a:pPr lvl="1">
              <a:buFont typeface="Wingdings" pitchFamily="2" charset="2"/>
              <a:buChar char="ü"/>
            </a:pPr>
            <a:r>
              <a:rPr lang="en-US" dirty="0"/>
              <a:t>Change password of a group documents</a:t>
            </a:r>
          </a:p>
          <a:p>
            <a:pPr lvl="1">
              <a:buFont typeface="Wingdings" pitchFamily="2" charset="2"/>
              <a:buChar char="ü"/>
            </a:pPr>
            <a:r>
              <a:rPr lang="en-US" dirty="0"/>
              <a:t>Remove password of a document</a:t>
            </a:r>
          </a:p>
          <a:p>
            <a:pPr lvl="1">
              <a:buFont typeface="Wingdings" pitchFamily="2" charset="2"/>
              <a:buChar char="ü"/>
            </a:pPr>
            <a:r>
              <a:rPr lang="en-US" dirty="0"/>
              <a:t>Remove password of a group documents</a:t>
            </a:r>
          </a:p>
          <a:p>
            <a:pPr lvl="1">
              <a:buFont typeface="Wingdings" pitchFamily="2" charset="2"/>
              <a:buChar char="ü"/>
            </a:pPr>
            <a:r>
              <a:rPr lang="en-US" dirty="0"/>
              <a:t>Receive request for a document</a:t>
            </a:r>
          </a:p>
          <a:p>
            <a:pPr lvl="1">
              <a:buFont typeface="Wingdings" pitchFamily="2" charset="2"/>
              <a:buChar char="ü"/>
            </a:pPr>
            <a:r>
              <a:rPr lang="en-US" dirty="0"/>
              <a:t>Approval of a document</a:t>
            </a:r>
          </a:p>
          <a:p>
            <a:pPr lvl="1">
              <a:buFont typeface="Wingdings" pitchFamily="2" charset="2"/>
              <a:buChar char="ü"/>
            </a:pPr>
            <a:r>
              <a:rPr lang="en-US" dirty="0"/>
              <a:t>Issue documents</a:t>
            </a:r>
          </a:p>
          <a:p>
            <a:pPr lvl="1">
              <a:buFont typeface="Wingdings" pitchFamily="2" charset="2"/>
              <a:buChar char="ü"/>
            </a:pPr>
            <a:r>
              <a:rPr lang="en-US" dirty="0"/>
              <a:t>Check-in page</a:t>
            </a:r>
          </a:p>
          <a:p>
            <a:pPr lvl="1">
              <a:buFont typeface="Wingdings" pitchFamily="2" charset="2"/>
              <a:buChar char="ü"/>
            </a:pPr>
            <a:r>
              <a:rPr lang="en-US" dirty="0"/>
              <a:t>Check-out </a:t>
            </a:r>
            <a:r>
              <a:rPr lang="en-US" dirty="0" smtClean="0"/>
              <a:t>page</a:t>
            </a:r>
            <a:endParaRPr lang="en-US" dirty="0"/>
          </a:p>
        </p:txBody>
      </p:sp>
      <p:sp>
        <p:nvSpPr>
          <p:cNvPr id="5"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r>
              <a:rPr lang="en-IN" sz="2400" dirty="0" smtClean="0"/>
              <a:t>-----Cont.</a:t>
            </a:r>
            <a:endParaRPr lang="en-IN" sz="2400" dirty="0"/>
          </a:p>
        </p:txBody>
      </p:sp>
      <p:sp>
        <p:nvSpPr>
          <p:cNvPr id="6" name="Rectangle 5"/>
          <p:cNvSpPr/>
          <p:nvPr/>
        </p:nvSpPr>
        <p:spPr>
          <a:xfrm>
            <a:off x="3572889" y="708665"/>
            <a:ext cx="1998222"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Module’s Details </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8935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600200"/>
            <a:ext cx="8856984" cy="4709119"/>
          </a:xfrm>
        </p:spPr>
        <p:txBody>
          <a:bodyPr>
            <a:normAutofit fontScale="85000" lnSpcReduction="10000"/>
          </a:bodyPr>
          <a:lstStyle/>
          <a:p>
            <a:pPr lvl="0">
              <a:buFont typeface="Wingdings" pitchFamily="2" charset="2"/>
              <a:buChar char="q"/>
            </a:pPr>
            <a:r>
              <a:rPr lang="en-US" dirty="0"/>
              <a:t>Admin home page-URL#2 </a:t>
            </a:r>
            <a:r>
              <a:rPr lang="en-US" sz="2600" dirty="0">
                <a:sym typeface="Symbol"/>
              </a:rPr>
              <a:t></a:t>
            </a:r>
            <a:r>
              <a:rPr lang="en-US" sz="2600" dirty="0"/>
              <a:t>www.kazirangauniersity.in/</a:t>
            </a:r>
            <a:r>
              <a:rPr lang="en-US" sz="2600" dirty="0" err="1"/>
              <a:t>adminlogin</a:t>
            </a:r>
            <a:r>
              <a:rPr lang="en-US" sz="2600" dirty="0"/>
              <a:t>/ </a:t>
            </a:r>
            <a:r>
              <a:rPr lang="en-US" sz="2600" dirty="0">
                <a:sym typeface="Symbol"/>
              </a:rPr>
              <a:t></a:t>
            </a:r>
            <a:endParaRPr lang="en-US" sz="2600" dirty="0"/>
          </a:p>
          <a:p>
            <a:pPr lvl="1">
              <a:buFont typeface="Wingdings" pitchFamily="2" charset="2"/>
              <a:buChar char="ü"/>
            </a:pPr>
            <a:r>
              <a:rPr lang="en-US" dirty="0"/>
              <a:t>Admin login</a:t>
            </a:r>
          </a:p>
          <a:p>
            <a:pPr lvl="1">
              <a:buFont typeface="Wingdings" pitchFamily="2" charset="2"/>
              <a:buChar char="ü"/>
            </a:pPr>
            <a:r>
              <a:rPr lang="en-US" dirty="0"/>
              <a:t>Admin signup</a:t>
            </a:r>
          </a:p>
          <a:p>
            <a:pPr lvl="1">
              <a:buFont typeface="Wingdings" pitchFamily="2" charset="2"/>
              <a:buChar char="ü"/>
            </a:pPr>
            <a:r>
              <a:rPr lang="en-US" dirty="0"/>
              <a:t>Change password</a:t>
            </a:r>
          </a:p>
          <a:p>
            <a:pPr lvl="1">
              <a:buFont typeface="Wingdings" pitchFamily="2" charset="2"/>
              <a:buChar char="ü"/>
            </a:pPr>
            <a:r>
              <a:rPr lang="en-US" dirty="0"/>
              <a:t>Latest update details of document’s repository-Dash Board</a:t>
            </a:r>
          </a:p>
          <a:p>
            <a:pPr lvl="1">
              <a:buFont typeface="Wingdings" pitchFamily="2" charset="2"/>
              <a:buChar char="ü"/>
            </a:pPr>
            <a:r>
              <a:rPr lang="en-US" dirty="0"/>
              <a:t>View details-Dash Board</a:t>
            </a:r>
          </a:p>
          <a:p>
            <a:pPr lvl="1">
              <a:buFont typeface="Wingdings" pitchFamily="2" charset="2"/>
              <a:buChar char="ü"/>
            </a:pPr>
            <a:r>
              <a:rPr lang="en-US" dirty="0"/>
              <a:t>Remove Locker owner</a:t>
            </a:r>
          </a:p>
          <a:p>
            <a:pPr lvl="1">
              <a:buFont typeface="Wingdings" pitchFamily="2" charset="2"/>
              <a:buChar char="ü"/>
            </a:pPr>
            <a:r>
              <a:rPr lang="en-US" dirty="0"/>
              <a:t>Data manager</a:t>
            </a:r>
          </a:p>
          <a:p>
            <a:pPr lvl="1">
              <a:buFont typeface="Wingdings" pitchFamily="2" charset="2"/>
              <a:buChar char="ü"/>
            </a:pPr>
            <a:r>
              <a:rPr lang="en-US" dirty="0"/>
              <a:t>User manager</a:t>
            </a:r>
          </a:p>
          <a:p>
            <a:pPr lvl="1">
              <a:buFont typeface="Wingdings" pitchFamily="2" charset="2"/>
              <a:buChar char="ü"/>
            </a:pPr>
            <a:r>
              <a:rPr lang="en-US" dirty="0"/>
              <a:t>Check-in page</a:t>
            </a:r>
          </a:p>
          <a:p>
            <a:pPr lvl="1">
              <a:buFont typeface="Wingdings" pitchFamily="2" charset="2"/>
              <a:buChar char="ü"/>
            </a:pPr>
            <a:r>
              <a:rPr lang="en-US" dirty="0"/>
              <a:t>Check-out page  </a:t>
            </a:r>
          </a:p>
          <a:p>
            <a:pPr>
              <a:buFont typeface="Wingdings" pitchFamily="2" charset="2"/>
              <a:buChar char="q"/>
            </a:pPr>
            <a:endParaRPr lang="en-US" dirty="0"/>
          </a:p>
        </p:txBody>
      </p:sp>
      <p:sp>
        <p:nvSpPr>
          <p:cNvPr id="5" name="Title 1"/>
          <p:cNvSpPr txBox="1">
            <a:spLocks/>
          </p:cNvSpPr>
          <p:nvPr/>
        </p:nvSpPr>
        <p:spPr>
          <a:xfrm>
            <a:off x="457200" y="274638"/>
            <a:ext cx="82296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t>High </a:t>
            </a:r>
            <a:r>
              <a:rPr lang="en-IN" sz="3200" dirty="0"/>
              <a:t>level </a:t>
            </a:r>
            <a:r>
              <a:rPr lang="en-IN" sz="3200" dirty="0" smtClean="0"/>
              <a:t>design</a:t>
            </a:r>
            <a:r>
              <a:rPr lang="en-IN" sz="2400" dirty="0" smtClean="0"/>
              <a:t>-----Cont.</a:t>
            </a:r>
            <a:endParaRPr lang="en-IN" sz="2400" dirty="0"/>
          </a:p>
        </p:txBody>
      </p:sp>
      <p:sp>
        <p:nvSpPr>
          <p:cNvPr id="6" name="Rectangle 5"/>
          <p:cNvSpPr/>
          <p:nvPr/>
        </p:nvSpPr>
        <p:spPr>
          <a:xfrm>
            <a:off x="3572889" y="708665"/>
            <a:ext cx="1998222"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Module’s Details </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3982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0080"/>
          </a:xfrm>
        </p:spPr>
        <p:txBody>
          <a:bodyPr>
            <a:normAutofit fontScale="90000"/>
          </a:bodyPr>
          <a:lstStyle/>
          <a:p>
            <a:r>
              <a:rPr lang="en-US" dirty="0" smtClean="0"/>
              <a:t>Data Sources-Repository</a:t>
            </a:r>
            <a:endParaRPr lang="en-US" dirty="0"/>
          </a:p>
        </p:txBody>
      </p:sp>
      <p:sp>
        <p:nvSpPr>
          <p:cNvPr id="3" name="Content Placeholder 2"/>
          <p:cNvSpPr>
            <a:spLocks noGrp="1"/>
          </p:cNvSpPr>
          <p:nvPr>
            <p:ph idx="1"/>
          </p:nvPr>
        </p:nvSpPr>
        <p:spPr>
          <a:xfrm>
            <a:off x="107504" y="1196752"/>
            <a:ext cx="8964488" cy="5256584"/>
          </a:xfrm>
        </p:spPr>
        <p:txBody>
          <a:bodyPr>
            <a:noAutofit/>
          </a:bodyPr>
          <a:lstStyle/>
          <a:p>
            <a:pPr algn="just">
              <a:buFont typeface="Wingdings" pitchFamily="2" charset="2"/>
              <a:buChar char="q"/>
            </a:pPr>
            <a:r>
              <a:rPr lang="en-US" sz="2400" b="1" dirty="0" smtClean="0">
                <a:latin typeface="Times New Roman" pitchFamily="18" charset="0"/>
                <a:cs typeface="Times New Roman" pitchFamily="18" charset="0"/>
              </a:rPr>
              <a:t>Each Digital Locker </a:t>
            </a:r>
            <a:r>
              <a:rPr lang="en-US" sz="2400" b="1" dirty="0">
                <a:latin typeface="Times New Roman" pitchFamily="18" charset="0"/>
                <a:cs typeface="Times New Roman" pitchFamily="18" charset="0"/>
              </a:rPr>
              <a:t>will have the following </a:t>
            </a:r>
            <a:r>
              <a:rPr lang="en-US" sz="2400" b="1" dirty="0" smtClean="0">
                <a:latin typeface="Times New Roman" pitchFamily="18" charset="0"/>
                <a:cs typeface="Times New Roman" pitchFamily="18" charset="0"/>
              </a:rPr>
              <a:t>contains:</a:t>
            </a:r>
            <a:endParaRPr lang="en-US" sz="2400" b="1" dirty="0">
              <a:latin typeface="Times New Roman" pitchFamily="18" charset="0"/>
              <a:cs typeface="Times New Roman" pitchFamily="18" charset="0"/>
            </a:endParaRPr>
          </a:p>
          <a:p>
            <a:pPr marL="342900" lvl="1" indent="-342900" algn="just">
              <a:buFont typeface="Wingdings" pitchFamily="2" charset="2"/>
              <a:buChar char="ü"/>
            </a:pPr>
            <a:r>
              <a:rPr lang="en-US" sz="2400" b="1" dirty="0" smtClean="0">
                <a:latin typeface="Times New Roman" pitchFamily="18" charset="0"/>
                <a:cs typeface="Times New Roman" pitchFamily="18" charset="0"/>
              </a:rPr>
              <a:t>Digital </a:t>
            </a:r>
            <a:r>
              <a:rPr lang="en-US" sz="2400" b="1" dirty="0">
                <a:latin typeface="Times New Roman" pitchFamily="18" charset="0"/>
                <a:cs typeface="Times New Roman" pitchFamily="18" charset="0"/>
              </a:rPr>
              <a:t>Documents: </a:t>
            </a:r>
            <a:r>
              <a:rPr lang="en-US" sz="2400" dirty="0" smtClean="0">
                <a:latin typeface="Times New Roman" pitchFamily="18" charset="0"/>
                <a:cs typeface="Times New Roman" pitchFamily="18" charset="0"/>
              </a:rPr>
              <a:t>Documents in </a:t>
            </a:r>
            <a:r>
              <a:rPr lang="en-US" sz="2400" dirty="0">
                <a:latin typeface="Times New Roman" pitchFamily="18" charset="0"/>
                <a:cs typeface="Times New Roman" pitchFamily="18" charset="0"/>
              </a:rPr>
              <a:t>electronic and printable </a:t>
            </a:r>
            <a:r>
              <a:rPr lang="en-US" sz="2400" dirty="0" smtClean="0">
                <a:latin typeface="Times New Roman" pitchFamily="18" charset="0"/>
                <a:cs typeface="Times New Roman" pitchFamily="18" charset="0"/>
              </a:rPr>
              <a:t>formats. Each </a:t>
            </a:r>
            <a:r>
              <a:rPr lang="en-US" sz="2400" dirty="0">
                <a:latin typeface="Times New Roman" pitchFamily="18" charset="0"/>
                <a:cs typeface="Times New Roman" pitchFamily="18" charset="0"/>
              </a:rPr>
              <a:t>file to be uploaded </a:t>
            </a:r>
            <a:r>
              <a:rPr lang="en-US" sz="2400" dirty="0" smtClean="0">
                <a:latin typeface="Times New Roman" pitchFamily="18" charset="0"/>
                <a:cs typeface="Times New Roman" pitchFamily="18" charset="0"/>
              </a:rPr>
              <a:t> and stored </a:t>
            </a:r>
            <a:r>
              <a:rPr lang="en-IN" sz="2400" dirty="0">
                <a:latin typeface="Times New Roman" pitchFamily="18" charset="0"/>
                <a:cs typeface="Times New Roman" pitchFamily="18" charset="0"/>
              </a:rPr>
              <a:t>in a space allocated to locker owner on the server</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Each document should </a:t>
            </a:r>
            <a:r>
              <a:rPr lang="en-US" sz="2400" dirty="0">
                <a:latin typeface="Times New Roman" pitchFamily="18" charset="0"/>
                <a:cs typeface="Times New Roman" pitchFamily="18" charset="0"/>
              </a:rPr>
              <a:t>not be more than 10MB in size. Only </a:t>
            </a:r>
            <a:r>
              <a:rPr lang="en-US" sz="2400" dirty="0" err="1">
                <a:latin typeface="Times New Roman" pitchFamily="18" charset="0"/>
                <a:cs typeface="Times New Roman" pitchFamily="18" charset="0"/>
              </a:rPr>
              <a:t>pdf</a:t>
            </a:r>
            <a:r>
              <a:rPr lang="en-US" sz="2400" dirty="0">
                <a:latin typeface="Times New Roman" pitchFamily="18" charset="0"/>
                <a:cs typeface="Times New Roman" pitchFamily="18" charset="0"/>
              </a:rPr>
              <a:t>, jpg, jpeg, </a:t>
            </a:r>
            <a:r>
              <a:rPr lang="en-US" sz="2400" dirty="0" err="1">
                <a:latin typeface="Times New Roman" pitchFamily="18" charset="0"/>
                <a:cs typeface="Times New Roman" pitchFamily="18" charset="0"/>
              </a:rPr>
              <a:t>png</a:t>
            </a:r>
            <a:r>
              <a:rPr lang="en-US" sz="2400" dirty="0">
                <a:latin typeface="Times New Roman" pitchFamily="18" charset="0"/>
                <a:cs typeface="Times New Roman" pitchFamily="18" charset="0"/>
              </a:rPr>
              <a:t>, bmp, doc, </a:t>
            </a:r>
            <a:r>
              <a:rPr lang="en-US" sz="2400" dirty="0" err="1">
                <a:latin typeface="Times New Roman" pitchFamily="18" charset="0"/>
                <a:cs typeface="Times New Roman" pitchFamily="18" charset="0"/>
              </a:rPr>
              <a:t>ppt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xlsx</a:t>
            </a:r>
            <a:r>
              <a:rPr lang="en-US" sz="2400" dirty="0">
                <a:latin typeface="Times New Roman" pitchFamily="18" charset="0"/>
                <a:cs typeface="Times New Roman" pitchFamily="18" charset="0"/>
              </a:rPr>
              <a:t> and gif file </a:t>
            </a:r>
            <a:r>
              <a:rPr lang="en-US" sz="2400" dirty="0" smtClean="0">
                <a:latin typeface="Times New Roman" pitchFamily="18" charset="0"/>
                <a:cs typeface="Times New Roman" pitchFamily="18" charset="0"/>
              </a:rPr>
              <a:t>types can </a:t>
            </a:r>
            <a:r>
              <a:rPr lang="en-US" sz="2400" dirty="0">
                <a:latin typeface="Times New Roman" pitchFamily="18" charset="0"/>
                <a:cs typeface="Times New Roman" pitchFamily="18" charset="0"/>
              </a:rPr>
              <a:t>be uploaded.</a:t>
            </a:r>
            <a:r>
              <a:rPr lang="en-US" sz="2400" u="sng"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0" algn="just">
              <a:buFont typeface="Wingdings" pitchFamily="2" charset="2"/>
              <a:buChar char="ü"/>
            </a:pPr>
            <a:r>
              <a:rPr lang="en-US" sz="2400" b="1" dirty="0" smtClean="0">
                <a:latin typeface="Times New Roman" pitchFamily="18" charset="0"/>
                <a:cs typeface="Times New Roman" pitchFamily="18" charset="0"/>
              </a:rPr>
              <a:t>Owner Profile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Profile </a:t>
            </a:r>
            <a:r>
              <a:rPr lang="en-US" sz="2400" dirty="0">
                <a:latin typeface="Times New Roman" pitchFamily="18" charset="0"/>
                <a:cs typeface="Times New Roman" pitchFamily="18" charset="0"/>
              </a:rPr>
              <a:t>of the </a:t>
            </a:r>
            <a:r>
              <a:rPr lang="en-US" sz="2400" dirty="0" smtClean="0">
                <a:latin typeface="Times New Roman" pitchFamily="18" charset="0"/>
                <a:cs typeface="Times New Roman" pitchFamily="18" charset="0"/>
              </a:rPr>
              <a:t>Locker owner.</a:t>
            </a:r>
            <a:endParaRPr lang="en-US" sz="2400" dirty="0">
              <a:latin typeface="Times New Roman" pitchFamily="18" charset="0"/>
              <a:cs typeface="Times New Roman" pitchFamily="18" charset="0"/>
            </a:endParaRPr>
          </a:p>
          <a:p>
            <a:pPr lvl="0" algn="just">
              <a:buFont typeface="Wingdings" pitchFamily="2" charset="2"/>
              <a:buChar char="ü"/>
            </a:pPr>
            <a:r>
              <a:rPr lang="en-US" sz="2400" b="1" dirty="0" smtClean="0">
                <a:latin typeface="Times New Roman" pitchFamily="18" charset="0"/>
                <a:cs typeface="Times New Roman" pitchFamily="18" charset="0"/>
              </a:rPr>
              <a:t>Document Issuer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Locker owner </a:t>
            </a:r>
            <a:r>
              <a:rPr lang="en-US" sz="2400" dirty="0" smtClean="0">
                <a:latin typeface="Times New Roman" pitchFamily="18" charset="0"/>
                <a:cs typeface="Times New Roman" pitchFamily="18" charset="0"/>
              </a:rPr>
              <a:t> is also  the document Issuer. Issue documents to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document requester</a:t>
            </a:r>
          </a:p>
          <a:p>
            <a:pPr lvl="0" algn="just">
              <a:buFont typeface="Wingdings" pitchFamily="2" charset="2"/>
              <a:buChar char="ü"/>
            </a:pPr>
            <a:r>
              <a:rPr lang="en-US" sz="2400" b="1" dirty="0" smtClean="0">
                <a:latin typeface="Times New Roman" pitchFamily="18" charset="0"/>
                <a:cs typeface="Times New Roman" pitchFamily="18" charset="0"/>
              </a:rPr>
              <a:t>Document Requester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Profile of the </a:t>
            </a:r>
            <a:r>
              <a:rPr lang="en-US" sz="2400" dirty="0" smtClean="0">
                <a:latin typeface="Times New Roman" pitchFamily="18" charset="0"/>
                <a:cs typeface="Times New Roman" pitchFamily="18" charset="0"/>
              </a:rPr>
              <a:t>requesters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the number of documents requested from the </a:t>
            </a:r>
            <a:r>
              <a:rPr lang="en-US" sz="2400" dirty="0" smtClean="0">
                <a:latin typeface="Times New Roman" pitchFamily="18" charset="0"/>
                <a:cs typeface="Times New Roman" pitchFamily="18" charset="0"/>
              </a:rPr>
              <a:t>issuer </a:t>
            </a:r>
            <a:r>
              <a:rPr lang="en-US" sz="2400" dirty="0">
                <a:latin typeface="Times New Roman" pitchFamily="18" charset="0"/>
                <a:cs typeface="Times New Roman" pitchFamily="18" charset="0"/>
              </a:rPr>
              <a:t>by the requester.</a:t>
            </a:r>
          </a:p>
          <a:p>
            <a:pPr lvl="0" algn="just">
              <a:buFont typeface="Wingdings" pitchFamily="2" charset="2"/>
              <a:buChar char="ü"/>
            </a:pPr>
            <a:r>
              <a:rPr lang="en-US" sz="2400" b="1" dirty="0">
                <a:latin typeface="Times New Roman" pitchFamily="18" charset="0"/>
                <a:cs typeface="Times New Roman" pitchFamily="18" charset="0"/>
              </a:rPr>
              <a:t>Directories: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Contains </a:t>
            </a:r>
            <a:r>
              <a:rPr lang="en-US" sz="2400" dirty="0">
                <a:latin typeface="Times New Roman" pitchFamily="18" charset="0"/>
                <a:cs typeface="Times New Roman" pitchFamily="18" charset="0"/>
              </a:rPr>
              <a:t>complete </a:t>
            </a:r>
            <a:r>
              <a:rPr lang="en-US" sz="2400" dirty="0" smtClean="0">
                <a:latin typeface="Times New Roman" pitchFamily="18" charset="0"/>
                <a:cs typeface="Times New Roman" pitchFamily="18" charset="0"/>
              </a:rPr>
              <a:t>registered locker owners, issuers </a:t>
            </a:r>
            <a:r>
              <a:rPr lang="en-US" sz="2400" dirty="0">
                <a:latin typeface="Times New Roman" pitchFamily="18" charset="0"/>
                <a:cs typeface="Times New Roman" pitchFamily="18" charset="0"/>
              </a:rPr>
              <a:t>and requesters along with their URLs.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smtClean="0"/>
              <a:t>Cost Saving.</a:t>
            </a:r>
          </a:p>
          <a:p>
            <a:r>
              <a:rPr lang="en-IN" dirty="0" smtClean="0"/>
              <a:t>Time Saving.</a:t>
            </a:r>
          </a:p>
          <a:p>
            <a:r>
              <a:rPr lang="en-IN" dirty="0" smtClean="0"/>
              <a:t>Creating Eco Friendly environment.</a:t>
            </a:r>
          </a:p>
          <a:p>
            <a:r>
              <a:rPr lang="en-IN" dirty="0" smtClean="0"/>
              <a:t>Security &amp; Accuracy.</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675456"/>
          </a:xfrm>
        </p:spPr>
        <p:txBody>
          <a:bodyPr>
            <a:normAutofit/>
          </a:bodyPr>
          <a:lstStyle/>
          <a:p>
            <a:r>
              <a:rPr lang="en-IN" sz="3200" dirty="0" smtClean="0"/>
              <a:t>Contents</a:t>
            </a:r>
            <a:endParaRPr lang="en-IN" sz="3200" dirty="0"/>
          </a:p>
        </p:txBody>
      </p:sp>
      <p:sp>
        <p:nvSpPr>
          <p:cNvPr id="3" name="Content Placeholder 2"/>
          <p:cNvSpPr>
            <a:spLocks noGrp="1"/>
          </p:cNvSpPr>
          <p:nvPr>
            <p:ph idx="1"/>
          </p:nvPr>
        </p:nvSpPr>
        <p:spPr>
          <a:xfrm>
            <a:off x="323528" y="980728"/>
            <a:ext cx="8258204" cy="5472608"/>
          </a:xfrm>
        </p:spPr>
        <p:txBody>
          <a:bodyPr>
            <a:noAutofit/>
          </a:bodyPr>
          <a:lstStyle/>
          <a:p>
            <a:pPr>
              <a:buFont typeface="Wingdings" pitchFamily="2" charset="2"/>
              <a:buChar char="q"/>
            </a:pPr>
            <a:r>
              <a:rPr lang="en-IN" sz="2000" dirty="0" smtClean="0">
                <a:latin typeface="Times New Roman" pitchFamily="18" charset="0"/>
                <a:cs typeface="Times New Roman" pitchFamily="18" charset="0"/>
              </a:rPr>
              <a:t>Introduction</a:t>
            </a:r>
          </a:p>
          <a:p>
            <a:pPr>
              <a:buFont typeface="Wingdings" pitchFamily="2" charset="2"/>
              <a:buChar char="q"/>
            </a:pPr>
            <a:r>
              <a:rPr lang="en-IN" sz="2000" dirty="0" smtClean="0">
                <a:latin typeface="Times New Roman" pitchFamily="18" charset="0"/>
                <a:cs typeface="Times New Roman" pitchFamily="18" charset="0"/>
              </a:rPr>
              <a:t>Literature review</a:t>
            </a:r>
          </a:p>
          <a:p>
            <a:pPr>
              <a:buFont typeface="Wingdings" pitchFamily="2" charset="2"/>
              <a:buChar char="q"/>
            </a:pPr>
            <a:r>
              <a:rPr lang="en-IN" sz="2000" dirty="0" smtClean="0">
                <a:latin typeface="Times New Roman" pitchFamily="18" charset="0"/>
                <a:cs typeface="Times New Roman" pitchFamily="18" charset="0"/>
              </a:rPr>
              <a:t>Objectives</a:t>
            </a:r>
          </a:p>
          <a:p>
            <a:pPr>
              <a:buFont typeface="Wingdings" pitchFamily="2" charset="2"/>
              <a:buChar char="q"/>
            </a:pPr>
            <a:r>
              <a:rPr lang="en-IN" sz="2000" dirty="0" smtClean="0">
                <a:latin typeface="Times New Roman" pitchFamily="18" charset="0"/>
                <a:cs typeface="Times New Roman" pitchFamily="18" charset="0"/>
              </a:rPr>
              <a:t>Current  challenges</a:t>
            </a:r>
          </a:p>
          <a:p>
            <a:pPr>
              <a:buFont typeface="Wingdings" pitchFamily="2" charset="2"/>
              <a:buChar char="q"/>
            </a:pPr>
            <a:r>
              <a:rPr lang="en-IN" sz="2000" dirty="0" smtClean="0">
                <a:latin typeface="Times New Roman" pitchFamily="18" charset="0"/>
                <a:cs typeface="Times New Roman" pitchFamily="18" charset="0"/>
              </a:rPr>
              <a:t>Proposed project plan</a:t>
            </a:r>
          </a:p>
          <a:p>
            <a:pPr>
              <a:buFont typeface="Wingdings" pitchFamily="2" charset="2"/>
              <a:buChar char="q"/>
            </a:pPr>
            <a:r>
              <a:rPr lang="en-IN" sz="2000" dirty="0" smtClean="0">
                <a:latin typeface="Times New Roman" pitchFamily="18" charset="0"/>
                <a:cs typeface="Times New Roman" pitchFamily="18" charset="0"/>
              </a:rPr>
              <a:t>High level design</a:t>
            </a:r>
          </a:p>
          <a:p>
            <a:pPr lvl="1">
              <a:buFont typeface="Wingdings" pitchFamily="2" charset="2"/>
              <a:buChar char="ü"/>
            </a:pPr>
            <a:r>
              <a:rPr lang="en-IN" sz="2000" dirty="0" smtClean="0">
                <a:latin typeface="Times New Roman" pitchFamily="18" charset="0"/>
                <a:cs typeface="Times New Roman" pitchFamily="18" charset="0"/>
              </a:rPr>
              <a:t>Functional Diagram</a:t>
            </a:r>
          </a:p>
          <a:p>
            <a:pPr lvl="1">
              <a:buFont typeface="Wingdings" pitchFamily="2" charset="2"/>
              <a:buChar char="ü"/>
            </a:pPr>
            <a:r>
              <a:rPr lang="en-IN" sz="2000" dirty="0" smtClean="0">
                <a:latin typeface="Times New Roman" pitchFamily="18" charset="0"/>
                <a:cs typeface="Times New Roman" pitchFamily="18" charset="0"/>
              </a:rPr>
              <a:t>Data Flow Diagram</a:t>
            </a:r>
          </a:p>
          <a:p>
            <a:pPr lvl="1">
              <a:buFont typeface="Wingdings" pitchFamily="2" charset="2"/>
              <a:buChar char="ü"/>
            </a:pPr>
            <a:r>
              <a:rPr lang="en-IN" sz="2000" dirty="0" smtClean="0">
                <a:latin typeface="Times New Roman" pitchFamily="18" charset="0"/>
                <a:cs typeface="Times New Roman" pitchFamily="18" charset="0"/>
              </a:rPr>
              <a:t>Entity Relationship Diagram</a:t>
            </a:r>
          </a:p>
          <a:p>
            <a:pPr lvl="1">
              <a:buFont typeface="Wingdings" pitchFamily="2" charset="2"/>
              <a:buChar char="ü"/>
            </a:pPr>
            <a:r>
              <a:rPr lang="en-IN" sz="2000" dirty="0" smtClean="0">
                <a:latin typeface="Times New Roman" pitchFamily="18" charset="0"/>
                <a:cs typeface="Times New Roman" pitchFamily="18" charset="0"/>
              </a:rPr>
              <a:t>Modules details</a:t>
            </a:r>
          </a:p>
          <a:p>
            <a:pPr lvl="1">
              <a:buFont typeface="Wingdings" pitchFamily="2" charset="2"/>
              <a:buChar char="ü"/>
            </a:pPr>
            <a:r>
              <a:rPr lang="en-IN" sz="2000" dirty="0" smtClean="0">
                <a:latin typeface="Times New Roman" pitchFamily="18" charset="0"/>
                <a:cs typeface="Times New Roman" pitchFamily="18" charset="0"/>
              </a:rPr>
              <a:t>Data Sources: </a:t>
            </a:r>
            <a:r>
              <a:rPr lang="en-IN" sz="2000" dirty="0">
                <a:latin typeface="Times New Roman" pitchFamily="18" charset="0"/>
                <a:cs typeface="Times New Roman" pitchFamily="18" charset="0"/>
              </a:rPr>
              <a:t>R</a:t>
            </a:r>
            <a:r>
              <a:rPr lang="en-IN" sz="2000" dirty="0" smtClean="0">
                <a:latin typeface="Times New Roman" pitchFamily="18" charset="0"/>
                <a:cs typeface="Times New Roman" pitchFamily="18" charset="0"/>
              </a:rPr>
              <a:t>epository</a:t>
            </a:r>
          </a:p>
          <a:p>
            <a:pPr>
              <a:buFont typeface="Wingdings" pitchFamily="2" charset="2"/>
              <a:buChar char="q"/>
            </a:pPr>
            <a:r>
              <a:rPr lang="en-IN" sz="2000" dirty="0" smtClean="0">
                <a:latin typeface="Times New Roman" pitchFamily="18" charset="0"/>
                <a:cs typeface="Times New Roman" pitchFamily="18" charset="0"/>
              </a:rPr>
              <a:t>Advantages</a:t>
            </a:r>
          </a:p>
          <a:p>
            <a:pPr>
              <a:buFont typeface="Wingdings" pitchFamily="2" charset="2"/>
              <a:buChar char="q"/>
            </a:pPr>
            <a:r>
              <a:rPr lang="en-IN" sz="2000" dirty="0" smtClean="0">
                <a:latin typeface="Times New Roman" pitchFamily="18" charset="0"/>
                <a:cs typeface="Times New Roman" pitchFamily="18" charset="0"/>
              </a:rPr>
              <a:t>Security measures</a:t>
            </a:r>
          </a:p>
          <a:p>
            <a:pPr>
              <a:buFont typeface="Wingdings" pitchFamily="2" charset="2"/>
              <a:buChar char="q"/>
            </a:pPr>
            <a:r>
              <a:rPr lang="en-IN" sz="2000" dirty="0" smtClean="0">
                <a:latin typeface="Times New Roman" pitchFamily="18" charset="0"/>
                <a:cs typeface="Times New Roman" pitchFamily="18" charset="0"/>
              </a:rPr>
              <a:t>Application  development technologies</a:t>
            </a:r>
          </a:p>
          <a:p>
            <a:pPr>
              <a:buFont typeface="Wingdings" pitchFamily="2" charset="2"/>
              <a:buChar char="q"/>
            </a:pPr>
            <a:r>
              <a:rPr lang="en-IN" sz="2000" dirty="0" smtClean="0">
                <a:latin typeface="Times New Roman" pitchFamily="18" charset="0"/>
                <a:cs typeface="Times New Roman" pitchFamily="18" charset="0"/>
              </a:rPr>
              <a:t>Conclusion</a:t>
            </a:r>
          </a:p>
          <a:p>
            <a:endParaRPr lang="en-IN" sz="2000" dirty="0" smtClean="0"/>
          </a:p>
          <a:p>
            <a:endParaRPr lang="en-IN" sz="2000" dirty="0" smtClean="0"/>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1"/>
            <a:ext cx="7758138" cy="1071570"/>
          </a:xfrm>
        </p:spPr>
        <p:txBody>
          <a:bodyPr>
            <a:normAutofit fontScale="90000"/>
          </a:bodyPr>
          <a:lstStyle/>
          <a:p>
            <a:r>
              <a:rPr lang="en-US" dirty="0"/>
              <a:t>Security Measures</a:t>
            </a:r>
            <a:br>
              <a:rPr lang="en-US" dirty="0"/>
            </a:br>
            <a:endParaRPr lang="en-US" dirty="0"/>
          </a:p>
        </p:txBody>
      </p:sp>
      <p:sp>
        <p:nvSpPr>
          <p:cNvPr id="3" name="Content Placeholder 2"/>
          <p:cNvSpPr>
            <a:spLocks noGrp="1"/>
          </p:cNvSpPr>
          <p:nvPr>
            <p:ph idx="1"/>
          </p:nvPr>
        </p:nvSpPr>
        <p:spPr>
          <a:xfrm>
            <a:off x="323528" y="1772817"/>
            <a:ext cx="8568952" cy="3672408"/>
          </a:xfrm>
        </p:spPr>
        <p:txBody>
          <a:bodyPr/>
          <a:lstStyle/>
          <a:p>
            <a:pPr marL="0" indent="0">
              <a:buNone/>
            </a:pPr>
            <a:r>
              <a:rPr lang="en-US" dirty="0" smtClean="0"/>
              <a:t>Following </a:t>
            </a:r>
            <a:r>
              <a:rPr lang="en-US" dirty="0"/>
              <a:t>are the security measures that can be used in the system:</a:t>
            </a:r>
          </a:p>
          <a:p>
            <a:pPr lvl="0"/>
            <a:r>
              <a:rPr lang="en-US" dirty="0"/>
              <a:t>Email Authentication based Sign Up.</a:t>
            </a:r>
          </a:p>
          <a:p>
            <a:pPr lvl="0"/>
            <a:r>
              <a:rPr lang="en-US" dirty="0"/>
              <a:t>Implementation of CAPCTHA.</a:t>
            </a:r>
          </a:p>
          <a:p>
            <a:pPr lvl="0"/>
            <a:r>
              <a:rPr lang="en-US" dirty="0"/>
              <a:t>Timed Log Out.</a:t>
            </a:r>
          </a:p>
          <a:p>
            <a:pPr lvl="0"/>
            <a:r>
              <a:rPr lang="en-US" dirty="0"/>
              <a:t>Security Audit.</a:t>
            </a:r>
          </a:p>
          <a:p>
            <a:endParaRPr lang="en-US" dirty="0"/>
          </a:p>
        </p:txBody>
      </p:sp>
    </p:spTree>
    <p:extLst>
      <p:ext uri="{BB962C8B-B14F-4D97-AF65-F5344CB8AC3E}">
        <p14:creationId xmlns:p14="http://schemas.microsoft.com/office/powerpoint/2010/main" val="331560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71570"/>
          </a:xfrm>
        </p:spPr>
        <p:txBody>
          <a:bodyPr>
            <a:noAutofit/>
          </a:bodyPr>
          <a:lstStyle/>
          <a:p>
            <a:r>
              <a:rPr lang="en-US" sz="4000" dirty="0"/>
              <a:t>Application Development Technologies </a:t>
            </a:r>
            <a:br>
              <a:rPr lang="en-US" sz="4000" dirty="0"/>
            </a:br>
            <a:endParaRPr lang="en-US" sz="4000" dirty="0"/>
          </a:p>
        </p:txBody>
      </p:sp>
      <p:sp>
        <p:nvSpPr>
          <p:cNvPr id="3" name="Content Placeholder 2"/>
          <p:cNvSpPr>
            <a:spLocks noGrp="1"/>
          </p:cNvSpPr>
          <p:nvPr>
            <p:ph idx="1"/>
          </p:nvPr>
        </p:nvSpPr>
        <p:spPr>
          <a:xfrm>
            <a:off x="179512" y="1196752"/>
            <a:ext cx="8784976" cy="3888431"/>
          </a:xfrm>
        </p:spPr>
        <p:txBody>
          <a:bodyPr>
            <a:normAutofit fontScale="62500" lnSpcReduction="20000"/>
          </a:bodyPr>
          <a:lstStyle/>
          <a:p>
            <a:pPr marL="0" indent="0" algn="just">
              <a:buNone/>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project, the user will be provided with a web portal that can be used for handling the features of Digital Locker. To build the web application we will use the following </a:t>
            </a:r>
            <a:r>
              <a:rPr lang="en-US" dirty="0" smtClean="0">
                <a:latin typeface="Times New Roman" pitchFamily="18" charset="0"/>
                <a:cs typeface="Times New Roman" pitchFamily="18" charset="0"/>
              </a:rPr>
              <a:t>technologies.</a:t>
            </a:r>
          </a:p>
          <a:p>
            <a:pPr marL="0" indent="0">
              <a:buNone/>
            </a:pPr>
            <a:endParaRPr lang="en-US" sz="1300" dirty="0">
              <a:latin typeface="Times New Roman" pitchFamily="18" charset="0"/>
              <a:cs typeface="Times New Roman" pitchFamily="18" charset="0"/>
            </a:endParaRPr>
          </a:p>
          <a:p>
            <a:pPr lvl="0" algn="just">
              <a:buFont typeface="Wingdings" pitchFamily="2" charset="2"/>
              <a:buChar char="q"/>
            </a:pPr>
            <a:r>
              <a:rPr lang="en-US" dirty="0" smtClean="0">
                <a:latin typeface="Times New Roman" pitchFamily="18" charset="0"/>
                <a:cs typeface="Times New Roman" pitchFamily="18" charset="0"/>
              </a:rPr>
              <a:t>HTML-5</a:t>
            </a:r>
            <a:r>
              <a:rPr lang="en-US" dirty="0">
                <a:latin typeface="Times New Roman" pitchFamily="18" charset="0"/>
                <a:cs typeface="Times New Roman" pitchFamily="18" charset="0"/>
              </a:rPr>
              <a:t>: Hypertext Markup Language (HTML) is the standard markup language for creating web pages and web applications. </a:t>
            </a:r>
            <a:endParaRPr lang="en-US" dirty="0" smtClean="0">
              <a:latin typeface="Times New Roman" pitchFamily="18" charset="0"/>
              <a:cs typeface="Times New Roman" pitchFamily="18" charset="0"/>
            </a:endParaRPr>
          </a:p>
          <a:p>
            <a:pPr marL="0" lvl="0" indent="0" algn="just">
              <a:buNone/>
            </a:pPr>
            <a:endParaRPr lang="en-US" sz="1500" dirty="0">
              <a:latin typeface="Times New Roman" pitchFamily="18" charset="0"/>
              <a:cs typeface="Times New Roman" pitchFamily="18" charset="0"/>
            </a:endParaRPr>
          </a:p>
          <a:p>
            <a:pPr lvl="0" algn="just">
              <a:buFont typeface="Wingdings" pitchFamily="2" charset="2"/>
              <a:buChar char="q"/>
            </a:pPr>
            <a:r>
              <a:rPr lang="en-US" dirty="0" smtClean="0">
                <a:latin typeface="Times New Roman" pitchFamily="18" charset="0"/>
                <a:cs typeface="Times New Roman" pitchFamily="18" charset="0"/>
              </a:rPr>
              <a:t>JSP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JavaServer</a:t>
            </a:r>
            <a:r>
              <a:rPr lang="en-US" dirty="0">
                <a:latin typeface="Times New Roman" pitchFamily="18" charset="0"/>
                <a:cs typeface="Times New Roman" pitchFamily="18" charset="0"/>
              </a:rPr>
              <a:t> Pages (JSP) is a technology that helps software developers create dynamically generated web pages based on HTML, XML, or other document types</a:t>
            </a:r>
            <a:r>
              <a:rPr lang="en-US" dirty="0" smtClean="0">
                <a:latin typeface="Times New Roman" pitchFamily="18" charset="0"/>
                <a:cs typeface="Times New Roman" pitchFamily="18" charset="0"/>
              </a:rPr>
              <a:t>.</a:t>
            </a:r>
          </a:p>
          <a:p>
            <a:pPr marL="0" lvl="0" indent="0" algn="just">
              <a:buNone/>
            </a:pPr>
            <a:endParaRPr lang="en-US" sz="1500" dirty="0">
              <a:latin typeface="Times New Roman" pitchFamily="18" charset="0"/>
              <a:cs typeface="Times New Roman" pitchFamily="18" charset="0"/>
            </a:endParaRPr>
          </a:p>
          <a:p>
            <a:pPr lvl="0" algn="just">
              <a:buFont typeface="Wingdings" pitchFamily="2" charset="2"/>
              <a:buChar char="q"/>
            </a:pPr>
            <a:r>
              <a:rPr lang="en-US" dirty="0">
                <a:latin typeface="Times New Roman" pitchFamily="18" charset="0"/>
                <a:cs typeface="Times New Roman" pitchFamily="18" charset="0"/>
              </a:rPr>
              <a:t>Java Servlet-4.0: A Java servlet is a Java program that extends the capabilities of a server</a:t>
            </a:r>
            <a:r>
              <a:rPr lang="en-US" dirty="0" smtClean="0">
                <a:latin typeface="Times New Roman" pitchFamily="18" charset="0"/>
                <a:cs typeface="Times New Roman" pitchFamily="18" charset="0"/>
              </a:rPr>
              <a:t>.</a:t>
            </a:r>
          </a:p>
          <a:p>
            <a:pPr marL="0" lvl="0" indent="0" algn="just">
              <a:buNone/>
            </a:pPr>
            <a:endParaRPr lang="en-US" sz="1500" dirty="0">
              <a:latin typeface="Times New Roman" pitchFamily="18" charset="0"/>
              <a:cs typeface="Times New Roman" pitchFamily="18" charset="0"/>
            </a:endParaRPr>
          </a:p>
          <a:p>
            <a:pPr lvl="0" algn="just">
              <a:buFont typeface="Wingdings" pitchFamily="2" charset="2"/>
              <a:buChar char="q"/>
            </a:pPr>
            <a:r>
              <a:rPr lang="en-US" dirty="0" smtClean="0">
                <a:latin typeface="Times New Roman" pitchFamily="18" charset="0"/>
                <a:cs typeface="Times New Roman" pitchFamily="18" charset="0"/>
              </a:rPr>
              <a:t>BOOTSTRAP-3.3.7</a:t>
            </a:r>
            <a:r>
              <a:rPr lang="en-US" dirty="0">
                <a:latin typeface="Times New Roman" pitchFamily="18" charset="0"/>
                <a:cs typeface="Times New Roman" pitchFamily="18" charset="0"/>
              </a:rPr>
              <a:t>: ​Bootstrap is the most popular HTML, CSS, and JavaScript framework for developing responsive, mobile-first web sites.  </a:t>
            </a:r>
          </a:p>
        </p:txBody>
      </p:sp>
    </p:spTree>
    <p:extLst>
      <p:ext uri="{BB962C8B-B14F-4D97-AF65-F5344CB8AC3E}">
        <p14:creationId xmlns:p14="http://schemas.microsoft.com/office/powerpoint/2010/main" val="769090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CONT...</a:t>
            </a:r>
            <a:endParaRPr lang="en-IN" dirty="0"/>
          </a:p>
        </p:txBody>
      </p:sp>
      <p:sp>
        <p:nvSpPr>
          <p:cNvPr id="3" name="Content Placeholder 2"/>
          <p:cNvSpPr>
            <a:spLocks noGrp="1"/>
          </p:cNvSpPr>
          <p:nvPr>
            <p:ph idx="1"/>
          </p:nvPr>
        </p:nvSpPr>
        <p:spPr>
          <a:xfrm>
            <a:off x="179512" y="1268760"/>
            <a:ext cx="8784976" cy="5112568"/>
          </a:xfrm>
        </p:spPr>
        <p:txBody>
          <a:bodyPr>
            <a:normAutofit fontScale="40000" lnSpcReduction="20000"/>
          </a:bodyPr>
          <a:lstStyle/>
          <a:p>
            <a:pPr lvl="0" algn="just">
              <a:buFont typeface="Wingdings" pitchFamily="2" charset="2"/>
              <a:buChar char="q"/>
            </a:pPr>
            <a:r>
              <a:rPr lang="en-US" sz="5000" b="1" dirty="0" smtClean="0">
                <a:latin typeface="Times New Roman" pitchFamily="18" charset="0"/>
                <a:cs typeface="Times New Roman" pitchFamily="18" charset="0"/>
              </a:rPr>
              <a:t>CSS-3:</a:t>
            </a:r>
            <a:r>
              <a:rPr lang="en-US" sz="5000" dirty="0" smtClean="0">
                <a:latin typeface="Times New Roman" pitchFamily="18" charset="0"/>
                <a:cs typeface="Times New Roman" pitchFamily="18" charset="0"/>
              </a:rPr>
              <a:t> Cascading Style Sheets (CSS) is a style sheet language used for describing the presentation of a document written in a markup language.</a:t>
            </a:r>
          </a:p>
          <a:p>
            <a:pPr marL="0" lvl="0" indent="0" algn="just">
              <a:buNone/>
            </a:pPr>
            <a:r>
              <a:rPr lang="en-US" sz="1100" dirty="0" smtClean="0">
                <a:latin typeface="Times New Roman" pitchFamily="18" charset="0"/>
                <a:cs typeface="Times New Roman" pitchFamily="18" charset="0"/>
              </a:rPr>
              <a:t> </a:t>
            </a:r>
          </a:p>
          <a:p>
            <a:pPr lvl="0" algn="just">
              <a:buFont typeface="Wingdings" pitchFamily="2" charset="2"/>
              <a:buChar char="q"/>
            </a:pPr>
            <a:r>
              <a:rPr lang="en-US" sz="4400" b="1" dirty="0" smtClean="0">
                <a:latin typeface="Times New Roman" pitchFamily="18" charset="0"/>
                <a:cs typeface="Times New Roman" pitchFamily="18" charset="0"/>
              </a:rPr>
              <a:t>JQUERY-3.2.1: </a:t>
            </a:r>
            <a:r>
              <a:rPr lang="en-US" sz="4400" dirty="0" smtClean="0">
                <a:latin typeface="Times New Roman" pitchFamily="18" charset="0"/>
                <a:cs typeface="Times New Roman" pitchFamily="18" charset="0"/>
              </a:rPr>
              <a:t>​</a:t>
            </a:r>
            <a:r>
              <a:rPr lang="en-US" sz="4400" dirty="0" err="1" smtClean="0">
                <a:latin typeface="Times New Roman" pitchFamily="18" charset="0"/>
                <a:cs typeface="Times New Roman" pitchFamily="18" charset="0"/>
              </a:rPr>
              <a:t>JQuery</a:t>
            </a:r>
            <a:r>
              <a:rPr lang="en-US" sz="4400" dirty="0" smtClean="0">
                <a:latin typeface="Times New Roman" pitchFamily="18" charset="0"/>
                <a:cs typeface="Times New Roman" pitchFamily="18" charset="0"/>
              </a:rPr>
              <a:t> is a fast, small, and feature-rich JavaScript library. It makes things like HTML document traversal and manipulation, event handling, animation, and Ajax much simpler with an easy-to-use API that works across a multitude of browsers. </a:t>
            </a:r>
          </a:p>
          <a:p>
            <a:pPr marL="0" lvl="0" indent="0" algn="just">
              <a:buNone/>
            </a:pPr>
            <a:endParaRPr lang="en-US" sz="1300" dirty="0" smtClean="0">
              <a:latin typeface="Times New Roman" pitchFamily="18" charset="0"/>
              <a:cs typeface="Times New Roman" pitchFamily="18" charset="0"/>
            </a:endParaRPr>
          </a:p>
          <a:p>
            <a:pPr lvl="0" algn="just">
              <a:buFont typeface="Wingdings" pitchFamily="2" charset="2"/>
              <a:buChar char="q"/>
            </a:pPr>
            <a:r>
              <a:rPr lang="en-US" sz="5100" b="1" dirty="0" smtClean="0">
                <a:latin typeface="Times New Roman" pitchFamily="18" charset="0"/>
                <a:cs typeface="Times New Roman" pitchFamily="18" charset="0"/>
              </a:rPr>
              <a:t>JAVASCRIPT:​</a:t>
            </a:r>
            <a:r>
              <a:rPr lang="en-US" sz="5100" dirty="0" smtClean="0">
                <a:latin typeface="Times New Roman" pitchFamily="18" charset="0"/>
                <a:cs typeface="Times New Roman" pitchFamily="18" charset="0"/>
              </a:rPr>
              <a:t> JavaScript is a scripting language that helps to increase the interactivity of web pages that does not require pre-compilation.</a:t>
            </a:r>
          </a:p>
          <a:p>
            <a:pPr marL="0" lvl="0" indent="0" algn="just">
              <a:buNone/>
            </a:pPr>
            <a:r>
              <a:rPr lang="en-US" sz="1300" dirty="0" smtClean="0">
                <a:latin typeface="Times New Roman" pitchFamily="18" charset="0"/>
                <a:cs typeface="Times New Roman" pitchFamily="18" charset="0"/>
              </a:rPr>
              <a:t>   </a:t>
            </a:r>
          </a:p>
          <a:p>
            <a:pPr lvl="0" algn="just">
              <a:buFont typeface="Wingdings" pitchFamily="2" charset="2"/>
              <a:buChar char="q"/>
            </a:pPr>
            <a:r>
              <a:rPr lang="en-US" sz="5000" b="1" dirty="0" smtClean="0">
                <a:latin typeface="Times New Roman" pitchFamily="18" charset="0"/>
                <a:cs typeface="Times New Roman" pitchFamily="18" charset="0"/>
              </a:rPr>
              <a:t>ORACLE-10.2.0.1:</a:t>
            </a:r>
            <a:r>
              <a:rPr lang="en-US" sz="5000" dirty="0" smtClean="0">
                <a:latin typeface="Times New Roman" pitchFamily="18" charset="0"/>
                <a:cs typeface="Times New Roman" pitchFamily="18" charset="0"/>
              </a:rPr>
              <a:t>  ​Oracle is the most popular Open Source Relational SQL Database Management System. It will be used as back-end database since it is one of the most popular open source databases, and it provides fast data access, easy installation and simplicity. </a:t>
            </a:r>
          </a:p>
          <a:p>
            <a:pPr lvl="0" algn="just">
              <a:buFont typeface="Wingdings" pitchFamily="2" charset="2"/>
              <a:buChar char="q"/>
            </a:pPr>
            <a:endParaRPr lang="en-US" sz="1300" dirty="0" smtClean="0">
              <a:latin typeface="Times New Roman" pitchFamily="18" charset="0"/>
              <a:cs typeface="Times New Roman" pitchFamily="18" charset="0"/>
            </a:endParaRPr>
          </a:p>
          <a:p>
            <a:pPr lvl="0" algn="just">
              <a:buFont typeface="Wingdings" pitchFamily="2" charset="2"/>
              <a:buChar char="q"/>
            </a:pPr>
            <a:r>
              <a:rPr lang="en-US" sz="5000" b="1" dirty="0" smtClean="0">
                <a:latin typeface="Times New Roman" pitchFamily="18" charset="0"/>
                <a:cs typeface="Times New Roman" pitchFamily="18" charset="0"/>
              </a:rPr>
              <a:t>GLASSFISH:</a:t>
            </a:r>
            <a:r>
              <a:rPr lang="en-US" sz="5000" dirty="0" smtClean="0">
                <a:latin typeface="Times New Roman" pitchFamily="18" charset="0"/>
                <a:cs typeface="Times New Roman" pitchFamily="18" charset="0"/>
              </a:rPr>
              <a:t> ​</a:t>
            </a:r>
            <a:r>
              <a:rPr lang="en-US" sz="5000" dirty="0" err="1" smtClean="0">
                <a:latin typeface="Times New Roman" pitchFamily="18" charset="0"/>
                <a:cs typeface="Times New Roman" pitchFamily="18" charset="0"/>
              </a:rPr>
              <a:t>GlassFish</a:t>
            </a:r>
            <a:r>
              <a:rPr lang="en-US" sz="5000" dirty="0" smtClean="0">
                <a:latin typeface="Times New Roman" pitchFamily="18" charset="0"/>
                <a:cs typeface="Times New Roman" pitchFamily="18" charset="0"/>
              </a:rPr>
              <a:t> is the most widely used web server software.</a:t>
            </a:r>
          </a:p>
          <a:p>
            <a:pPr marL="0" lvl="0" indent="0" algn="just">
              <a:buNone/>
            </a:pPr>
            <a:r>
              <a:rPr lang="en-US" sz="2500" dirty="0" smtClean="0">
                <a:latin typeface="Times New Roman" pitchFamily="18" charset="0"/>
                <a:cs typeface="Times New Roman" pitchFamily="18" charset="0"/>
              </a:rPr>
              <a:t> </a:t>
            </a:r>
          </a:p>
          <a:p>
            <a:pPr lvl="0" algn="just">
              <a:buFont typeface="Wingdings" pitchFamily="2" charset="2"/>
              <a:buChar char="q"/>
            </a:pPr>
            <a:r>
              <a:rPr lang="en-US" sz="5000" b="1" dirty="0" smtClean="0">
                <a:latin typeface="Times New Roman" pitchFamily="18" charset="0"/>
                <a:cs typeface="Times New Roman" pitchFamily="18" charset="0"/>
              </a:rPr>
              <a:t>ANDROID SDK:</a:t>
            </a:r>
            <a:r>
              <a:rPr lang="en-US" sz="5000" dirty="0" smtClean="0">
                <a:latin typeface="Times New Roman" pitchFamily="18" charset="0"/>
                <a:cs typeface="Times New Roman" pitchFamily="18" charset="0"/>
              </a:rPr>
              <a:t> ​Android Studio.</a:t>
            </a:r>
            <a:endParaRPr lang="en-IN" sz="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48072"/>
          </a:xfrm>
        </p:spPr>
        <p:txBody>
          <a:bodyPr>
            <a:normAutofit/>
          </a:bodyPr>
          <a:lstStyle/>
          <a:p>
            <a:r>
              <a:rPr lang="en-IN" sz="3200" dirty="0" smtClean="0"/>
              <a:t>Conclusion</a:t>
            </a:r>
            <a:endParaRPr lang="en-IN" sz="3200" dirty="0"/>
          </a:p>
        </p:txBody>
      </p:sp>
      <p:sp>
        <p:nvSpPr>
          <p:cNvPr id="3" name="Content Placeholder 2"/>
          <p:cNvSpPr>
            <a:spLocks noGrp="1"/>
          </p:cNvSpPr>
          <p:nvPr>
            <p:ph idx="1"/>
          </p:nvPr>
        </p:nvSpPr>
        <p:spPr>
          <a:xfrm>
            <a:off x="179512" y="1196752"/>
            <a:ext cx="8784976" cy="4786346"/>
          </a:xfrm>
        </p:spPr>
        <p:txBody>
          <a:bodyPr>
            <a:normAutofit/>
          </a:bodyPr>
          <a:lstStyle/>
          <a:p>
            <a:pPr algn="just">
              <a:buFont typeface="Wingdings" pitchFamily="2" charset="2"/>
              <a:buChar char="q"/>
            </a:pPr>
            <a:r>
              <a:rPr lang="en-IN" sz="2400" dirty="0" smtClean="0">
                <a:latin typeface="Times New Roman" pitchFamily="18" charset="0"/>
                <a:cs typeface="Times New Roman" pitchFamily="18" charset="0"/>
              </a:rPr>
              <a:t>This presentation introduces Digital Locker services and shows how could it be efficient for an organization.</a:t>
            </a:r>
          </a:p>
          <a:p>
            <a:pPr algn="just">
              <a:buFont typeface="Wingdings" pitchFamily="2" charset="2"/>
              <a:buChar char="q"/>
            </a:pPr>
            <a:r>
              <a:rPr lang="en-US" sz="2400" dirty="0" smtClean="0">
                <a:latin typeface="Times New Roman" pitchFamily="18" charset="0"/>
                <a:cs typeface="Times New Roman" pitchFamily="18" charset="0"/>
              </a:rPr>
              <a:t>The goal of this web application is to eliminate the use of physical documents and enable sharing of electronic documents by providing a dedicated personal storage space to all users of the </a:t>
            </a:r>
            <a:r>
              <a:rPr lang="en-IN" sz="2400" dirty="0" smtClean="0">
                <a:latin typeface="Times New Roman" pitchFamily="18" charset="0"/>
                <a:cs typeface="Times New Roman" pitchFamily="18" charset="0"/>
              </a:rPr>
              <a:t>organization</a:t>
            </a:r>
            <a:r>
              <a:rPr lang="en-US" sz="2400" dirty="0" smtClean="0">
                <a:latin typeface="Times New Roman" pitchFamily="18" charset="0"/>
                <a:cs typeface="Times New Roman" pitchFamily="18" charset="0"/>
              </a:rPr>
              <a:t>.</a:t>
            </a:r>
          </a:p>
          <a:p>
            <a:pPr algn="just">
              <a:buFont typeface="Wingdings" pitchFamily="2" charset="2"/>
              <a:buChar char="q"/>
            </a:pPr>
            <a:r>
              <a:rPr lang="en-US" sz="2400" dirty="0" smtClean="0">
                <a:latin typeface="Times New Roman" pitchFamily="18" charset="0"/>
                <a:cs typeface="Times New Roman" pitchFamily="18" charset="0"/>
              </a:rPr>
              <a:t>Users that are registered with Digital Locker can upload electronic copies of documents and certificates  directly into users’ lockers and can also upload scanned copies of their legacy documents in their accounts.</a:t>
            </a:r>
          </a:p>
          <a:p>
            <a:pPr algn="just">
              <a:buFont typeface="Wingdings" pitchFamily="2" charset="2"/>
              <a:buChar char="q"/>
            </a:pPr>
            <a:r>
              <a:rPr lang="en-US" sz="2400" dirty="0" smtClean="0">
                <a:latin typeface="Times New Roman" pitchFamily="18" charset="0"/>
                <a:cs typeface="Times New Roman" pitchFamily="18" charset="0"/>
              </a:rPr>
              <a:t>Example : University documents, , PAN  Card, </a:t>
            </a:r>
            <a:r>
              <a:rPr lang="en-US" sz="2400" dirty="0" err="1" smtClean="0">
                <a:latin typeface="Times New Roman" pitchFamily="18" charset="0"/>
                <a:cs typeface="Times New Roman" pitchFamily="18" charset="0"/>
              </a:rPr>
              <a:t>Aadhaar</a:t>
            </a:r>
            <a:r>
              <a:rPr lang="en-US" sz="2400" dirty="0" smtClean="0">
                <a:latin typeface="Times New Roman" pitchFamily="18" charset="0"/>
                <a:cs typeface="Times New Roman" pitchFamily="18" charset="0"/>
              </a:rPr>
              <a:t> card, driving license, Voter ID, School certificates, Fixed Deposits.</a:t>
            </a: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802"/>
            <a:ext cx="8229600" cy="2786082"/>
          </a:xfrm>
        </p:spPr>
        <p:txBody>
          <a:bodyPr/>
          <a:lstStyle/>
          <a:p>
            <a:r>
              <a:rPr lang="en-IN" dirty="0" smtClean="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79512" y="1340768"/>
            <a:ext cx="8856984" cy="2376264"/>
          </a:xfrm>
        </p:spPr>
        <p:txBody>
          <a:bodyPr>
            <a:normAutofit lnSpcReduction="10000"/>
          </a:bodyPr>
          <a:lstStyle/>
          <a:p>
            <a:pPr algn="just">
              <a:buFont typeface="Wingdings" pitchFamily="2" charset="2"/>
              <a:buChar char="q"/>
            </a:pPr>
            <a:r>
              <a:rPr lang="en-US" sz="2400" dirty="0" smtClean="0">
                <a:latin typeface="Times New Roman" pitchFamily="18" charset="0"/>
                <a:cs typeface="Times New Roman" pitchFamily="18" charset="0"/>
              </a:rPr>
              <a:t>Digital </a:t>
            </a:r>
            <a:r>
              <a:rPr lang="en-US" sz="2400" dirty="0">
                <a:latin typeface="Times New Roman" pitchFamily="18" charset="0"/>
                <a:cs typeface="Times New Roman" pitchFamily="18" charset="0"/>
              </a:rPr>
              <a:t>Locker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A centralized web </a:t>
            </a:r>
            <a:r>
              <a:rPr lang="en-US" sz="2400" dirty="0">
                <a:latin typeface="Times New Roman" pitchFamily="18" charset="0"/>
                <a:cs typeface="Times New Roman" pitchFamily="18" charset="0"/>
              </a:rPr>
              <a:t>based </a:t>
            </a:r>
            <a:r>
              <a:rPr lang="en-US" sz="2400" dirty="0" smtClean="0">
                <a:latin typeface="Times New Roman" pitchFamily="18" charset="0"/>
                <a:cs typeface="Times New Roman" pitchFamily="18" charset="0"/>
              </a:rPr>
              <a:t>portal </a:t>
            </a:r>
            <a:r>
              <a:rPr lang="en-US" sz="2400" dirty="0" smtClean="0"/>
              <a:t>offers standardized </a:t>
            </a:r>
            <a:r>
              <a:rPr lang="en-US" sz="2400" dirty="0"/>
              <a:t>mechanism to store and share different categories of documents </a:t>
            </a:r>
            <a:r>
              <a:rPr lang="en-US" sz="2400" dirty="0" smtClean="0"/>
              <a:t>online in </a:t>
            </a:r>
            <a:r>
              <a:rPr lang="en-US" sz="2400" dirty="0"/>
              <a:t>electronic and printable </a:t>
            </a:r>
            <a:r>
              <a:rPr lang="en-US" sz="2400" dirty="0" smtClean="0"/>
              <a:t>formats</a:t>
            </a:r>
          </a:p>
          <a:p>
            <a:pPr lvl="1" algn="just"/>
            <a:r>
              <a:rPr lang="en-US" sz="2400" dirty="0" smtClean="0"/>
              <a:t>Securely</a:t>
            </a:r>
            <a:r>
              <a:rPr lang="en-IN" sz="2400" dirty="0" smtClean="0">
                <a:latin typeface="Times New Roman" pitchFamily="18" charset="0"/>
                <a:cs typeface="Times New Roman" pitchFamily="18" charset="0"/>
              </a:rPr>
              <a:t> store documents in a space allocated to locker owner on the server</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Literature review</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Digi</a:t>
            </a:r>
            <a:r>
              <a:rPr lang="en-IN" dirty="0" smtClean="0"/>
              <a:t> locker</a:t>
            </a:r>
          </a:p>
          <a:p>
            <a:pPr lvl="1"/>
            <a:r>
              <a:rPr lang="en-US" dirty="0"/>
              <a:t>Initiated by govt. of India</a:t>
            </a:r>
            <a:endParaRPr lang="en-IN" dirty="0"/>
          </a:p>
          <a:p>
            <a:pPr lvl="1"/>
            <a:r>
              <a:rPr lang="en-US" dirty="0" smtClean="0"/>
              <a:t>Enable </a:t>
            </a:r>
            <a:r>
              <a:rPr lang="en-US" dirty="0"/>
              <a:t>e-Signing of documents and make them available electronically and online Minimize the use of physical </a:t>
            </a:r>
            <a:r>
              <a:rPr lang="en-US" dirty="0" smtClean="0"/>
              <a:t>documents</a:t>
            </a:r>
          </a:p>
          <a:p>
            <a:pPr lvl="1"/>
            <a:endParaRPr lang="en-US" dirty="0" smtClean="0"/>
          </a:p>
          <a:p>
            <a:r>
              <a:rPr lang="en-IN" dirty="0" err="1" smtClean="0"/>
              <a:t>Maha</a:t>
            </a:r>
            <a:r>
              <a:rPr lang="en-IN" dirty="0" smtClean="0"/>
              <a:t> Digital Locker</a:t>
            </a:r>
          </a:p>
          <a:p>
            <a:endParaRPr lang="en-IN" dirty="0" smtClean="0"/>
          </a:p>
          <a:p>
            <a:r>
              <a:rPr lang="en-IN" dirty="0" smtClean="0"/>
              <a:t>Google Drive</a:t>
            </a:r>
          </a:p>
          <a:p>
            <a:endParaRPr lang="en-IN" dirty="0" smtClean="0"/>
          </a:p>
          <a:p>
            <a:r>
              <a:rPr lang="en-IN" dirty="0" smtClean="0"/>
              <a:t>One Drive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48072"/>
          </a:xfrm>
        </p:spPr>
        <p:txBody>
          <a:bodyPr>
            <a:normAutofit/>
          </a:bodyPr>
          <a:lstStyle/>
          <a:p>
            <a:r>
              <a:rPr lang="en-IN" sz="3200" dirty="0" smtClean="0"/>
              <a:t>Objectives</a:t>
            </a:r>
            <a:endParaRPr lang="en-IN" sz="3200" dirty="0"/>
          </a:p>
        </p:txBody>
      </p:sp>
      <p:sp>
        <p:nvSpPr>
          <p:cNvPr id="3" name="Content Placeholder 2"/>
          <p:cNvSpPr>
            <a:spLocks noGrp="1"/>
          </p:cNvSpPr>
          <p:nvPr>
            <p:ph idx="1"/>
          </p:nvPr>
        </p:nvSpPr>
        <p:spPr>
          <a:xfrm>
            <a:off x="251520" y="1484785"/>
            <a:ext cx="8784976" cy="3312368"/>
          </a:xfrm>
        </p:spPr>
        <p:txBody>
          <a:bodyPr>
            <a:normAutofit/>
          </a:bodyPr>
          <a:lstStyle/>
          <a:p>
            <a:pPr algn="just">
              <a:buFont typeface="Wingdings" pitchFamily="2" charset="2"/>
              <a:buChar char="q"/>
            </a:pPr>
            <a:r>
              <a:rPr lang="en-IN" sz="2400" dirty="0" smtClean="0">
                <a:latin typeface="Times New Roman" pitchFamily="18" charset="0"/>
                <a:cs typeface="Times New Roman" pitchFamily="18" charset="0"/>
              </a:rPr>
              <a:t>Minimize the use of physical documents.</a:t>
            </a:r>
            <a:endParaRPr lang="en-IN" sz="2400" dirty="0">
              <a:latin typeface="Times New Roman" pitchFamily="18" charset="0"/>
              <a:cs typeface="Times New Roman" pitchFamily="18" charset="0"/>
            </a:endParaRPr>
          </a:p>
          <a:p>
            <a:pPr algn="just">
              <a:buFont typeface="Wingdings" pitchFamily="2" charset="2"/>
              <a:buChar char="q"/>
            </a:pPr>
            <a:r>
              <a:rPr lang="en-IN" sz="2400" dirty="0" smtClean="0">
                <a:latin typeface="Times New Roman" pitchFamily="18" charset="0"/>
                <a:cs typeface="Times New Roman" pitchFamily="18" charset="0"/>
              </a:rPr>
              <a:t>Enable sharing of e-documents across agencies.</a:t>
            </a:r>
          </a:p>
          <a:p>
            <a:pPr algn="just">
              <a:buFont typeface="Wingdings" pitchFamily="2" charset="2"/>
              <a:buChar char="q"/>
            </a:pPr>
            <a:r>
              <a:rPr lang="en-IN" sz="2400" dirty="0" smtClean="0">
                <a:latin typeface="Times New Roman" pitchFamily="18" charset="0"/>
                <a:cs typeface="Times New Roman" pitchFamily="18" charset="0"/>
              </a:rPr>
              <a:t>Electronically anytime, anywhere access to the documents. </a:t>
            </a:r>
          </a:p>
          <a:p>
            <a:pPr lvl="0" algn="just">
              <a:buFont typeface="Wingdings" pitchFamily="2" charset="2"/>
              <a:buChar char="q"/>
            </a:pPr>
            <a:r>
              <a:rPr lang="en-US" sz="2400" dirty="0">
                <a:latin typeface="Times New Roman" pitchFamily="18" charset="0"/>
                <a:cs typeface="Times New Roman" pitchFamily="18" charset="0"/>
              </a:rPr>
              <a:t>Ensure Authenticity of the e-documents and thereby eliminating usage of fake documents.</a:t>
            </a:r>
          </a:p>
          <a:p>
            <a:pPr lvl="0" algn="just">
              <a:buFont typeface="Wingdings" pitchFamily="2" charset="2"/>
              <a:buChar char="q"/>
            </a:pPr>
            <a:r>
              <a:rPr lang="en-US" sz="2400" dirty="0">
                <a:latin typeface="Times New Roman" pitchFamily="18" charset="0"/>
                <a:cs typeface="Times New Roman" pitchFamily="18" charset="0"/>
              </a:rPr>
              <a:t>Secure access to University issued documents through a web portal and mobile application for students, teachers and staff members.</a:t>
            </a:r>
          </a:p>
          <a:p>
            <a:pPr algn="just">
              <a:buFont typeface="Wingdings" pitchFamily="2" charset="2"/>
              <a:buChar char="q"/>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challenges</a:t>
            </a:r>
            <a:endParaRPr lang="en-IN" dirty="0"/>
          </a:p>
        </p:txBody>
      </p:sp>
      <p:sp>
        <p:nvSpPr>
          <p:cNvPr id="3" name="Content Placeholder 2"/>
          <p:cNvSpPr>
            <a:spLocks noGrp="1"/>
          </p:cNvSpPr>
          <p:nvPr>
            <p:ph idx="1"/>
          </p:nvPr>
        </p:nvSpPr>
        <p:spPr/>
        <p:txBody>
          <a:bodyPr/>
          <a:lstStyle/>
          <a:p>
            <a:r>
              <a:rPr lang="en-IN" dirty="0" smtClean="0"/>
              <a:t>Documents in Physical Form</a:t>
            </a:r>
          </a:p>
          <a:p>
            <a:r>
              <a:rPr lang="en-IN" dirty="0" smtClean="0"/>
              <a:t>Submission of Multiple Copies</a:t>
            </a:r>
          </a:p>
          <a:p>
            <a:r>
              <a:rPr lang="en-IN" dirty="0" smtClean="0"/>
              <a:t>Sharing Physical Documents</a:t>
            </a:r>
          </a:p>
          <a:p>
            <a:r>
              <a:rPr lang="en-IN" dirty="0" smtClean="0"/>
              <a:t>Verifying Authenticity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Proposed Project Plan</a:t>
            </a:r>
            <a:endParaRPr lang="en-IN" sz="3200" dirty="0"/>
          </a:p>
        </p:txBody>
      </p:sp>
      <p:pic>
        <p:nvPicPr>
          <p:cNvPr id="1026" name="Picture 2"/>
          <p:cNvPicPr>
            <a:picLocks noGrp="1" noChangeAspect="1" noChangeArrowheads="1"/>
          </p:cNvPicPr>
          <p:nvPr>
            <p:ph idx="1"/>
          </p:nvPr>
        </p:nvPicPr>
        <p:blipFill>
          <a:blip r:embed="rId2"/>
          <a:srcRect/>
          <a:stretch>
            <a:fillRect/>
          </a:stretch>
        </p:blipFill>
        <p:spPr bwMode="auto">
          <a:xfrm>
            <a:off x="4363587" y="1484784"/>
            <a:ext cx="4747191" cy="3240359"/>
          </a:xfrm>
          <a:prstGeom prst="rect">
            <a:avLst/>
          </a:prstGeom>
          <a:noFill/>
          <a:ln w="9525">
            <a:noFill/>
            <a:miter lim="800000"/>
            <a:headEnd/>
            <a:tailEnd/>
          </a:ln>
          <a:effectLst/>
        </p:spPr>
      </p:pic>
      <p:sp>
        <p:nvSpPr>
          <p:cNvPr id="4" name="Content Placeholder 2"/>
          <p:cNvSpPr txBox="1">
            <a:spLocks/>
          </p:cNvSpPr>
          <p:nvPr/>
        </p:nvSpPr>
        <p:spPr>
          <a:xfrm>
            <a:off x="179512" y="2204864"/>
            <a:ext cx="4968552" cy="27363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q"/>
            </a:pPr>
            <a:r>
              <a:rPr lang="en-US" sz="2400" b="1" dirty="0" smtClean="0"/>
              <a:t> N-tier architecture</a:t>
            </a:r>
            <a:endParaRPr lang="en-US" sz="2400" dirty="0" smtClean="0"/>
          </a:p>
          <a:p>
            <a:pPr>
              <a:buFont typeface="Wingdings" pitchFamily="2" charset="2"/>
              <a:buChar char="q"/>
            </a:pPr>
            <a:r>
              <a:rPr lang="en-US" sz="2400" b="1" dirty="0" smtClean="0"/>
              <a:t>Direct access through internet </a:t>
            </a:r>
          </a:p>
          <a:p>
            <a:pPr>
              <a:buFont typeface="Wingdings" pitchFamily="2" charset="2"/>
              <a:buChar char="q"/>
            </a:pPr>
            <a:r>
              <a:rPr lang="en-US" sz="2400" b="1" dirty="0" smtClean="0"/>
              <a:t>Easy Accessibility Using Browser</a:t>
            </a:r>
            <a:endParaRPr lang="en-US" sz="2400" dirty="0" smtClean="0"/>
          </a:p>
          <a:p>
            <a:pPr>
              <a:buFont typeface="Wingdings" pitchFamily="2" charset="2"/>
              <a:buChar char="q"/>
            </a:pPr>
            <a:r>
              <a:rPr lang="en-US" sz="2400" b="1" dirty="0" smtClean="0"/>
              <a:t>Store and issue various documents </a:t>
            </a:r>
            <a:endParaRPr lang="en-US" sz="2400" dirty="0" smtClean="0"/>
          </a:p>
          <a:p>
            <a:pPr>
              <a:buFont typeface="Wingdings" pitchFamily="2" charset="2"/>
              <a:buChar char="q"/>
            </a:pPr>
            <a:r>
              <a:rPr lang="en-US" sz="2400" b="1" dirty="0" smtClean="0"/>
              <a:t>MVC architecture</a:t>
            </a:r>
            <a:endParaRPr lang="en-US" sz="2400" dirty="0" smtClean="0"/>
          </a:p>
          <a:p>
            <a:pPr>
              <a:buFont typeface="Wingdings" pitchFamily="2" charset="2"/>
              <a:buChar char="q"/>
            </a:pPr>
            <a:r>
              <a:rPr lang="en-US" sz="2400" b="1" dirty="0" smtClean="0"/>
              <a:t>Prototype Model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60451"/>
            <a:ext cx="3324225" cy="3368040"/>
          </a:xfrm>
          <a:prstGeom prst="rect">
            <a:avLst/>
          </a:prstGeom>
          <a:noFill/>
          <a:ln>
            <a:noFill/>
          </a:ln>
        </p:spPr>
      </p:pic>
      <p:sp>
        <p:nvSpPr>
          <p:cNvPr id="2" name="Title 1"/>
          <p:cNvSpPr>
            <a:spLocks noGrp="1"/>
          </p:cNvSpPr>
          <p:nvPr>
            <p:ph type="title"/>
          </p:nvPr>
        </p:nvSpPr>
        <p:spPr>
          <a:xfrm>
            <a:off x="457200" y="274638"/>
            <a:ext cx="8229600" cy="706090"/>
          </a:xfrm>
        </p:spPr>
        <p:txBody>
          <a:bodyPr>
            <a:normAutofit/>
          </a:bodyPr>
          <a:lstStyle/>
          <a:p>
            <a:r>
              <a:rPr lang="en-US" sz="3200" dirty="0" smtClean="0"/>
              <a:t>MVC Architecture</a:t>
            </a:r>
            <a:endParaRPr lang="en-US" sz="3200" dirty="0"/>
          </a:p>
        </p:txBody>
      </p:sp>
      <p:sp>
        <p:nvSpPr>
          <p:cNvPr id="3" name="Content Placeholder 2"/>
          <p:cNvSpPr>
            <a:spLocks noGrp="1"/>
          </p:cNvSpPr>
          <p:nvPr>
            <p:ph idx="1"/>
          </p:nvPr>
        </p:nvSpPr>
        <p:spPr>
          <a:xfrm>
            <a:off x="179512" y="1196752"/>
            <a:ext cx="8784976" cy="2548880"/>
          </a:xfrm>
        </p:spPr>
        <p:txBody>
          <a:bodyPr>
            <a:normAutofit/>
          </a:bodyPr>
          <a:lstStyle/>
          <a:p>
            <a:pPr algn="just"/>
            <a:r>
              <a:rPr lang="en-US" sz="2400" dirty="0">
                <a:latin typeface="Times New Roman" pitchFamily="18" charset="0"/>
                <a:cs typeface="Times New Roman" pitchFamily="18" charset="0"/>
              </a:rPr>
              <a:t>Model–view–controller (</a:t>
            </a:r>
            <a:r>
              <a:rPr lang="en-US" sz="2400" b="1" dirty="0">
                <a:latin typeface="Times New Roman" pitchFamily="18" charset="0"/>
                <a:cs typeface="Times New Roman" pitchFamily="18" charset="0"/>
              </a:rPr>
              <a:t>MVC</a:t>
            </a:r>
            <a:r>
              <a:rPr lang="en-US" sz="2400" dirty="0">
                <a:latin typeface="Times New Roman" pitchFamily="18" charset="0"/>
                <a:cs typeface="Times New Roman" pitchFamily="18" charset="0"/>
              </a:rPr>
              <a:t>) is a </a:t>
            </a:r>
            <a:r>
              <a:rPr lang="en-US" sz="2400" dirty="0" smtClean="0">
                <a:latin typeface="Times New Roman" pitchFamily="18" charset="0"/>
                <a:cs typeface="Times New Roman" pitchFamily="18" charset="0"/>
              </a:rPr>
              <a:t>software </a:t>
            </a:r>
            <a:r>
              <a:rPr lang="en-US" sz="2400" b="1" dirty="0" smtClean="0">
                <a:latin typeface="Times New Roman" pitchFamily="18" charset="0"/>
                <a:cs typeface="Times New Roman" pitchFamily="18" charset="0"/>
              </a:rPr>
              <a:t>architectural</a:t>
            </a:r>
            <a:r>
              <a:rPr lang="en-US" sz="2400" dirty="0">
                <a:latin typeface="Times New Roman" pitchFamily="18" charset="0"/>
                <a:cs typeface="Times New Roman" pitchFamily="18" charset="0"/>
              </a:rPr>
              <a:t> pattern for implementing user interfaces on computers.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MVC </a:t>
            </a:r>
            <a:r>
              <a:rPr lang="en-US" sz="2400" dirty="0">
                <a:latin typeface="Times New Roman" pitchFamily="18" charset="0"/>
                <a:cs typeface="Times New Roman" pitchFamily="18" charset="0"/>
              </a:rPr>
              <a:t>divides a given application into three interconnected parts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done to separate internal representations of information from the ways information is presented to, and accepted from, the user.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44" y="3721343"/>
            <a:ext cx="3537801" cy="249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76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576064"/>
          </a:xfrm>
        </p:spPr>
        <p:txBody>
          <a:bodyPr>
            <a:normAutofit fontScale="90000"/>
          </a:bodyPr>
          <a:lstStyle/>
          <a:p>
            <a:r>
              <a:rPr lang="en-US" b="1" dirty="0" err="1"/>
              <a:t>AngularJS</a:t>
            </a:r>
            <a:r>
              <a:rPr lang="en-US" dirty="0"/>
              <a:t> - </a:t>
            </a:r>
            <a:r>
              <a:rPr lang="en-US" b="1" dirty="0"/>
              <a:t>MVC Architecture</a:t>
            </a:r>
            <a:endParaRPr lang="en-US" dirty="0"/>
          </a:p>
        </p:txBody>
      </p:sp>
      <p:sp>
        <p:nvSpPr>
          <p:cNvPr id="3" name="Content Placeholder 2"/>
          <p:cNvSpPr>
            <a:spLocks noGrp="1"/>
          </p:cNvSpPr>
          <p:nvPr>
            <p:ph idx="1"/>
          </p:nvPr>
        </p:nvSpPr>
        <p:spPr>
          <a:xfrm>
            <a:off x="175727" y="1052736"/>
            <a:ext cx="8946792" cy="1368152"/>
          </a:xfrm>
        </p:spPr>
        <p:txBody>
          <a:bodyPr>
            <a:normAutofit/>
          </a:bodyPr>
          <a:lstStyle/>
          <a:p>
            <a:pPr algn="just">
              <a:buFont typeface="Wingdings" pitchFamily="2" charset="2"/>
              <a:buChar char="q"/>
            </a:pPr>
            <a:r>
              <a:rPr lang="en-US" sz="2000" b="1" dirty="0" err="1"/>
              <a:t>AngularJS</a:t>
            </a:r>
            <a:r>
              <a:rPr lang="en-US" sz="2000" dirty="0"/>
              <a:t> - </a:t>
            </a:r>
            <a:r>
              <a:rPr lang="en-US" sz="2000" b="1" dirty="0"/>
              <a:t>MVC Architecture</a:t>
            </a:r>
            <a:r>
              <a:rPr lang="en-US" sz="2000" dirty="0"/>
              <a:t>. </a:t>
            </a:r>
            <a:r>
              <a:rPr lang="en-US" sz="2000" b="1" dirty="0" smtClean="0"/>
              <a:t>MVC</a:t>
            </a:r>
            <a:r>
              <a:rPr lang="en-US" sz="2000" dirty="0"/>
              <a:t> as it is popularly called, is a software </a:t>
            </a:r>
            <a:r>
              <a:rPr lang="en-US" sz="2000" b="1" dirty="0"/>
              <a:t>design pattern</a:t>
            </a:r>
            <a:r>
              <a:rPr lang="en-US" sz="2000" dirty="0"/>
              <a:t> for developing web applications. </a:t>
            </a:r>
            <a:r>
              <a:rPr lang="en-US" sz="2000" dirty="0" smtClean="0"/>
              <a:t>A </a:t>
            </a:r>
            <a:r>
              <a:rPr lang="en-US" sz="2000" b="1" dirty="0" smtClean="0"/>
              <a:t>MVC </a:t>
            </a:r>
            <a:r>
              <a:rPr lang="en-US" sz="2000" dirty="0" smtClean="0"/>
              <a:t>pattern </a:t>
            </a:r>
            <a:r>
              <a:rPr lang="en-US" sz="2000" dirty="0"/>
              <a:t>is made up of the following three parts − Model − It is the lowest level of the pattern responsible for maintaining data.</a:t>
            </a:r>
          </a:p>
        </p:txBody>
      </p:sp>
      <p:pic>
        <p:nvPicPr>
          <p:cNvPr id="2050" name="Picture 2" descr="http://www.tutorialsteacher.com/Content/images/mvc/mvc-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0928"/>
            <a:ext cx="3816423" cy="345638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164" y="2420888"/>
            <a:ext cx="412167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93927" y="3861048"/>
            <a:ext cx="5328592" cy="2523768"/>
          </a:xfrm>
          <a:prstGeom prst="rect">
            <a:avLst/>
          </a:prstGeom>
        </p:spPr>
        <p:txBody>
          <a:bodyPr wrap="square">
            <a:spAutoFit/>
          </a:bodyPr>
          <a:lstStyle/>
          <a:p>
            <a:r>
              <a:rPr lang="en-US" b="1" dirty="0">
                <a:solidFill>
                  <a:srgbClr val="FF0000"/>
                </a:solidFill>
              </a:rPr>
              <a:t>Points to Remember :</a:t>
            </a:r>
          </a:p>
          <a:p>
            <a:pPr marL="285750" indent="-285750">
              <a:buFont typeface="Wingdings" pitchFamily="2" charset="2"/>
              <a:buChar char="q"/>
            </a:pPr>
            <a:r>
              <a:rPr lang="en-US" sz="2000" b="1" dirty="0">
                <a:latin typeface="Times New Roman" pitchFamily="18" charset="0"/>
                <a:cs typeface="Times New Roman" pitchFamily="18" charset="0"/>
              </a:rPr>
              <a:t>MVC stands for </a:t>
            </a:r>
            <a:r>
              <a:rPr lang="en-US" sz="2000" b="1" dirty="0" smtClean="0">
                <a:latin typeface="Times New Roman" pitchFamily="18" charset="0"/>
                <a:cs typeface="Times New Roman" pitchFamily="18" charset="0"/>
              </a:rPr>
              <a:t>Model-View-Controller</a:t>
            </a:r>
            <a:r>
              <a:rPr lang="en-US" sz="2000" b="1" dirty="0">
                <a:latin typeface="Times New Roman" pitchFamily="18" charset="0"/>
                <a:cs typeface="Times New Roman" pitchFamily="18" charset="0"/>
              </a:rPr>
              <a:t>.</a:t>
            </a:r>
          </a:p>
          <a:p>
            <a:pPr marL="285750" indent="-285750">
              <a:buFont typeface="Wingdings" pitchFamily="2" charset="2"/>
              <a:buChar char="q"/>
            </a:pPr>
            <a:r>
              <a:rPr lang="en-US" sz="2000" b="1" dirty="0">
                <a:latin typeface="Times New Roman" pitchFamily="18" charset="0"/>
                <a:cs typeface="Times New Roman" pitchFamily="18" charset="0"/>
              </a:rPr>
              <a:t>Model is responsible for maintaining application data and business logic.</a:t>
            </a:r>
          </a:p>
          <a:p>
            <a:pPr marL="285750" indent="-285750">
              <a:buFont typeface="Wingdings" pitchFamily="2" charset="2"/>
              <a:buChar char="q"/>
            </a:pPr>
            <a:r>
              <a:rPr lang="en-US" sz="2000" b="1" dirty="0">
                <a:latin typeface="Times New Roman" pitchFamily="18" charset="0"/>
                <a:cs typeface="Times New Roman" pitchFamily="18" charset="0"/>
              </a:rPr>
              <a:t>View is a user interface of the application, which displays the data.</a:t>
            </a:r>
          </a:p>
          <a:p>
            <a:pPr marL="285750" indent="-285750">
              <a:buFont typeface="Wingdings" pitchFamily="2" charset="2"/>
              <a:buChar char="q"/>
            </a:pPr>
            <a:r>
              <a:rPr lang="en-US" sz="2000" b="1" dirty="0">
                <a:latin typeface="Times New Roman" pitchFamily="18" charset="0"/>
                <a:cs typeface="Times New Roman" pitchFamily="18" charset="0"/>
              </a:rPr>
              <a:t>Controller handles user's requests and renders appropriate View with Model data.</a:t>
            </a:r>
          </a:p>
        </p:txBody>
      </p:sp>
    </p:spTree>
    <p:extLst>
      <p:ext uri="{BB962C8B-B14F-4D97-AF65-F5344CB8AC3E}">
        <p14:creationId xmlns:p14="http://schemas.microsoft.com/office/powerpoint/2010/main" val="93672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1058</Words>
  <Application>Microsoft Office PowerPoint</Application>
  <PresentationFormat>On-screen Show (4:3)</PresentationFormat>
  <Paragraphs>185</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Wingdings</vt:lpstr>
      <vt:lpstr>Office Theme</vt:lpstr>
      <vt:lpstr>DIGITAL LOCKER</vt:lpstr>
      <vt:lpstr>Contents</vt:lpstr>
      <vt:lpstr>Introduction</vt:lpstr>
      <vt:lpstr>Literature review </vt:lpstr>
      <vt:lpstr>Objectives</vt:lpstr>
      <vt:lpstr>Current challenges</vt:lpstr>
      <vt:lpstr>Proposed Project Plan</vt:lpstr>
      <vt:lpstr>MVC Architecture</vt:lpstr>
      <vt:lpstr>AngularJS - MVC Architecture</vt:lpstr>
      <vt:lpstr>MVC</vt:lpstr>
      <vt:lpstr>Prototype Model</vt:lpstr>
      <vt:lpstr>PowerPoint Presentation</vt:lpstr>
      <vt:lpstr>PowerPoint Presentation</vt:lpstr>
      <vt:lpstr>PowerPoint Presentation</vt:lpstr>
      <vt:lpstr>PowerPoint Presentation</vt:lpstr>
      <vt:lpstr>PowerPoint Presentation</vt:lpstr>
      <vt:lpstr>PowerPoint Presentation</vt:lpstr>
      <vt:lpstr>Data Sources-Repository</vt:lpstr>
      <vt:lpstr>Advantages</vt:lpstr>
      <vt:lpstr>Security Measures </vt:lpstr>
      <vt:lpstr>Application Development Technologies  </vt:lpstr>
      <vt:lpstr>CONT...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Bornali sonawal</dc:creator>
  <cp:lastModifiedBy>Archit</cp:lastModifiedBy>
  <cp:revision>89</cp:revision>
  <dcterms:created xsi:type="dcterms:W3CDTF">2017-10-27T08:05:38Z</dcterms:created>
  <dcterms:modified xsi:type="dcterms:W3CDTF">2017-11-26T16:45:56Z</dcterms:modified>
</cp:coreProperties>
</file>