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128FA71-3A18-48C0-980F-4B68F7F63042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723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F45AC6-C491-4585-A584-9CE2AF7D5500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468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F45AC6-C491-4585-A584-9CE2AF7D5500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1991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F45AC6-C491-4585-A584-9CE2AF7D5500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92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814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792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80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CF0EC4B-54ED-4041-B552-9BA760FA3DBA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5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5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1EA198-6CAB-4B8F-B93F-1F9C8C4B6CE7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1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3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5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8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0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4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71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chittechienutz/PROG8870-Final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244538-290E-40DA-A93A-14BB3E6CF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2120C-06E2-863A-1929-3AE78AD83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5888" y="673240"/>
            <a:ext cx="5951914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CA" sz="4400"/>
              <a:t>Cloud Infrastructure Automation Using Terraform &amp; CloudFormation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713EA-522A-8D3C-8587-46FD5A8F7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2265" y="4119613"/>
            <a:ext cx="5935535" cy="205876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CA"/>
              <a:t>PROG8870 – </a:t>
            </a:r>
            <a:r>
              <a:rPr lang="en-CA" b="1">
                <a:effectLst/>
              </a:rPr>
              <a:t>Cloud Architectures and Infrastructure as Code</a:t>
            </a:r>
          </a:p>
          <a:p>
            <a:pPr algn="r"/>
            <a:r>
              <a:rPr lang="en-CA" b="1">
                <a:effectLst/>
              </a:rPr>
              <a:t>Presented by:</a:t>
            </a:r>
          </a:p>
          <a:p>
            <a:pPr algn="r"/>
            <a:r>
              <a:rPr lang="en-CA" b="1">
                <a:effectLst/>
              </a:rPr>
              <a:t>Archit Patel</a:t>
            </a:r>
            <a:endParaRPr lang="en-CA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1DF3B3-9DBC-445D-AE4E-A62E5A9B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9663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73AA2E2E-CB5F-4A5B-A605-30E377EE71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260" r="13207" b="-1"/>
          <a:stretch>
            <a:fillRect/>
          </a:stretch>
        </p:blipFill>
        <p:spPr>
          <a:xfrm>
            <a:off x="-4" y="10"/>
            <a:ext cx="496638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1F80E8-0CAC-410E-B59A-29FDDC3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1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C3FA-AC83-8C42-9A87-1087C8E5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48BD-8C31-6763-DD4D-61F97F4F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  <a:p>
            <a:endParaRPr lang="en-CA" dirty="0"/>
          </a:p>
          <a:p>
            <a:r>
              <a:rPr lang="en-CA" dirty="0"/>
              <a:t>GitHub Repository:</a:t>
            </a:r>
          </a:p>
          <a:p>
            <a:r>
              <a:rPr lang="en-CA" dirty="0">
                <a:hlinkClick r:id="rId2"/>
              </a:rPr>
              <a:t>https://github.com/archittechienutz/PROG8870-FinalProject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818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8E68BB-6618-8C5E-9140-18B7F145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Project Overview</a:t>
            </a:r>
            <a:endParaRPr lang="en-CA" sz="32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DA22AB6-FACE-2D98-8D2E-FC28CE1AB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Goal: Automate AWS resource provisioning using Terraform and CloudFormation.</a:t>
            </a:r>
          </a:p>
          <a:p>
            <a:endParaRPr lang="en-US" sz="1600" dirty="0"/>
          </a:p>
          <a:p>
            <a:r>
              <a:rPr lang="en-US" sz="1600" dirty="0"/>
              <a:t>Services Used:</a:t>
            </a:r>
          </a:p>
          <a:p>
            <a:endParaRPr lang="en-US" sz="1600" dirty="0"/>
          </a:p>
          <a:p>
            <a:r>
              <a:rPr lang="en-US" sz="1600" dirty="0"/>
              <a:t>Terraform for EC2, RDS, and S3 provisioning</a:t>
            </a:r>
          </a:p>
          <a:p>
            <a:endParaRPr lang="en-US" sz="1600" dirty="0"/>
          </a:p>
          <a:p>
            <a:r>
              <a:rPr lang="en-US" sz="1600" dirty="0"/>
              <a:t>CloudFormation for EC2, RDS, and S3 via YAML templates</a:t>
            </a:r>
          </a:p>
          <a:p>
            <a:endParaRPr lang="en-US" sz="1600" dirty="0"/>
          </a:p>
          <a:p>
            <a:r>
              <a:rPr lang="en-US" sz="1600" dirty="0"/>
              <a:t>Version-controlled using GitHub</a:t>
            </a:r>
          </a:p>
        </p:txBody>
      </p:sp>
      <p:pic>
        <p:nvPicPr>
          <p:cNvPr id="9" name="Content Placeholder 8" descr="A diagram of a software development">
            <a:extLst>
              <a:ext uri="{FF2B5EF4-FFF2-40B4-BE49-F238E27FC236}">
                <a16:creationId xmlns:a16="http://schemas.microsoft.com/office/drawing/2014/main" id="{D3EBAB20-7A3E-A3C7-DC02-3AFAB5F33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74" y="746126"/>
            <a:ext cx="5404150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0E86-9E16-6AF0-4B4D-109FEDF6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Terraform infrastructure</a:t>
            </a:r>
            <a:endParaRPr lang="en-C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14FD8A-BC0D-CD4D-45CC-33ED86F87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Created the following resources:</a:t>
            </a:r>
          </a:p>
          <a:p>
            <a:r>
              <a:rPr lang="en-US" dirty="0"/>
              <a:t>EC2 Instance</a:t>
            </a:r>
          </a:p>
          <a:p>
            <a:r>
              <a:rPr lang="en-US" dirty="0"/>
              <a:t>RDS Database (MySQL)</a:t>
            </a:r>
          </a:p>
          <a:p>
            <a:r>
              <a:rPr lang="en-US" dirty="0"/>
              <a:t>S3 Bucket</a:t>
            </a:r>
          </a:p>
          <a:p>
            <a:r>
              <a:rPr lang="en-US" dirty="0"/>
              <a:t>Used .</a:t>
            </a:r>
            <a:r>
              <a:rPr lang="en-US" dirty="0" err="1"/>
              <a:t>tfvars</a:t>
            </a:r>
            <a:r>
              <a:rPr lang="en-US" dirty="0"/>
              <a:t> for parameterization</a:t>
            </a:r>
          </a:p>
          <a:p>
            <a:r>
              <a:rPr lang="en-US" dirty="0"/>
              <a:t>Outputs defined for:</a:t>
            </a:r>
          </a:p>
          <a:p>
            <a:r>
              <a:rPr lang="en-US" dirty="0"/>
              <a:t>EC2 Public IP</a:t>
            </a:r>
          </a:p>
          <a:p>
            <a:r>
              <a:rPr lang="en-US" dirty="0"/>
              <a:t>RDS Endpoint</a:t>
            </a:r>
          </a:p>
          <a:p>
            <a:r>
              <a:rPr lang="en-US" dirty="0"/>
              <a:t>S3 Bucket Name</a:t>
            </a:r>
          </a:p>
        </p:txBody>
      </p:sp>
      <p:pic>
        <p:nvPicPr>
          <p:cNvPr id="7" name="Content Placeholder 6" descr="A diagram of a pyramid&#10;&#10;AI-generated content may be incorrect.">
            <a:extLst>
              <a:ext uri="{FF2B5EF4-FFF2-40B4-BE49-F238E27FC236}">
                <a16:creationId xmlns:a16="http://schemas.microsoft.com/office/drawing/2014/main" id="{70E708F5-2567-09E6-22F7-84E6EF134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"/>
          <a:stretch>
            <a:fillRect/>
          </a:stretch>
        </p:blipFill>
        <p:spPr>
          <a:xfrm>
            <a:off x="685800" y="2194560"/>
            <a:ext cx="4521200" cy="389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4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70A5-E172-C754-CA9C-8BEBC8BF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Terraform project 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C6FF-4552-4031-3D18-8232796FE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CA" sz="1500"/>
              <a:t>terraform/</a:t>
            </a:r>
          </a:p>
          <a:p>
            <a:r>
              <a:rPr lang="en-CA" sz="1500"/>
              <a:t>├── main.tf</a:t>
            </a:r>
          </a:p>
          <a:p>
            <a:r>
              <a:rPr lang="en-CA" sz="1500"/>
              <a:t>├── provider.tf</a:t>
            </a:r>
          </a:p>
          <a:p>
            <a:r>
              <a:rPr lang="en-CA" sz="1500"/>
              <a:t>├── variables.tf</a:t>
            </a:r>
          </a:p>
          <a:p>
            <a:r>
              <a:rPr lang="en-CA" sz="1500"/>
              <a:t>├── </a:t>
            </a:r>
            <a:r>
              <a:rPr lang="en-CA" sz="1500" err="1"/>
              <a:t>terraform.tfvars</a:t>
            </a:r>
            <a:endParaRPr lang="en-CA" sz="1500"/>
          </a:p>
          <a:p>
            <a:r>
              <a:rPr lang="en-CA" sz="1500"/>
              <a:t>├── backend.tf</a:t>
            </a:r>
          </a:p>
          <a:p>
            <a:r>
              <a:rPr lang="en-CA" sz="1500"/>
              <a:t>├── outputs.tf</a:t>
            </a:r>
          </a:p>
          <a:p>
            <a:r>
              <a:rPr lang="en-CA" sz="1500"/>
              <a:t>.</a:t>
            </a:r>
            <a:r>
              <a:rPr lang="en-CA" sz="1500" err="1"/>
              <a:t>gitignore</a:t>
            </a:r>
            <a:r>
              <a:rPr lang="en-CA" sz="1500"/>
              <a:t> used to exclude:</a:t>
            </a:r>
          </a:p>
          <a:p>
            <a:endParaRPr lang="en-CA" sz="1500"/>
          </a:p>
          <a:p>
            <a:r>
              <a:rPr lang="en-CA" sz="1500"/>
              <a:t>.terraform/, .</a:t>
            </a:r>
            <a:r>
              <a:rPr lang="en-CA" sz="1500" err="1"/>
              <a:t>tfstate</a:t>
            </a:r>
            <a:r>
              <a:rPr lang="en-CA" sz="1500"/>
              <a:t>, *.</a:t>
            </a:r>
            <a:r>
              <a:rPr lang="en-CA" sz="1500" err="1"/>
              <a:t>tfvars</a:t>
            </a:r>
            <a:endParaRPr lang="en-CA" sz="1500"/>
          </a:p>
          <a:p>
            <a:endParaRPr lang="en-CA" sz="1500"/>
          </a:p>
          <a:p>
            <a:r>
              <a:rPr lang="en-CA" sz="1500"/>
              <a:t>State managed locally</a:t>
            </a: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F7BB777E-82CF-3819-B42D-33CC4AB02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6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4237-E5FA-9D07-D76F-CE1BBAAA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commands used</a:t>
            </a:r>
            <a:endParaRPr lang="en-CA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0D5CB3-8142-7008-10E5-DDAAEEE8D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43" y="2193925"/>
            <a:ext cx="4378313" cy="4024313"/>
          </a:xfrm>
        </p:spPr>
      </p:pic>
    </p:spTree>
    <p:extLst>
      <p:ext uri="{BB962C8B-B14F-4D97-AF65-F5344CB8AC3E}">
        <p14:creationId xmlns:p14="http://schemas.microsoft.com/office/powerpoint/2010/main" val="373121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BC80-116F-24D3-A7C6-2F2F4833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Cloudformation</a:t>
            </a:r>
            <a:r>
              <a:rPr lang="en-US" dirty="0"/>
              <a:t> stack</a:t>
            </a:r>
            <a:endParaRPr lang="en-CA" dirty="0"/>
          </a:p>
        </p:txBody>
      </p:sp>
      <p:pic>
        <p:nvPicPr>
          <p:cNvPr id="5" name="Content Placeholder 4" descr="A screen shot of a computer">
            <a:extLst>
              <a:ext uri="{FF2B5EF4-FFF2-40B4-BE49-F238E27FC236}">
                <a16:creationId xmlns:a16="http://schemas.microsoft.com/office/drawing/2014/main" id="{D8276AF8-FB08-1DB1-84DE-8C529B0AF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64" y="2193925"/>
            <a:ext cx="8414472" cy="4024313"/>
          </a:xfrm>
        </p:spPr>
      </p:pic>
    </p:spTree>
    <p:extLst>
      <p:ext uri="{BB962C8B-B14F-4D97-AF65-F5344CB8AC3E}">
        <p14:creationId xmlns:p14="http://schemas.microsoft.com/office/powerpoint/2010/main" val="315575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FBCD-F3F1-8A46-6EFE-F4653CC5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Cloudformation</a:t>
            </a:r>
            <a:r>
              <a:rPr lang="en-US" dirty="0"/>
              <a:t> parameters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646D3B-1BD3-0E4F-C257-2B583E46D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For EC2:</a:t>
            </a:r>
          </a:p>
          <a:p>
            <a:r>
              <a:rPr lang="en-US" dirty="0" err="1"/>
              <a:t>InstanceType</a:t>
            </a:r>
            <a:r>
              <a:rPr lang="en-US" dirty="0"/>
              <a:t>: t2.micro</a:t>
            </a:r>
          </a:p>
          <a:p>
            <a:r>
              <a:rPr lang="en-US" dirty="0" err="1"/>
              <a:t>KeyName</a:t>
            </a:r>
            <a:r>
              <a:rPr lang="en-US" dirty="0"/>
              <a:t>: final-project-key</a:t>
            </a:r>
          </a:p>
          <a:p>
            <a:endParaRPr lang="en-US" dirty="0"/>
          </a:p>
          <a:p>
            <a:r>
              <a:rPr lang="en-US" dirty="0"/>
              <a:t>For RDS:</a:t>
            </a:r>
          </a:p>
          <a:p>
            <a:r>
              <a:rPr lang="en-US" dirty="0" err="1"/>
              <a:t>DBUsername</a:t>
            </a:r>
            <a:r>
              <a:rPr lang="en-US" dirty="0"/>
              <a:t>: admin</a:t>
            </a:r>
          </a:p>
          <a:p>
            <a:r>
              <a:rPr lang="en-US" dirty="0" err="1"/>
              <a:t>DBPassword</a:t>
            </a:r>
            <a:r>
              <a:rPr lang="en-US" dirty="0"/>
              <a:t>: MySecurePassword123!</a:t>
            </a:r>
          </a:p>
        </p:txBody>
      </p:sp>
      <p:pic>
        <p:nvPicPr>
          <p:cNvPr id="5" name="Content Placeholder 4" descr="A key chain with a key ring&#10;&#10;AI-generated content may be incorrect.">
            <a:extLst>
              <a:ext uri="{FF2B5EF4-FFF2-40B4-BE49-F238E27FC236}">
                <a16:creationId xmlns:a16="http://schemas.microsoft.com/office/drawing/2014/main" id="{909FADD6-3966-D2B1-959D-372E1424B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3" b="4913"/>
          <a:stretch>
            <a:fillRect/>
          </a:stretch>
        </p:blipFill>
        <p:spPr>
          <a:xfrm>
            <a:off x="685800" y="2501159"/>
            <a:ext cx="4521200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4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545B-9090-4554-1326-0D833001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Challenges faced</a:t>
            </a:r>
            <a:endParaRPr lang="en-CA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1D9D5F-7A19-D833-E48A-0B58B4CC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/>
              <a:t>Accidentally committed .terraform/ and .</a:t>
            </a:r>
            <a:r>
              <a:rPr lang="en-US" sz="1600" dirty="0" err="1"/>
              <a:t>tfstate</a:t>
            </a:r>
            <a:r>
              <a:rPr lang="en-US" sz="1600" dirty="0"/>
              <a:t> files</a:t>
            </a:r>
          </a:p>
          <a:p>
            <a:endParaRPr lang="en-US" sz="1600" dirty="0"/>
          </a:p>
          <a:p>
            <a:r>
              <a:rPr lang="en-US" sz="1600" dirty="0"/>
              <a:t>Fixed by using .</a:t>
            </a:r>
            <a:r>
              <a:rPr lang="en-US" sz="1600" dirty="0" err="1"/>
              <a:t>gitignore</a:t>
            </a:r>
            <a:r>
              <a:rPr lang="en-US" sz="1600" dirty="0"/>
              <a:t> and git filter-repo</a:t>
            </a:r>
          </a:p>
          <a:p>
            <a:endParaRPr lang="en-US" sz="1600" dirty="0"/>
          </a:p>
          <a:p>
            <a:r>
              <a:rPr lang="en-US" sz="1600" dirty="0"/>
              <a:t>Had to regenerate RDS stack due to parameter validation errors</a:t>
            </a:r>
          </a:p>
          <a:p>
            <a:endParaRPr lang="en-US" sz="1600" dirty="0"/>
          </a:p>
          <a:p>
            <a:r>
              <a:rPr lang="en-US" sz="1600" dirty="0"/>
              <a:t>Created new EC2 Key Pair when .</a:t>
            </a:r>
            <a:r>
              <a:rPr lang="en-US" sz="1600" dirty="0" err="1"/>
              <a:t>pem</a:t>
            </a:r>
            <a:r>
              <a:rPr lang="en-US" sz="1600" dirty="0"/>
              <a:t> file was missing</a:t>
            </a:r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48F7F75-8292-7846-00A7-C8DA1B493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99" y="904568"/>
            <a:ext cx="6533501" cy="531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6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3934-5989-6F5F-F574-900B5639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conclusion</a:t>
            </a:r>
            <a:endParaRPr lang="en-CA" sz="320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15E2A4DA-95E3-C6FD-C653-D010E84D0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/>
              <a:t>Successfully provisioned a 3-tier AWS setup using both tools</a:t>
            </a:r>
          </a:p>
          <a:p>
            <a:endParaRPr lang="en-US" sz="1600" dirty="0"/>
          </a:p>
          <a:p>
            <a:r>
              <a:rPr lang="en-US" sz="1600" dirty="0"/>
              <a:t>Demonstrated:</a:t>
            </a:r>
          </a:p>
          <a:p>
            <a:r>
              <a:rPr lang="en-US" sz="1600" dirty="0"/>
              <a:t>Infrastructure as Code (</a:t>
            </a:r>
            <a:r>
              <a:rPr lang="en-US" sz="1600" dirty="0" err="1"/>
              <a:t>IaC</a:t>
            </a:r>
            <a:r>
              <a:rPr lang="en-US" sz="1600" dirty="0"/>
              <a:t>)</a:t>
            </a:r>
          </a:p>
          <a:p>
            <a:r>
              <a:rPr lang="en-US" sz="1600" dirty="0"/>
              <a:t>Version control</a:t>
            </a:r>
          </a:p>
          <a:p>
            <a:r>
              <a:rPr lang="en-US" sz="1600" dirty="0"/>
              <a:t>Parameterization</a:t>
            </a:r>
          </a:p>
          <a:p>
            <a:endParaRPr lang="en-US" sz="1600" dirty="0"/>
          </a:p>
          <a:p>
            <a:r>
              <a:rPr lang="en-US" sz="1600" dirty="0"/>
              <a:t>Real-world application of cloud automation</a:t>
            </a:r>
          </a:p>
        </p:txBody>
      </p:sp>
      <p:pic>
        <p:nvPicPr>
          <p:cNvPr id="5" name="Content Placeholder 4" descr="A diagram of a cloud automation benefits&#10;&#10;AI-generated content may be incorrect.">
            <a:extLst>
              <a:ext uri="{FF2B5EF4-FFF2-40B4-BE49-F238E27FC236}">
                <a16:creationId xmlns:a16="http://schemas.microsoft.com/office/drawing/2014/main" id="{704B42A4-95EA-3482-386F-55A18D71C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99" y="1056843"/>
            <a:ext cx="6533501" cy="485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017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56</TotalTime>
  <Words>248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Cloud Infrastructure Automation Using Terraform &amp; CloudFormation</vt:lpstr>
      <vt:lpstr>Project Overview</vt:lpstr>
      <vt:lpstr>Terraform infrastructure</vt:lpstr>
      <vt:lpstr>Terraform project structure</vt:lpstr>
      <vt:lpstr>Terraform commands used</vt:lpstr>
      <vt:lpstr>Cloudformation stack</vt:lpstr>
      <vt:lpstr>Cloudformation parameters</vt:lpstr>
      <vt:lpstr>Challenges faced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archit patel</dc:creator>
  <cp:lastModifiedBy>archit patel</cp:lastModifiedBy>
  <cp:revision>28</cp:revision>
  <dcterms:created xsi:type="dcterms:W3CDTF">2025-08-07T22:21:56Z</dcterms:created>
  <dcterms:modified xsi:type="dcterms:W3CDTF">2025-08-07T23:21:13Z</dcterms:modified>
</cp:coreProperties>
</file>