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59" r:id="rId6"/>
    <p:sldId id="257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7385-A1AB-4590-B805-07690F2C4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BDC5D-791E-4F77-8722-996BC3DBE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7574-17AA-4ED0-9534-FC7B0AEB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3676-EF9A-40AC-8BBB-1E551CC609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3B7F-D40D-4503-9A25-87187D9D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54EA-64CE-4DF7-A4C1-6E21BA40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89A5-ABD9-4CBC-BF7C-BD7769CC5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44E5-D98E-4B5E-B196-5918A200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4F95F-54A5-4DDC-8C45-5F150566D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C95BD-67DA-4F09-AF93-174EA7F0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3676-EF9A-40AC-8BBB-1E551CC609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9E7D-D969-4D00-9553-B27CAF76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5B7D-9413-4A0B-9954-251F46D6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89A5-ABD9-4CBC-BF7C-BD7769CC5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97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818EE-5833-444E-876F-964D3865F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967DE-DAC7-494A-AF0F-681CC1E25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524F-1D17-46E7-ADD0-6F4A19D1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3676-EF9A-40AC-8BBB-1E551CC609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CDE1-35A3-496C-9D9F-71E621DA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9D37-0361-422A-B6D3-6551A2C2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89A5-ABD9-4CBC-BF7C-BD7769CC5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56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111A-D846-4DC9-9D88-119EDCCD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AE57-A2E6-420D-B099-8BFDDDD0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96BB-376A-48E6-8FC4-C7818EEF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3676-EF9A-40AC-8BBB-1E551CC609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027B-5BD2-41C7-9183-E241AD97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2377-51D1-4302-AD92-64BA5F07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89A5-ABD9-4CBC-BF7C-BD7769CC5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2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77C3-CAC6-44F7-87DF-BFF61766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4D8A-5BFA-4ACB-8123-62F996B39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AFC6-5437-4214-A5DE-A5E9E4CC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3676-EF9A-40AC-8BBB-1E551CC609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5F2DE-2FC1-4E56-AD25-CD382153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8CC3-665D-4599-BB8B-6A08A946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89A5-ABD9-4CBC-BF7C-BD7769CC5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1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FF91-D6DE-4BF8-80A0-DB4B13D2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EE2A-5819-445E-983A-782712F12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90413-53CE-4BD4-952A-1CE7646D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0CCAA-82AD-4B08-9ED8-100494C4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3676-EF9A-40AC-8BBB-1E551CC609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6860-0265-4438-BAA4-748AAD10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D4F46-4F28-4480-9927-125E8774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89A5-ABD9-4CBC-BF7C-BD7769CC5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7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E2B0-5216-4036-A09C-FB8E5091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E923D-BE6A-4111-B9A1-51F53A7A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F82ED-E65C-4F62-872E-A6A798D50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F19BC-D7B2-4851-AC4B-CEFFDB205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61940-41B0-49A6-BAAD-5FF36002F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178BE-34D9-4810-B9C1-D5A8736A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3676-EF9A-40AC-8BBB-1E551CC609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EF379-7226-4CAC-8F8D-B839F96C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20066-90E4-4006-A2B2-2DC9C123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89A5-ABD9-4CBC-BF7C-BD7769CC5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5567-DA14-4584-AC92-08474C1D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09965-EF78-48B0-A9DB-7DDA6FF1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3676-EF9A-40AC-8BBB-1E551CC609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55F16-ED4A-4589-8BEF-148B1AB1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06B6-5C3B-4E17-A137-26D9BF78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89A5-ABD9-4CBC-BF7C-BD7769CC5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CAEB1-6C91-4060-9F3C-80F20876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3676-EF9A-40AC-8BBB-1E551CC609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493E1-C1E2-444C-8E04-EA0A59A2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5687-1B75-4E89-B266-793D7E5B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89A5-ABD9-4CBC-BF7C-BD7769CC5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3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8C2A-31B4-4854-96FA-DF1D6EB2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62FF-EE96-41B5-BFE3-5B5058BD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D5EBC-4D46-4DBD-818C-674FDB3D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CBBA-C4C5-4728-89CF-741E296E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3676-EF9A-40AC-8BBB-1E551CC609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455FF-8BE9-4928-B41A-DAD55DDA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828C4-0788-4022-A599-BBA52C3E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89A5-ABD9-4CBC-BF7C-BD7769CC5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4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58C3-E7A3-45B0-9D15-7CCF7EA3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BFBD9-FCCD-42AC-B0D1-0D830B80E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B8C14-7B2A-4943-8C58-733D5FC4B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5EE3-222A-45C2-BE1C-0095C40C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3676-EF9A-40AC-8BBB-1E551CC609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47605-B293-4465-A7AC-B6FF5796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F9ED2-DFB6-495F-B063-739B48B2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89A5-ABD9-4CBC-BF7C-BD7769CC5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81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DD778-772D-4695-9C1F-E3E0A14C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D530-6078-4429-A779-5F63AA9E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987F8-F1F8-491B-8820-32BE9B2BE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3676-EF9A-40AC-8BBB-1E551CC609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B6C6-B8F0-41FF-9F8D-BFA3FECD6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BE93-4D71-4F6A-A2C7-80B603DD3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D89A5-ABD9-4CBC-BF7C-BD7769CC5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79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33D3-AFE2-40B5-8C88-83E7F106C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13C57-C30D-4156-A7CB-A66CCB503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SkillMapper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18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25AF46-BF2E-43B6-936A-22990E62439B}"/>
                  </a:ext>
                </a:extLst>
              </p:cNvPr>
              <p:cNvSpPr txBox="1"/>
              <p:nvPr/>
            </p:nvSpPr>
            <p:spPr>
              <a:xfrm>
                <a:off x="402552" y="1853384"/>
                <a:ext cx="9757448" cy="1510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𝐷𝐹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𝐷𝑜𝑐𝑢𝑚𝑒𝑛𝑡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𝑐𝑐𝑢𝑟𝑒𝑛𝑐𝑒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𝑐𝑜𝑢𝑟𝑠𝑒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𝑟𝑒𝑣𝑖𝑒𝑤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𝑢𝑛𝑖𝑞𝑢𝑒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𝑂𝑐𝑐𝑢𝑟𝑒𝑛𝑐𝑒𝑠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𝑎𝑐𝑟𝑜𝑠𝑠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𝑐𝑜𝑢𝑟𝑠𝑒𝑠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𝑐𝑜𝑢𝑟𝑠𝑒𝑠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25AF46-BF2E-43B6-936A-22990E6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2" y="1853384"/>
                <a:ext cx="9757448" cy="1510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996F4D-842D-44BF-87D7-D079AF4D8422}"/>
              </a:ext>
            </a:extLst>
          </p:cNvPr>
          <p:cNvSpPr txBox="1"/>
          <p:nvPr/>
        </p:nvSpPr>
        <p:spPr>
          <a:xfrm>
            <a:off x="9258684" y="1027906"/>
            <a:ext cx="253076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600" dirty="0"/>
              <a:t> </a:t>
            </a:r>
            <a:r>
              <a:rPr lang="en-IN" sz="1600" u="sng" dirty="0"/>
              <a:t>word</a:t>
            </a:r>
            <a:r>
              <a:rPr lang="en-IN" sz="1600" dirty="0"/>
              <a:t>  </a:t>
            </a:r>
            <a:r>
              <a:rPr lang="en-IN" sz="1600" u="sng" dirty="0"/>
              <a:t>count</a:t>
            </a:r>
          </a:p>
          <a:p>
            <a:pPr algn="r"/>
            <a:r>
              <a:rPr lang="en-IN" sz="1600" dirty="0"/>
              <a:t>       course     23</a:t>
            </a:r>
          </a:p>
          <a:p>
            <a:pPr algn="r"/>
            <a:r>
              <a:rPr lang="en-IN" sz="1600" dirty="0"/>
              <a:t>communication     12</a:t>
            </a:r>
          </a:p>
          <a:p>
            <a:pPr algn="r"/>
            <a:r>
              <a:rPr lang="en-IN" sz="1600" dirty="0"/>
              <a:t>        great     10</a:t>
            </a:r>
          </a:p>
          <a:p>
            <a:pPr algn="r"/>
            <a:r>
              <a:rPr lang="en-IN" sz="1600" dirty="0"/>
              <a:t>      enjoyed      4</a:t>
            </a:r>
          </a:p>
          <a:p>
            <a:pPr algn="r"/>
            <a:r>
              <a:rPr lang="en-IN" sz="1600" dirty="0"/>
              <a:t>        right      4</a:t>
            </a:r>
          </a:p>
          <a:p>
            <a:pPr algn="r"/>
            <a:r>
              <a:rPr lang="en-IN" sz="1600" dirty="0"/>
              <a:t>         good      4</a:t>
            </a:r>
          </a:p>
          <a:p>
            <a:pPr algn="r"/>
            <a:r>
              <a:rPr lang="en-IN" sz="1600" dirty="0"/>
              <a:t>       really      4</a:t>
            </a:r>
          </a:p>
          <a:p>
            <a:pPr algn="r"/>
            <a:r>
              <a:rPr lang="en-IN" sz="1600" dirty="0"/>
              <a:t>        plays      3</a:t>
            </a:r>
          </a:p>
          <a:p>
            <a:pPr algn="r"/>
            <a:r>
              <a:rPr lang="en-IN" sz="1600" dirty="0"/>
              <a:t>      improve      3</a:t>
            </a:r>
          </a:p>
          <a:p>
            <a:pPr algn="r"/>
            <a:r>
              <a:rPr lang="en-IN" sz="1600" dirty="0"/>
              <a:t>        loved      3</a:t>
            </a:r>
          </a:p>
          <a:p>
            <a:pPr algn="r"/>
            <a:r>
              <a:rPr lang="en-IN" sz="1600" dirty="0"/>
              <a:t>         real      3</a:t>
            </a:r>
          </a:p>
          <a:p>
            <a:pPr algn="r"/>
            <a:r>
              <a:rPr lang="en-IN" sz="1600" dirty="0"/>
              <a:t>     examples      3</a:t>
            </a:r>
          </a:p>
          <a:p>
            <a:pPr algn="r"/>
            <a:r>
              <a:rPr lang="en-IN" sz="1600" dirty="0"/>
              <a:t>         week      3</a:t>
            </a:r>
          </a:p>
          <a:p>
            <a:pPr algn="r"/>
            <a:r>
              <a:rPr lang="en-IN" sz="1600" dirty="0"/>
              <a:t>        maybe      3</a:t>
            </a:r>
          </a:p>
          <a:p>
            <a:pPr algn="r"/>
            <a:r>
              <a:rPr lang="en-IN" sz="1600" dirty="0"/>
              <a:t>        build      3</a:t>
            </a:r>
          </a:p>
          <a:p>
            <a:pPr algn="r"/>
            <a:r>
              <a:rPr lang="en-IN" sz="1600" dirty="0"/>
              <a:t>        trust      3</a:t>
            </a:r>
          </a:p>
          <a:p>
            <a:pPr algn="r"/>
            <a:r>
              <a:rPr lang="en-IN" sz="1600" dirty="0"/>
              <a:t>       skills      3</a:t>
            </a:r>
          </a:p>
          <a:p>
            <a:pPr algn="r"/>
            <a:r>
              <a:rPr lang="en-IN" sz="1600" dirty="0"/>
              <a:t>    professor      3</a:t>
            </a:r>
          </a:p>
          <a:p>
            <a:pPr algn="r"/>
            <a:r>
              <a:rPr lang="en-IN" sz="1600" dirty="0"/>
              <a:t>        thank      3</a:t>
            </a:r>
          </a:p>
          <a:p>
            <a:pPr algn="r"/>
            <a:r>
              <a:rPr lang="en-IN" sz="1600" dirty="0"/>
              <a:t>      </a:t>
            </a:r>
            <a:r>
              <a:rPr lang="en-IN" sz="1600" dirty="0" err="1"/>
              <a:t>maurice</a:t>
            </a:r>
            <a:r>
              <a:rPr lang="en-IN" sz="1600" dirty="0"/>
              <a:t>      3</a:t>
            </a:r>
          </a:p>
          <a:p>
            <a:pPr algn="r"/>
            <a:r>
              <a:rPr lang="en-IN" sz="1600" dirty="0"/>
              <a:t>  interesting     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885B5B-1600-4946-854F-86D1B93E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TF-IDF Approach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0B73F2-203B-4E5E-AFCA-A6EEF114B711}"/>
              </a:ext>
            </a:extLst>
          </p:cNvPr>
          <p:cNvCxnSpPr/>
          <p:nvPr/>
        </p:nvCxnSpPr>
        <p:spPr>
          <a:xfrm>
            <a:off x="1606021" y="898359"/>
            <a:ext cx="190500" cy="347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67AAEB-B76D-4CAC-844F-A34DC592D350}"/>
              </a:ext>
            </a:extLst>
          </p:cNvPr>
          <p:cNvCxnSpPr/>
          <p:nvPr/>
        </p:nvCxnSpPr>
        <p:spPr>
          <a:xfrm>
            <a:off x="1606021" y="749208"/>
            <a:ext cx="190500" cy="347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DDA7B0-9C2A-4826-BCEF-98CE88BA73D6}"/>
              </a:ext>
            </a:extLst>
          </p:cNvPr>
          <p:cNvGrpSpPr/>
          <p:nvPr/>
        </p:nvGrpSpPr>
        <p:grpSpPr>
          <a:xfrm>
            <a:off x="822158" y="3811603"/>
            <a:ext cx="5925074" cy="2958294"/>
            <a:chOff x="322502" y="2074771"/>
            <a:chExt cx="8289637" cy="42723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2681D1-4B71-485E-8114-4292436EF5C6}"/>
                </a:ext>
              </a:extLst>
            </p:cNvPr>
            <p:cNvSpPr/>
            <p:nvPr/>
          </p:nvSpPr>
          <p:spPr>
            <a:xfrm>
              <a:off x="322504" y="2074773"/>
              <a:ext cx="2355273" cy="13255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Course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EF3610-EC85-4252-91CE-43D43E9B0D61}"/>
                </a:ext>
              </a:extLst>
            </p:cNvPr>
            <p:cNvSpPr/>
            <p:nvPr/>
          </p:nvSpPr>
          <p:spPr>
            <a:xfrm>
              <a:off x="3033377" y="2074773"/>
              <a:ext cx="2355273" cy="13255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Course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A1C727-CA58-45F0-823F-EEB03D152C8C}"/>
                </a:ext>
              </a:extLst>
            </p:cNvPr>
            <p:cNvSpPr txBox="1"/>
            <p:nvPr/>
          </p:nvSpPr>
          <p:spPr>
            <a:xfrm>
              <a:off x="3033375" y="3806593"/>
              <a:ext cx="2355273" cy="2540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review 1</a:t>
              </a:r>
            </a:p>
            <a:p>
              <a:pPr algn="ctr"/>
              <a:r>
                <a:rPr lang="en-IN" sz="1600" dirty="0"/>
                <a:t>review 2</a:t>
              </a:r>
            </a:p>
            <a:p>
              <a:pPr algn="ctr"/>
              <a:r>
                <a:rPr lang="en-IN" sz="1600" dirty="0"/>
                <a:t>review 3</a:t>
              </a:r>
            </a:p>
            <a:p>
              <a:pPr algn="ctr"/>
              <a:r>
                <a:rPr lang="en-IN" sz="1600" dirty="0"/>
                <a:t>.</a:t>
              </a:r>
            </a:p>
            <a:p>
              <a:pPr algn="ctr"/>
              <a:r>
                <a:rPr lang="en-IN" sz="1600" dirty="0"/>
                <a:t>.</a:t>
              </a:r>
            </a:p>
            <a:p>
              <a:pPr algn="ctr"/>
              <a:r>
                <a:rPr lang="en-IN" sz="1600" dirty="0"/>
                <a:t>.</a:t>
              </a:r>
            </a:p>
            <a:p>
              <a:pPr algn="ctr"/>
              <a:r>
                <a:rPr lang="en-IN" sz="1600" dirty="0"/>
                <a:t>review 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AC8A49-A281-4C10-9D28-839118ADF868}"/>
                </a:ext>
              </a:extLst>
            </p:cNvPr>
            <p:cNvSpPr txBox="1"/>
            <p:nvPr/>
          </p:nvSpPr>
          <p:spPr>
            <a:xfrm>
              <a:off x="322502" y="3806590"/>
              <a:ext cx="2355273" cy="2540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review 1</a:t>
              </a:r>
            </a:p>
            <a:p>
              <a:pPr algn="ctr"/>
              <a:r>
                <a:rPr lang="en-IN" sz="1600" dirty="0"/>
                <a:t>review 2</a:t>
              </a:r>
            </a:p>
            <a:p>
              <a:pPr algn="ctr"/>
              <a:r>
                <a:rPr lang="en-IN" sz="1600" dirty="0"/>
                <a:t>review 3</a:t>
              </a:r>
            </a:p>
            <a:p>
              <a:pPr algn="ctr"/>
              <a:r>
                <a:rPr lang="en-IN" sz="1600" dirty="0"/>
                <a:t>.</a:t>
              </a:r>
            </a:p>
            <a:p>
              <a:pPr algn="ctr"/>
              <a:r>
                <a:rPr lang="en-IN" sz="1600" dirty="0"/>
                <a:t>.</a:t>
              </a:r>
            </a:p>
            <a:p>
              <a:pPr algn="ctr"/>
              <a:r>
                <a:rPr lang="en-IN" sz="1600" dirty="0"/>
                <a:t>.</a:t>
              </a:r>
            </a:p>
            <a:p>
              <a:pPr algn="ctr"/>
              <a:r>
                <a:rPr lang="en-IN" sz="1600" dirty="0"/>
                <a:t>review 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EB5C23-21F1-4FF0-854D-8EB324A497AA}"/>
                </a:ext>
              </a:extLst>
            </p:cNvPr>
            <p:cNvSpPr/>
            <p:nvPr/>
          </p:nvSpPr>
          <p:spPr>
            <a:xfrm>
              <a:off x="6256866" y="2074771"/>
              <a:ext cx="2355273" cy="13255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Course 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B8AA87-FFD6-45B7-B19F-C1DB43BE2749}"/>
                </a:ext>
              </a:extLst>
            </p:cNvPr>
            <p:cNvSpPr txBox="1"/>
            <p:nvPr/>
          </p:nvSpPr>
          <p:spPr>
            <a:xfrm>
              <a:off x="6256865" y="3806590"/>
              <a:ext cx="2355273" cy="2540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review 1</a:t>
              </a:r>
            </a:p>
            <a:p>
              <a:pPr algn="ctr"/>
              <a:r>
                <a:rPr lang="en-IN" sz="1600" dirty="0"/>
                <a:t>review 2</a:t>
              </a:r>
            </a:p>
            <a:p>
              <a:pPr algn="ctr"/>
              <a:r>
                <a:rPr lang="en-IN" sz="1600" dirty="0"/>
                <a:t>review 3</a:t>
              </a:r>
            </a:p>
            <a:p>
              <a:pPr algn="ctr"/>
              <a:r>
                <a:rPr lang="en-IN" sz="1600" dirty="0"/>
                <a:t>.</a:t>
              </a:r>
            </a:p>
            <a:p>
              <a:pPr algn="ctr"/>
              <a:r>
                <a:rPr lang="en-IN" sz="1600" dirty="0"/>
                <a:t>.</a:t>
              </a:r>
            </a:p>
            <a:p>
              <a:pPr algn="ctr"/>
              <a:r>
                <a:rPr lang="en-IN" sz="1600" dirty="0"/>
                <a:t>.</a:t>
              </a:r>
            </a:p>
            <a:p>
              <a:pPr algn="ctr"/>
              <a:r>
                <a:rPr lang="en-IN" sz="1600" dirty="0"/>
                <a:t>review 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F54CAC-5945-4C80-BE8D-E219ACC30BAD}"/>
                </a:ext>
              </a:extLst>
            </p:cNvPr>
            <p:cNvSpPr txBox="1"/>
            <p:nvPr/>
          </p:nvSpPr>
          <p:spPr>
            <a:xfrm>
              <a:off x="5388649" y="2424289"/>
              <a:ext cx="806641" cy="645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46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2E1E01D-8451-4B6E-974E-E1FF45665937}"/>
              </a:ext>
            </a:extLst>
          </p:cNvPr>
          <p:cNvSpPr/>
          <p:nvPr/>
        </p:nvSpPr>
        <p:spPr>
          <a:xfrm>
            <a:off x="6020185" y="4992796"/>
            <a:ext cx="3084945" cy="6176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B328D-8D34-40B6-B701-1D791F598ADF}"/>
              </a:ext>
            </a:extLst>
          </p:cNvPr>
          <p:cNvSpPr/>
          <p:nvPr/>
        </p:nvSpPr>
        <p:spPr>
          <a:xfrm>
            <a:off x="1261150" y="4992796"/>
            <a:ext cx="3084945" cy="617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79091-C143-4317-B42D-1B3C6508E0AC}"/>
              </a:ext>
            </a:extLst>
          </p:cNvPr>
          <p:cNvSpPr/>
          <p:nvPr/>
        </p:nvSpPr>
        <p:spPr>
          <a:xfrm>
            <a:off x="738909" y="3592945"/>
            <a:ext cx="4738255" cy="988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62BE4-9E9C-4A9A-8C05-0B4A277D4F9A}"/>
              </a:ext>
            </a:extLst>
          </p:cNvPr>
          <p:cNvSpPr/>
          <p:nvPr/>
        </p:nvSpPr>
        <p:spPr>
          <a:xfrm>
            <a:off x="5731163" y="3592945"/>
            <a:ext cx="3819237" cy="9882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E1EF3C-844E-4FA8-9F97-854EE622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TF-DF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811421-DD9C-4759-98E7-9EBE7B2E8DB0}"/>
                  </a:ext>
                </a:extLst>
              </p:cNvPr>
              <p:cNvSpPr txBox="1"/>
              <p:nvPr/>
            </p:nvSpPr>
            <p:spPr>
              <a:xfrm>
                <a:off x="402552" y="2933752"/>
                <a:ext cx="9341812" cy="1552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𝐷𝐹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𝐷𝑜𝑐𝑢𝑚𝑒𝑛𝑡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𝑐𝑐𝑢𝑟𝑒𝑛𝑐𝑒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𝑐𝑜𝑢𝑟𝑠𝑒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𝑟𝑒𝑣𝑖𝑒𝑤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𝑢𝑛𝑖𝑞𝑢𝑒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𝑂𝑐𝑐𝑢𝑟𝑒𝑛𝑐𝑒𝑠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𝑎𝑐𝑟𝑜𝑠𝑠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𝑐𝑜𝑢𝑟𝑠𝑒𝑠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𝑐𝑜𝑢𝑟𝑠𝑒𝑠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811421-DD9C-4759-98E7-9EBE7B2E8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2" y="2933752"/>
                <a:ext cx="9341812" cy="1552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396E09A-876B-4A31-B792-78C3829D299F}"/>
              </a:ext>
            </a:extLst>
          </p:cNvPr>
          <p:cNvSpPr txBox="1"/>
          <p:nvPr/>
        </p:nvSpPr>
        <p:spPr>
          <a:xfrm>
            <a:off x="1339273" y="5116945"/>
            <a:ext cx="30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Takes into account all reviews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BEA72-99E8-41C5-96DD-B2D09631343C}"/>
              </a:ext>
            </a:extLst>
          </p:cNvPr>
          <p:cNvSpPr txBox="1"/>
          <p:nvPr/>
        </p:nvSpPr>
        <p:spPr>
          <a:xfrm>
            <a:off x="6098308" y="5115618"/>
            <a:ext cx="30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Takes into account all courses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4E8EB10-40C8-48F9-AB5B-6F2F0E6AD4E3}"/>
              </a:ext>
            </a:extLst>
          </p:cNvPr>
          <p:cNvSpPr/>
          <p:nvPr/>
        </p:nvSpPr>
        <p:spPr>
          <a:xfrm>
            <a:off x="7860146" y="697632"/>
            <a:ext cx="350982" cy="1758754"/>
          </a:xfrm>
          <a:prstGeom prst="leftBracket">
            <a:avLst>
              <a:gd name="adj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9700C791-4EAF-457B-9496-171CD6AF0AF1}"/>
              </a:ext>
            </a:extLst>
          </p:cNvPr>
          <p:cNvSpPr/>
          <p:nvPr/>
        </p:nvSpPr>
        <p:spPr>
          <a:xfrm flipH="1">
            <a:off x="10321637" y="697632"/>
            <a:ext cx="350982" cy="1758754"/>
          </a:xfrm>
          <a:prstGeom prst="leftBracket">
            <a:avLst>
              <a:gd name="adj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2B478-644C-4DCC-BDCC-87189BBFC7FC}"/>
              </a:ext>
            </a:extLst>
          </p:cNvPr>
          <p:cNvSpPr txBox="1"/>
          <p:nvPr/>
        </p:nvSpPr>
        <p:spPr>
          <a:xfrm>
            <a:off x="6430816" y="755677"/>
            <a:ext cx="1209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Course 1</a:t>
            </a:r>
          </a:p>
          <a:p>
            <a:r>
              <a:rPr lang="en-IN" dirty="0"/>
              <a:t>Course 2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Course 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EAE7A-9A6C-40F3-BE9E-2EAACF35B6AF}"/>
              </a:ext>
            </a:extLst>
          </p:cNvPr>
          <p:cNvSpPr txBox="1"/>
          <p:nvPr/>
        </p:nvSpPr>
        <p:spPr>
          <a:xfrm>
            <a:off x="7860146" y="365125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W1    W2    . . .    W</a:t>
            </a:r>
            <a:r>
              <a:rPr lang="en-IN" baseline="-25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2189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E659-E6C1-4723-9397-20900FF1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spaCy’s</a:t>
            </a:r>
            <a:r>
              <a:rPr lang="en-IN" dirty="0"/>
              <a:t> </a:t>
            </a:r>
            <a:r>
              <a:rPr lang="en-IN" sz="3200" dirty="0">
                <a:latin typeface="Consolas" panose="020B0609020204030204" pitchFamily="49" charset="0"/>
              </a:rPr>
              <a:t>.similarity()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2F6B-E715-4901-95D4-0258146B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cosine similarity</a:t>
            </a:r>
          </a:p>
          <a:p>
            <a:r>
              <a:rPr lang="en-IN" dirty="0"/>
              <a:t>Returns value between [0, 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0CB23-7184-44C0-BF39-E56C66562538}"/>
              </a:ext>
            </a:extLst>
          </p:cNvPr>
          <p:cNvSpPr txBox="1"/>
          <p:nvPr/>
        </p:nvSpPr>
        <p:spPr>
          <a:xfrm>
            <a:off x="1050637" y="3053231"/>
            <a:ext cx="4811562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spacy.load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en_core_web_sm</a:t>
            </a:r>
            <a:r>
              <a:rPr lang="en-IN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doc_gold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course_gold_reviews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doc1 = 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(course1_reviews)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doc2 = 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(course2_reviews)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doc3 = 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(course3_reviews)</a:t>
            </a:r>
          </a:p>
          <a:p>
            <a:b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doc_gold.similarity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(doc1)</a:t>
            </a:r>
          </a:p>
          <a:p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doc_gold.similarity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(doc2)</a:t>
            </a:r>
          </a:p>
          <a:p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doc_gold.similarity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(doc3)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0103AFB-E909-4434-8707-F4FB34D3E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273" y="4790772"/>
            <a:ext cx="42718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return numpy.dot(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self.vector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other.vector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/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self.vector_norm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*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other.vector_norm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138991-0BEF-4682-B0BD-9C17C30FD961}"/>
              </a:ext>
            </a:extLst>
          </p:cNvPr>
          <p:cNvCxnSpPr/>
          <p:nvPr/>
        </p:nvCxnSpPr>
        <p:spPr>
          <a:xfrm>
            <a:off x="7749309" y="865043"/>
            <a:ext cx="0" cy="30604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324625-DCF5-4420-BA84-F60EBF7FC973}"/>
              </a:ext>
            </a:extLst>
          </p:cNvPr>
          <p:cNvCxnSpPr/>
          <p:nvPr/>
        </p:nvCxnSpPr>
        <p:spPr>
          <a:xfrm>
            <a:off x="7195127" y="3546763"/>
            <a:ext cx="42579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BD87F5-393D-48DF-B3C6-06D528C5B2DC}"/>
              </a:ext>
            </a:extLst>
          </p:cNvPr>
          <p:cNvCxnSpPr/>
          <p:nvPr/>
        </p:nvCxnSpPr>
        <p:spPr>
          <a:xfrm flipV="1">
            <a:off x="7749309" y="2142836"/>
            <a:ext cx="2983346" cy="140392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457C3-EA57-41A0-B686-1D7620386FFA}"/>
              </a:ext>
            </a:extLst>
          </p:cNvPr>
          <p:cNvCxnSpPr/>
          <p:nvPr/>
        </p:nvCxnSpPr>
        <p:spPr>
          <a:xfrm flipV="1">
            <a:off x="7749309" y="1384299"/>
            <a:ext cx="2162464" cy="2162464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0ECA4A1E-F0A1-4130-A12D-5B226E8B8C38}"/>
              </a:ext>
            </a:extLst>
          </p:cNvPr>
          <p:cNvSpPr/>
          <p:nvPr/>
        </p:nvSpPr>
        <p:spPr>
          <a:xfrm>
            <a:off x="8185145" y="2932934"/>
            <a:ext cx="393700" cy="445653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7850A-7F76-473D-82BA-B3BCC2FB7C38}"/>
              </a:ext>
            </a:extLst>
          </p:cNvPr>
          <p:cNvSpPr txBox="1"/>
          <p:nvPr/>
        </p:nvSpPr>
        <p:spPr>
          <a:xfrm>
            <a:off x="8610601" y="2660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θ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39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E040E-2FBE-401C-A8A6-D85420DD9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" t="11315" r="1288" b="8955"/>
          <a:stretch/>
        </p:blipFill>
        <p:spPr>
          <a:xfrm>
            <a:off x="0" y="508000"/>
            <a:ext cx="12231506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D93D-7333-4E31-B96B-17764C87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567D-EEB6-409E-A690-C248EFAA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Commodification of courses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Too many courses</a:t>
            </a:r>
            <a:r>
              <a:rPr lang="en-US" dirty="0"/>
              <a:t> to pick from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exposure to reviews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Too many reviews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 reviews always on top</a:t>
            </a:r>
          </a:p>
          <a:p>
            <a:pPr>
              <a:lnSpc>
                <a:spcPct val="100000"/>
              </a:lnSpc>
            </a:pPr>
            <a:r>
              <a:rPr lang="en-US" dirty="0"/>
              <a:t>High search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Comparing multiple courses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Caused by the 1</a:t>
            </a:r>
            <a:r>
              <a:rPr lang="en-US" baseline="30000" dirty="0"/>
              <a:t>st</a:t>
            </a:r>
            <a:r>
              <a:rPr lang="en-US" dirty="0"/>
              <a:t> issue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9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D93D-7333-4E31-B96B-17764C87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567D-EEB6-409E-A690-C248EFAA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Commodification of courses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highlight>
                  <a:srgbClr val="FFFF00"/>
                </a:highlight>
              </a:rPr>
              <a:t>Too many courses</a:t>
            </a:r>
            <a:r>
              <a:rPr lang="en-US" dirty="0">
                <a:highlight>
                  <a:srgbClr val="FFFF00"/>
                </a:highlight>
              </a:rPr>
              <a:t> to pick from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exposure to reviews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Too many reviews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ighlight>
                  <a:srgbClr val="FFFF00"/>
                </a:highlight>
              </a:rPr>
              <a:t>Good reviews always on top</a:t>
            </a:r>
          </a:p>
          <a:p>
            <a:pPr>
              <a:lnSpc>
                <a:spcPct val="100000"/>
              </a:lnSpc>
            </a:pPr>
            <a:r>
              <a:rPr lang="en-US" dirty="0"/>
              <a:t>High search time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ighlight>
                  <a:srgbClr val="FFFF00"/>
                </a:highlight>
              </a:rPr>
              <a:t>Comparing multiple courses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Caused by the 1</a:t>
            </a:r>
            <a:r>
              <a:rPr lang="en-US" baseline="30000" dirty="0"/>
              <a:t>st</a:t>
            </a:r>
            <a:r>
              <a:rPr lang="en-US" dirty="0"/>
              <a:t> issue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42BD6-C99F-4610-99B6-2867895F7EB0}"/>
              </a:ext>
            </a:extLst>
          </p:cNvPr>
          <p:cNvSpPr txBox="1"/>
          <p:nvPr/>
        </p:nvSpPr>
        <p:spPr>
          <a:xfrm>
            <a:off x="5384608" y="3670430"/>
            <a:ext cx="2440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Something that takes into account </a:t>
            </a:r>
            <a:r>
              <a:rPr lang="en-IN" sz="1600" b="1" dirty="0"/>
              <a:t>all the reviews</a:t>
            </a:r>
            <a:endParaRPr lang="en-IN" sz="1600" dirty="0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810B4EEF-2F03-4E84-951B-073F3AF3D221}"/>
              </a:ext>
            </a:extLst>
          </p:cNvPr>
          <p:cNvSpPr/>
          <p:nvPr/>
        </p:nvSpPr>
        <p:spPr>
          <a:xfrm>
            <a:off x="5386151" y="2279351"/>
            <a:ext cx="350983" cy="517237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8A9FD-D4FD-43E8-B99E-26D580BC9E56}"/>
              </a:ext>
            </a:extLst>
          </p:cNvPr>
          <p:cNvSpPr txBox="1"/>
          <p:nvPr/>
        </p:nvSpPr>
        <p:spPr>
          <a:xfrm>
            <a:off x="5737134" y="2245581"/>
            <a:ext cx="2440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Something that takes into account </a:t>
            </a:r>
            <a:r>
              <a:rPr lang="en-IN" sz="1600" b="1" dirty="0"/>
              <a:t>all the courses</a:t>
            </a:r>
            <a:endParaRPr lang="en-IN" sz="1600" dirty="0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FABF8E35-270E-4492-AEDB-A8805ADA6BBD}"/>
              </a:ext>
            </a:extLst>
          </p:cNvPr>
          <p:cNvSpPr/>
          <p:nvPr/>
        </p:nvSpPr>
        <p:spPr>
          <a:xfrm>
            <a:off x="5048059" y="3707308"/>
            <a:ext cx="350983" cy="517237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31A2ECE6-40DF-4F31-885F-AFF17FF803A8}"/>
              </a:ext>
            </a:extLst>
          </p:cNvPr>
          <p:cNvSpPr/>
          <p:nvPr/>
        </p:nvSpPr>
        <p:spPr>
          <a:xfrm>
            <a:off x="5033625" y="4683518"/>
            <a:ext cx="350983" cy="517237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0FB49-1B3A-4722-B9F9-7A963301F71F}"/>
              </a:ext>
            </a:extLst>
          </p:cNvPr>
          <p:cNvSpPr txBox="1"/>
          <p:nvPr/>
        </p:nvSpPr>
        <p:spPr>
          <a:xfrm>
            <a:off x="5384608" y="4649748"/>
            <a:ext cx="279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Decision making should not take away too much time</a:t>
            </a:r>
          </a:p>
        </p:txBody>
      </p:sp>
    </p:spTree>
    <p:extLst>
      <p:ext uri="{BB962C8B-B14F-4D97-AF65-F5344CB8AC3E}">
        <p14:creationId xmlns:p14="http://schemas.microsoft.com/office/powerpoint/2010/main" val="301533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F069-DCFF-4D3B-ADD3-9244C5FA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Possible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A316-6228-44AB-8453-F4123BB3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err="1"/>
              <a:t>Wordcloud</a:t>
            </a:r>
            <a:r>
              <a:rPr lang="en-IN" dirty="0"/>
              <a:t> and top-words</a:t>
            </a:r>
          </a:p>
          <a:p>
            <a:pPr>
              <a:lnSpc>
                <a:spcPct val="150000"/>
              </a:lnSpc>
            </a:pPr>
            <a:r>
              <a:rPr lang="en-IN" dirty="0"/>
              <a:t>Sentiment Analysis</a:t>
            </a:r>
          </a:p>
          <a:p>
            <a:pPr>
              <a:lnSpc>
                <a:spcPct val="150000"/>
              </a:lnSpc>
            </a:pPr>
            <a:r>
              <a:rPr lang="en-IN" dirty="0"/>
              <a:t>TF-IDF Approach</a:t>
            </a:r>
          </a:p>
          <a:p>
            <a:pPr>
              <a:lnSpc>
                <a:spcPct val="150000"/>
              </a:lnSpc>
            </a:pPr>
            <a:r>
              <a:rPr lang="en-IN" dirty="0"/>
              <a:t>Cosine similarity using </a:t>
            </a:r>
            <a:r>
              <a:rPr lang="en-IN" dirty="0" err="1"/>
              <a:t>spaCy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4C3FA7D-28B0-4BC5-967A-EB60574D69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17819" y="2266950"/>
            <a:ext cx="1057949" cy="790286"/>
          </a:xfrm>
          <a:prstGeom prst="bentConnector3">
            <a:avLst>
              <a:gd name="adj1" fmla="val -5423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A056B1-E17E-4E4E-A5B6-3B92032A69A7}"/>
              </a:ext>
            </a:extLst>
          </p:cNvPr>
          <p:cNvCxnSpPr/>
          <p:nvPr/>
        </p:nvCxnSpPr>
        <p:spPr>
          <a:xfrm>
            <a:off x="5651067" y="2641600"/>
            <a:ext cx="72043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8AD4-E97F-4960-B377-06B75A25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Wordcloud</a:t>
            </a:r>
            <a:r>
              <a:rPr lang="en-IN" dirty="0"/>
              <a:t> &amp; Top-Words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B7B38F-7C1E-470D-ABEC-EFEB26782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1404"/>
            <a:ext cx="7984836" cy="449147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7847CF-0663-4E83-94CD-52A54B2D6362}"/>
              </a:ext>
            </a:extLst>
          </p:cNvPr>
          <p:cNvSpPr txBox="1"/>
          <p:nvPr/>
        </p:nvSpPr>
        <p:spPr>
          <a:xfrm>
            <a:off x="8823036" y="1027906"/>
            <a:ext cx="253076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600" dirty="0"/>
              <a:t> word  count</a:t>
            </a:r>
          </a:p>
          <a:p>
            <a:pPr algn="r"/>
            <a:r>
              <a:rPr lang="en-IN" sz="1600" dirty="0"/>
              <a:t>       course     23</a:t>
            </a:r>
          </a:p>
          <a:p>
            <a:pPr algn="r"/>
            <a:r>
              <a:rPr lang="en-IN" sz="1600" dirty="0"/>
              <a:t>communication     12</a:t>
            </a:r>
          </a:p>
          <a:p>
            <a:pPr algn="r"/>
            <a:r>
              <a:rPr lang="en-IN" sz="1600" dirty="0"/>
              <a:t>        great     10</a:t>
            </a:r>
          </a:p>
          <a:p>
            <a:pPr algn="r"/>
            <a:r>
              <a:rPr lang="en-IN" sz="1600" dirty="0"/>
              <a:t>      enjoyed      4</a:t>
            </a:r>
          </a:p>
          <a:p>
            <a:pPr algn="r"/>
            <a:r>
              <a:rPr lang="en-IN" sz="1600" dirty="0"/>
              <a:t>        right      4</a:t>
            </a:r>
          </a:p>
          <a:p>
            <a:pPr algn="r"/>
            <a:r>
              <a:rPr lang="en-IN" sz="1600" dirty="0"/>
              <a:t>         good      4</a:t>
            </a:r>
          </a:p>
          <a:p>
            <a:pPr algn="r"/>
            <a:r>
              <a:rPr lang="en-IN" sz="1600" dirty="0"/>
              <a:t>       really      4</a:t>
            </a:r>
          </a:p>
          <a:p>
            <a:pPr algn="r"/>
            <a:r>
              <a:rPr lang="en-IN" sz="1600" dirty="0"/>
              <a:t>        plays      3</a:t>
            </a:r>
          </a:p>
          <a:p>
            <a:pPr algn="r"/>
            <a:r>
              <a:rPr lang="en-IN" sz="1600" dirty="0"/>
              <a:t>      improve      3</a:t>
            </a:r>
          </a:p>
          <a:p>
            <a:pPr algn="r"/>
            <a:r>
              <a:rPr lang="en-IN" sz="1600" dirty="0"/>
              <a:t>        loved      3</a:t>
            </a:r>
          </a:p>
          <a:p>
            <a:pPr algn="r"/>
            <a:r>
              <a:rPr lang="en-IN" sz="1600" dirty="0"/>
              <a:t>         real      3</a:t>
            </a:r>
          </a:p>
          <a:p>
            <a:pPr algn="r"/>
            <a:r>
              <a:rPr lang="en-IN" sz="1600" dirty="0"/>
              <a:t>     examples      3</a:t>
            </a:r>
          </a:p>
          <a:p>
            <a:pPr algn="r"/>
            <a:r>
              <a:rPr lang="en-IN" sz="1600" dirty="0"/>
              <a:t>         week      3</a:t>
            </a:r>
          </a:p>
          <a:p>
            <a:pPr algn="r"/>
            <a:r>
              <a:rPr lang="en-IN" sz="1600" dirty="0"/>
              <a:t>        maybe      3</a:t>
            </a:r>
          </a:p>
          <a:p>
            <a:pPr algn="r"/>
            <a:r>
              <a:rPr lang="en-IN" sz="1600" dirty="0"/>
              <a:t>        build      3</a:t>
            </a:r>
          </a:p>
          <a:p>
            <a:pPr algn="r"/>
            <a:r>
              <a:rPr lang="en-IN" sz="1600" dirty="0"/>
              <a:t>        trust      3</a:t>
            </a:r>
          </a:p>
          <a:p>
            <a:pPr algn="r"/>
            <a:r>
              <a:rPr lang="en-IN" sz="1600" dirty="0"/>
              <a:t>       skills      3</a:t>
            </a:r>
          </a:p>
          <a:p>
            <a:pPr algn="r"/>
            <a:r>
              <a:rPr lang="en-IN" sz="1600" dirty="0"/>
              <a:t>    professor      3</a:t>
            </a:r>
          </a:p>
          <a:p>
            <a:pPr algn="r"/>
            <a:r>
              <a:rPr lang="en-IN" sz="1600" dirty="0"/>
              <a:t>        thank      3</a:t>
            </a:r>
          </a:p>
          <a:p>
            <a:pPr algn="r"/>
            <a:r>
              <a:rPr lang="en-IN" sz="1600" dirty="0"/>
              <a:t>      </a:t>
            </a:r>
            <a:r>
              <a:rPr lang="en-IN" sz="1600" dirty="0" err="1"/>
              <a:t>maurice</a:t>
            </a:r>
            <a:r>
              <a:rPr lang="en-IN" sz="1600" dirty="0"/>
              <a:t>      3</a:t>
            </a:r>
          </a:p>
          <a:p>
            <a:pPr algn="r"/>
            <a:r>
              <a:rPr lang="en-IN" sz="1600" dirty="0"/>
              <a:t>  interesting      3</a:t>
            </a:r>
          </a:p>
        </p:txBody>
      </p:sp>
    </p:spTree>
    <p:extLst>
      <p:ext uri="{BB962C8B-B14F-4D97-AF65-F5344CB8AC3E}">
        <p14:creationId xmlns:p14="http://schemas.microsoft.com/office/powerpoint/2010/main" val="394165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589C-7751-44BC-B3AE-2F7FA5A0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Sentiment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64B10-4F29-44E1-A3F0-5DE3D5AA0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50733"/>
            <a:ext cx="5551054" cy="3122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2BE28-33EE-42D5-8C6F-15BB42C6E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799"/>
            <a:ext cx="5551054" cy="3122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00AA12-B498-42B1-B6B5-97117B54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err="1"/>
              <a:t>TextBlob</a:t>
            </a:r>
            <a:r>
              <a:rPr lang="en-IN" dirty="0"/>
              <a:t> (based on NLTK)</a:t>
            </a:r>
          </a:p>
          <a:p>
            <a:pPr lvl="1">
              <a:lnSpc>
                <a:spcPct val="100000"/>
              </a:lnSpc>
            </a:pPr>
            <a:r>
              <a:rPr lang="en-IN" dirty="0" err="1"/>
              <a:t>PatterAnalyzer</a:t>
            </a:r>
            <a:endParaRPr lang="en-IN" dirty="0"/>
          </a:p>
          <a:p>
            <a:pPr lvl="1">
              <a:lnSpc>
                <a:spcPct val="100000"/>
              </a:lnSpc>
            </a:pPr>
            <a:r>
              <a:rPr lang="en-IN" dirty="0" err="1"/>
              <a:t>NaiveBayesAnalyzer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Possible for each course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Comparison between courses</a:t>
            </a:r>
          </a:p>
        </p:txBody>
      </p:sp>
    </p:spTree>
    <p:extLst>
      <p:ext uri="{BB962C8B-B14F-4D97-AF65-F5344CB8AC3E}">
        <p14:creationId xmlns:p14="http://schemas.microsoft.com/office/powerpoint/2010/main" val="35951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84B3-4D28-4C7D-B42B-84081637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TF-IDF Approach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C577D9-6906-4783-8999-F47EBDF4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Generally used for words</a:t>
            </a:r>
          </a:p>
          <a:p>
            <a:r>
              <a:rPr lang="en-IN" dirty="0"/>
              <a:t>Can be </a:t>
            </a:r>
            <a:r>
              <a:rPr lang="en-IN" i="1" dirty="0"/>
              <a:t>possibly</a:t>
            </a:r>
            <a:r>
              <a:rPr lang="en-IN" dirty="0"/>
              <a:t> leveraged for reviews</a:t>
            </a:r>
          </a:p>
          <a:p>
            <a:pPr lvl="1"/>
            <a:r>
              <a:rPr lang="en-IN" dirty="0"/>
              <a:t>TF-DF</a:t>
            </a:r>
          </a:p>
        </p:txBody>
      </p:sp>
    </p:spTree>
    <p:extLst>
      <p:ext uri="{BB962C8B-B14F-4D97-AF65-F5344CB8AC3E}">
        <p14:creationId xmlns:p14="http://schemas.microsoft.com/office/powerpoint/2010/main" val="96614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84B3-4D28-4C7D-B42B-84081637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TF-IDF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193B2-1D1B-4A14-B7C8-CBF5F1B3CFEA}"/>
              </a:ext>
            </a:extLst>
          </p:cNvPr>
          <p:cNvSpPr/>
          <p:nvPr/>
        </p:nvSpPr>
        <p:spPr>
          <a:xfrm>
            <a:off x="322504" y="2074773"/>
            <a:ext cx="2355273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Course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2E9A37-B1A2-49A9-8539-295B33733621}"/>
              </a:ext>
            </a:extLst>
          </p:cNvPr>
          <p:cNvSpPr/>
          <p:nvPr/>
        </p:nvSpPr>
        <p:spPr>
          <a:xfrm>
            <a:off x="3033377" y="2074773"/>
            <a:ext cx="2355273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Course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2B38D-DF67-4CFC-A085-C3081629729F}"/>
              </a:ext>
            </a:extLst>
          </p:cNvPr>
          <p:cNvSpPr/>
          <p:nvPr/>
        </p:nvSpPr>
        <p:spPr>
          <a:xfrm>
            <a:off x="9514223" y="749208"/>
            <a:ext cx="2355273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Course </a:t>
            </a:r>
            <a:r>
              <a:rPr lang="el-GR" sz="2000" i="0" dirty="0">
                <a:solidFill>
                  <a:srgbClr val="202124"/>
                </a:solidFill>
                <a:effectLst/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α</a:t>
            </a:r>
            <a:endParaRPr lang="en-IN" dirty="0">
              <a:solidFill>
                <a:schemeClr val="tx1"/>
              </a:solidFill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F04A2-5FFC-4BF9-9405-A07F6BA93A7D}"/>
              </a:ext>
            </a:extLst>
          </p:cNvPr>
          <p:cNvSpPr txBox="1"/>
          <p:nvPr/>
        </p:nvSpPr>
        <p:spPr>
          <a:xfrm>
            <a:off x="9514223" y="2430613"/>
            <a:ext cx="2355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review 1</a:t>
            </a:r>
          </a:p>
          <a:p>
            <a:pPr algn="ctr"/>
            <a:r>
              <a:rPr lang="en-IN" dirty="0"/>
              <a:t>review 2</a:t>
            </a:r>
          </a:p>
          <a:p>
            <a:pPr algn="ctr"/>
            <a:r>
              <a:rPr lang="en-IN" dirty="0"/>
              <a:t>review 3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review 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A01C6-7F56-4A13-9B34-EB9987B3BC1C}"/>
              </a:ext>
            </a:extLst>
          </p:cNvPr>
          <p:cNvSpPr txBox="1"/>
          <p:nvPr/>
        </p:nvSpPr>
        <p:spPr>
          <a:xfrm>
            <a:off x="3033376" y="3806592"/>
            <a:ext cx="2355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review 1</a:t>
            </a:r>
          </a:p>
          <a:p>
            <a:pPr algn="ctr"/>
            <a:r>
              <a:rPr lang="en-IN" dirty="0"/>
              <a:t>review 2</a:t>
            </a:r>
          </a:p>
          <a:p>
            <a:pPr algn="ctr"/>
            <a:r>
              <a:rPr lang="en-IN" dirty="0"/>
              <a:t>review 3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review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837CB-2144-4843-88BD-F4316D446D02}"/>
              </a:ext>
            </a:extLst>
          </p:cNvPr>
          <p:cNvSpPr txBox="1"/>
          <p:nvPr/>
        </p:nvSpPr>
        <p:spPr>
          <a:xfrm>
            <a:off x="322502" y="3806590"/>
            <a:ext cx="2355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review 1</a:t>
            </a:r>
          </a:p>
          <a:p>
            <a:pPr algn="ctr"/>
            <a:r>
              <a:rPr lang="en-IN" dirty="0"/>
              <a:t>review 2</a:t>
            </a:r>
          </a:p>
          <a:p>
            <a:pPr algn="ctr"/>
            <a:r>
              <a:rPr lang="en-IN" dirty="0"/>
              <a:t>review 3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review 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7F5DB8-0375-4695-BC7E-A2356B945691}"/>
              </a:ext>
            </a:extLst>
          </p:cNvPr>
          <p:cNvCxnSpPr/>
          <p:nvPr/>
        </p:nvCxnSpPr>
        <p:spPr>
          <a:xfrm>
            <a:off x="1606021" y="898359"/>
            <a:ext cx="190500" cy="347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2E7C36-6FB3-47FB-A48B-7D11343697B1}"/>
              </a:ext>
            </a:extLst>
          </p:cNvPr>
          <p:cNvCxnSpPr/>
          <p:nvPr/>
        </p:nvCxnSpPr>
        <p:spPr>
          <a:xfrm>
            <a:off x="1606021" y="749208"/>
            <a:ext cx="190500" cy="347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4C54F92-974F-4EF8-8024-34391B1E0F83}"/>
              </a:ext>
            </a:extLst>
          </p:cNvPr>
          <p:cNvSpPr/>
          <p:nvPr/>
        </p:nvSpPr>
        <p:spPr>
          <a:xfrm>
            <a:off x="6256866" y="2074771"/>
            <a:ext cx="2355273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Course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1B5BC3-2F88-40DB-8729-9646EB18219D}"/>
              </a:ext>
            </a:extLst>
          </p:cNvPr>
          <p:cNvSpPr txBox="1"/>
          <p:nvPr/>
        </p:nvSpPr>
        <p:spPr>
          <a:xfrm>
            <a:off x="6256865" y="3806590"/>
            <a:ext cx="2355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review 1</a:t>
            </a:r>
          </a:p>
          <a:p>
            <a:pPr algn="ctr"/>
            <a:r>
              <a:rPr lang="en-IN" dirty="0"/>
              <a:t>review 2</a:t>
            </a:r>
          </a:p>
          <a:p>
            <a:pPr algn="ctr"/>
            <a:r>
              <a:rPr lang="en-IN" dirty="0"/>
              <a:t>review 3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review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A25EDA-3920-4324-B748-112AE305ECF6}"/>
              </a:ext>
            </a:extLst>
          </p:cNvPr>
          <p:cNvSpPr txBox="1"/>
          <p:nvPr/>
        </p:nvSpPr>
        <p:spPr>
          <a:xfrm>
            <a:off x="5388649" y="2424288"/>
            <a:ext cx="80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98083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1473</TotalTime>
  <Words>550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Cambria Math</vt:lpstr>
      <vt:lpstr>Consolas</vt:lpstr>
      <vt:lpstr>Linux Libertine G</vt:lpstr>
      <vt:lpstr>Office Theme</vt:lpstr>
      <vt:lpstr>Presentation</vt:lpstr>
      <vt:lpstr>PowerPoint Presentation</vt:lpstr>
      <vt:lpstr>Issues to solve</vt:lpstr>
      <vt:lpstr>Issues to solve</vt:lpstr>
      <vt:lpstr>Possible Approaches</vt:lpstr>
      <vt:lpstr>Wordcloud &amp; Top-Words</vt:lpstr>
      <vt:lpstr>Sentiment Analysis</vt:lpstr>
      <vt:lpstr>TF-IDF Approach</vt:lpstr>
      <vt:lpstr>TF-IDF Approach</vt:lpstr>
      <vt:lpstr>TF-IDF Approach</vt:lpstr>
      <vt:lpstr>TF-DF Approach</vt:lpstr>
      <vt:lpstr>spaCy’s .similarity()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Archit Yadav</dc:creator>
  <cp:lastModifiedBy>Archit Yadav</cp:lastModifiedBy>
  <cp:revision>32</cp:revision>
  <dcterms:created xsi:type="dcterms:W3CDTF">2021-06-15T19:52:32Z</dcterms:created>
  <dcterms:modified xsi:type="dcterms:W3CDTF">2021-06-16T21:31:09Z</dcterms:modified>
</cp:coreProperties>
</file>