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3" autoAdjust="0"/>
    <p:restoredTop sz="94633" autoAdjust="0"/>
  </p:normalViewPr>
  <p:slideViewPr>
    <p:cSldViewPr snapToGrid="0" snapToObjects="1">
      <p:cViewPr varScale="1">
        <p:scale>
          <a:sx n="24" d="100"/>
          <a:sy n="24" d="100"/>
        </p:scale>
        <p:origin x="-2094" y="-16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445A-B565-4020-8903-BB0A4A46315F}" type="datetimeFigureOut">
              <a:rPr lang="en-US" smtClean="0"/>
              <a:t>5/27/2012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2834F4-62E6-4810-8739-73B5D4FFCAF1}" type="slidenum">
              <a:rPr lang="en-US" smtClean="0"/>
              <a:t>‹#›</a:t>
            </a:fld>
            <a:endParaRPr lang="en-US"/>
          </a:p>
        </p:txBody>
      </p:sp>
    </p:spTree>
    <p:extLst>
      <p:ext uri="{BB962C8B-B14F-4D97-AF65-F5344CB8AC3E}">
        <p14:creationId xmlns:p14="http://schemas.microsoft.com/office/powerpoint/2010/main" val="27324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CC310C-6A09-3C4A-A40D-CDAFFF3CE7F8}"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174046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C310C-6A09-3C4A-A40D-CDAFFF3CE7F8}"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345568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C310C-6A09-3C4A-A40D-CDAFFF3CE7F8}"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175674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C310C-6A09-3C4A-A40D-CDAFFF3CE7F8}"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117536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C310C-6A09-3C4A-A40D-CDAFFF3CE7F8}" type="datetimeFigureOut">
              <a:rPr lang="en-US" smtClean="0"/>
              <a:pPr/>
              <a:t>5/27/2012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262721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CC310C-6A09-3C4A-A40D-CDAFFF3CE7F8}" type="datetimeFigureOut">
              <a:rPr lang="en-US" smtClean="0"/>
              <a:pPr/>
              <a:t>5/27/2012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190990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CC310C-6A09-3C4A-A40D-CDAFFF3CE7F8}" type="datetimeFigureOut">
              <a:rPr lang="en-US" smtClean="0"/>
              <a:pPr/>
              <a:t>5/27/2012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429145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C310C-6A09-3C4A-A40D-CDAFFF3CE7F8}" type="datetimeFigureOut">
              <a:rPr lang="en-US" smtClean="0"/>
              <a:pPr/>
              <a:t>5/27/2012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332738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C310C-6A09-3C4A-A40D-CDAFFF3CE7F8}" type="datetimeFigureOut">
              <a:rPr lang="en-US" smtClean="0"/>
              <a:pPr/>
              <a:t>5/27/2012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25727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C310C-6A09-3C4A-A40D-CDAFFF3CE7F8}" type="datetimeFigureOut">
              <a:rPr lang="en-US" smtClean="0"/>
              <a:pPr/>
              <a:t>5/27/2012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8759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C310C-6A09-3C4A-A40D-CDAFFF3CE7F8}" type="datetimeFigureOut">
              <a:rPr lang="en-US" smtClean="0"/>
              <a:pPr/>
              <a:t>5/27/2012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98138-41DF-5849-998D-25E45C6C0673}" type="slidenum">
              <a:rPr lang="en-US" smtClean="0"/>
              <a:pPr/>
              <a:t>‹#›</a:t>
            </a:fld>
            <a:endParaRPr lang="en-US"/>
          </a:p>
        </p:txBody>
      </p:sp>
    </p:spTree>
    <p:extLst>
      <p:ext uri="{BB962C8B-B14F-4D97-AF65-F5344CB8AC3E}">
        <p14:creationId xmlns:p14="http://schemas.microsoft.com/office/powerpoint/2010/main" val="109140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1CC310C-6A09-3C4A-A40D-CDAFFF3CE7F8}" type="datetimeFigureOut">
              <a:rPr lang="en-US" smtClean="0"/>
              <a:pPr/>
              <a:t>5/27/2012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5398138-41DF-5849-998D-25E45C6C0673}" type="slidenum">
              <a:rPr lang="en-US" smtClean="0"/>
              <a:pPr/>
              <a:t>‹#›</a:t>
            </a:fld>
            <a:endParaRPr lang="en-US"/>
          </a:p>
        </p:txBody>
      </p:sp>
    </p:spTree>
    <p:extLst>
      <p:ext uri="{BB962C8B-B14F-4D97-AF65-F5344CB8AC3E}">
        <p14:creationId xmlns:p14="http://schemas.microsoft.com/office/powerpoint/2010/main" val="2618728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lay.google.com/store/apps/developer?id=Halfbrick+Studios" TargetMode="External"/><Relationship Id="rId11" Type="http://schemas.openxmlformats.org/officeDocument/2006/relationships/image" Target="../media/image9.jpeg"/><Relationship Id="rId5" Type="http://schemas.openxmlformats.org/officeDocument/2006/relationships/image" Target="../media/image4.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3.wmf"/><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158" descr="Screen shot 2012-05-13 at 7.31.35 PM.png"/>
          <p:cNvPicPr>
            <a:picLocks noChangeAspect="1"/>
          </p:cNvPicPr>
          <p:nvPr/>
        </p:nvPicPr>
        <p:blipFill rotWithShape="1">
          <a:blip r:embed="rId2"/>
          <a:srcRect l="32765" t="23315" r="1807" b="-1362"/>
          <a:stretch/>
        </p:blipFill>
        <p:spPr>
          <a:xfrm>
            <a:off x="26652952" y="27646727"/>
            <a:ext cx="5564129" cy="509392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75689718"/>
              </p:ext>
            </p:extLst>
          </p:nvPr>
        </p:nvGraphicFramePr>
        <p:xfrm>
          <a:off x="96251" y="-1"/>
          <a:ext cx="43794948" cy="4412847"/>
        </p:xfrm>
        <a:graphic>
          <a:graphicData uri="http://schemas.openxmlformats.org/drawingml/2006/table">
            <a:tbl>
              <a:tblPr firstRow="1" bandRow="1">
                <a:tableStyleId>{22838BEF-8BB2-4498-84A7-C5851F593DF1}</a:tableStyleId>
              </a:tblPr>
              <a:tblGrid>
                <a:gridCol w="12127833"/>
                <a:gridCol w="18095495"/>
                <a:gridCol w="13571620"/>
              </a:tblGrid>
              <a:tr h="4412847">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pSp>
        <p:nvGrpSpPr>
          <p:cNvPr id="5" name="Group 4"/>
          <p:cNvGrpSpPr/>
          <p:nvPr/>
        </p:nvGrpSpPr>
        <p:grpSpPr>
          <a:xfrm>
            <a:off x="12428886" y="57809"/>
            <a:ext cx="17650061" cy="6555641"/>
            <a:chOff x="13873784" y="-186612"/>
            <a:chExt cx="16614437" cy="4977673"/>
          </a:xfrm>
        </p:grpSpPr>
        <p:sp>
          <p:nvSpPr>
            <p:cNvPr id="6" name="TextBox 5"/>
            <p:cNvSpPr txBox="1"/>
            <p:nvPr/>
          </p:nvSpPr>
          <p:spPr>
            <a:xfrm>
              <a:off x="13873784" y="-186612"/>
              <a:ext cx="16614437" cy="4977673"/>
            </a:xfrm>
            <a:prstGeom prst="rect">
              <a:avLst/>
            </a:prstGeom>
            <a:noFill/>
          </p:spPr>
          <p:txBody>
            <a:bodyPr wrap="square" rtlCol="0">
              <a:spAutoFit/>
            </a:bodyPr>
            <a:lstStyle/>
            <a:p>
              <a:pPr algn="ctr"/>
              <a:r>
                <a:rPr lang="en-US" sz="21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 O O D A P </a:t>
              </a:r>
              <a:r>
                <a:rPr lang="en-US" sz="21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
              </a:r>
              <a:endParaRPr lang="en-US" sz="21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13923381" y="2302224"/>
              <a:ext cx="16515242" cy="817927"/>
            </a:xfrm>
            <a:prstGeom prst="rect">
              <a:avLst/>
            </a:prstGeom>
            <a:noFill/>
          </p:spPr>
          <p:txBody>
            <a:bodyPr wrap="none" rtlCol="0">
              <a:spAutoFit/>
            </a:bodyPr>
            <a:lstStyle/>
            <a:p>
              <a:pPr algn="ctr"/>
              <a:r>
                <a:rPr lang="en-US" sz="3200" dirty="0">
                  <a:solidFill>
                    <a:prstClr val="black"/>
                  </a:solidFill>
                </a:rPr>
                <a:t>UCSB Capstone 2012: </a:t>
              </a:r>
              <a:r>
                <a:rPr lang="en-US" sz="3200" dirty="0" err="1">
                  <a:solidFill>
                    <a:prstClr val="black"/>
                  </a:solidFill>
                </a:rPr>
                <a:t>Yulia</a:t>
              </a:r>
              <a:r>
                <a:rPr lang="en-US" sz="3200" dirty="0">
                  <a:solidFill>
                    <a:prstClr val="black"/>
                  </a:solidFill>
                </a:rPr>
                <a:t> </a:t>
              </a:r>
              <a:r>
                <a:rPr lang="en-US" sz="3200" dirty="0" err="1">
                  <a:solidFill>
                    <a:prstClr val="black"/>
                  </a:solidFill>
                </a:rPr>
                <a:t>Dubinina</a:t>
              </a:r>
              <a:r>
                <a:rPr lang="en-US" sz="3200" dirty="0">
                  <a:solidFill>
                    <a:prstClr val="black"/>
                  </a:solidFill>
                </a:rPr>
                <a:t>, TJ </a:t>
              </a:r>
              <a:r>
                <a:rPr lang="en-US" sz="3200" dirty="0" err="1">
                  <a:solidFill>
                    <a:prstClr val="black"/>
                  </a:solidFill>
                </a:rPr>
                <a:t>Koblentz</a:t>
              </a:r>
              <a:r>
                <a:rPr lang="en-US" sz="3200" dirty="0">
                  <a:solidFill>
                    <a:prstClr val="black"/>
                  </a:solidFill>
                </a:rPr>
                <a:t>, Jasper Fredrickson, Victor Moreira</a:t>
              </a:r>
            </a:p>
            <a:p>
              <a:endParaRPr lang="en-US" sz="3200" dirty="0"/>
            </a:p>
          </p:txBody>
        </p:sp>
      </p:grpSp>
      <p:pic>
        <p:nvPicPr>
          <p:cNvPr id="8" name="Picture 2" descr="https://docs.google.com/drawings/image?id=szIjva6KgQOOapNz6qh0zkA&amp;w=479&amp;h=158&amp;rev=1&amp;a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 y="82296"/>
            <a:ext cx="12115800" cy="424533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31859621" y="859518"/>
            <a:ext cx="9577136" cy="2441587"/>
            <a:chOff x="26986907" y="11208499"/>
            <a:chExt cx="9687296" cy="1390520"/>
          </a:xfrm>
        </p:grpSpPr>
        <p:sp>
          <p:nvSpPr>
            <p:cNvPr id="10" name="TextBox 9"/>
            <p:cNvSpPr txBox="1"/>
            <p:nvPr/>
          </p:nvSpPr>
          <p:spPr>
            <a:xfrm>
              <a:off x="28058918" y="11208499"/>
              <a:ext cx="7543270" cy="473265"/>
            </a:xfrm>
            <a:prstGeom prst="rect">
              <a:avLst/>
            </a:prstGeom>
            <a:noFill/>
          </p:spPr>
          <p:txBody>
            <a:bodyPr wrap="square" rtlCol="0">
              <a:spAutoFit/>
            </a:bodyPr>
            <a:lstStyle/>
            <a:p>
              <a:pPr algn="ct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Acknowledgements</a:t>
              </a:r>
              <a:endParaRPr lang="en-US" sz="4800" dirty="0"/>
            </a:p>
          </p:txBody>
        </p:sp>
        <p:sp>
          <p:nvSpPr>
            <p:cNvPr id="11" name="TextBox 10"/>
            <p:cNvSpPr txBox="1"/>
            <p:nvPr/>
          </p:nvSpPr>
          <p:spPr>
            <a:xfrm>
              <a:off x="26986907" y="11915414"/>
              <a:ext cx="9687296" cy="683605"/>
            </a:xfrm>
            <a:prstGeom prst="rect">
              <a:avLst/>
            </a:prstGeom>
            <a:noFill/>
          </p:spPr>
          <p:txBody>
            <a:bodyPr wrap="square" rtlCol="0">
              <a:spAutoFit/>
            </a:bodyPr>
            <a:lstStyle/>
            <a:p>
              <a:r>
                <a:rPr lang="en-US" sz="3600" b="1" dirty="0" smtClean="0"/>
                <a:t>UCSB: </a:t>
              </a:r>
              <a:r>
                <a:rPr lang="en-US" sz="3600" dirty="0" smtClean="0"/>
                <a:t>Chandra </a:t>
              </a:r>
              <a:r>
                <a:rPr lang="en-US" sz="3600" dirty="0" err="1" smtClean="0"/>
                <a:t>Krintz</a:t>
              </a:r>
              <a:r>
                <a:rPr lang="en-US" sz="3600" dirty="0" smtClean="0"/>
                <a:t>, Tim Sherwood, Kyle Dewey </a:t>
              </a:r>
            </a:p>
            <a:p>
              <a:r>
                <a:rPr lang="en-US" sz="3600" b="1" dirty="0" smtClean="0"/>
                <a:t>Microsoft: </a:t>
              </a:r>
              <a:r>
                <a:rPr lang="en-US" sz="3600" dirty="0" smtClean="0"/>
                <a:t>Greg </a:t>
              </a:r>
              <a:r>
                <a:rPr lang="en-US" sz="3600" dirty="0" err="1" smtClean="0"/>
                <a:t>Wroblewski</a:t>
              </a:r>
              <a:r>
                <a:rPr lang="en-US" sz="3600" dirty="0" smtClean="0"/>
                <a:t> and Dave </a:t>
              </a:r>
              <a:r>
                <a:rPr lang="en-US" sz="3600" dirty="0" err="1" smtClean="0"/>
                <a:t>Probert</a:t>
              </a:r>
              <a:r>
                <a:rPr lang="en-US" sz="3600" dirty="0" smtClean="0"/>
                <a:t> </a:t>
              </a:r>
            </a:p>
          </p:txBody>
        </p:sp>
      </p:grpSp>
      <p:graphicFrame>
        <p:nvGraphicFramePr>
          <p:cNvPr id="12" name="Table 11"/>
          <p:cNvGraphicFramePr>
            <a:graphicFrameLocks noGrp="1"/>
          </p:cNvGraphicFramePr>
          <p:nvPr>
            <p:extLst>
              <p:ext uri="{D42A27DB-BD31-4B8C-83A1-F6EECF244321}">
                <p14:modId xmlns:p14="http://schemas.microsoft.com/office/powerpoint/2010/main" val="2669336966"/>
              </p:ext>
            </p:extLst>
          </p:nvPr>
        </p:nvGraphicFramePr>
        <p:xfrm>
          <a:off x="0" y="4412845"/>
          <a:ext cx="43891199" cy="4683029"/>
        </p:xfrm>
        <a:graphic>
          <a:graphicData uri="http://schemas.openxmlformats.org/drawingml/2006/table">
            <a:tbl>
              <a:tblPr firstRow="1" bandRow="1">
                <a:tableStyleId>{5FD0F851-EC5A-4D38-B0AD-8093EC10F338}</a:tableStyleId>
              </a:tblPr>
              <a:tblGrid>
                <a:gridCol w="43891199"/>
              </a:tblGrid>
              <a:tr h="4683029">
                <a:tc>
                  <a:txBody>
                    <a:bodyPr/>
                    <a:lstStyle/>
                    <a:p>
                      <a:endParaRPr lang="en-US" dirty="0"/>
                    </a:p>
                  </a:txBody>
                  <a:tcPr/>
                </a:tc>
              </a:tr>
            </a:tbl>
          </a:graphicData>
        </a:graphic>
      </p:graphicFrame>
      <p:sp>
        <p:nvSpPr>
          <p:cNvPr id="13" name="TextBox 12"/>
          <p:cNvSpPr txBox="1"/>
          <p:nvPr/>
        </p:nvSpPr>
        <p:spPr>
          <a:xfrm>
            <a:off x="9158568" y="4766789"/>
            <a:ext cx="24190695" cy="3693319"/>
          </a:xfrm>
          <a:prstGeom prst="rect">
            <a:avLst/>
          </a:prstGeom>
          <a:noFill/>
        </p:spPr>
        <p:txBody>
          <a:bodyPr wrap="square" rtlCol="0">
            <a:sp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Overview</a:t>
            </a:r>
            <a:endParaRPr lang="en-US" sz="5400" dirty="0"/>
          </a:p>
          <a:p>
            <a:r>
              <a:rPr lang="en-US" sz="3600" dirty="0"/>
              <a:t>Nowadays, with malware crawling everywhere, users are very concerned about protecting and securing </a:t>
            </a:r>
            <a:r>
              <a:rPr lang="en-US" sz="3600" dirty="0" smtClean="0"/>
              <a:t>their devices</a:t>
            </a:r>
            <a:r>
              <a:rPr lang="en-US" sz="3600" dirty="0"/>
              <a:t>. </a:t>
            </a:r>
            <a:r>
              <a:rPr lang="en-US" sz="3600" dirty="0" err="1"/>
              <a:t>GoodApp</a:t>
            </a:r>
            <a:r>
              <a:rPr lang="en-US" sz="3600" dirty="0"/>
              <a:t> is a web application that creates a community for Mobile Smartphone Application users </a:t>
            </a:r>
            <a:r>
              <a:rPr lang="en-US" sz="3600" dirty="0" smtClean="0"/>
              <a:t>and developers</a:t>
            </a:r>
            <a:r>
              <a:rPr lang="en-US" sz="3600" dirty="0"/>
              <a:t>. This community establishes </a:t>
            </a:r>
            <a:r>
              <a:rPr lang="en-US" sz="3600" dirty="0" smtClean="0"/>
              <a:t> a </a:t>
            </a:r>
            <a:r>
              <a:rPr lang="en-US" sz="3600" dirty="0"/>
              <a:t>web of trust between its members, where developers are assigned </a:t>
            </a:r>
            <a:r>
              <a:rPr lang="en-US" sz="3600" dirty="0" smtClean="0"/>
              <a:t>a rating </a:t>
            </a:r>
            <a:r>
              <a:rPr lang="en-US" sz="3600" dirty="0"/>
              <a:t>based on their activity in this trust network. These ratings give users valuable information about </a:t>
            </a:r>
            <a:r>
              <a:rPr lang="en-US" sz="3600" dirty="0" smtClean="0"/>
              <a:t>which developers </a:t>
            </a:r>
            <a:r>
              <a:rPr lang="en-US" sz="3600" dirty="0"/>
              <a:t>have an established and trusted reputation in the community, and </a:t>
            </a:r>
            <a:r>
              <a:rPr lang="en-US" sz="3600" dirty="0" smtClean="0"/>
              <a:t>which developers </a:t>
            </a:r>
            <a:r>
              <a:rPr lang="en-US" sz="3600" dirty="0"/>
              <a:t>should </a:t>
            </a:r>
            <a:r>
              <a:rPr lang="en-US" sz="3600" dirty="0" smtClean="0"/>
              <a:t>be avoided</a:t>
            </a:r>
            <a:r>
              <a:rPr lang="en-US" sz="3600" dirty="0"/>
              <a:t>.</a:t>
            </a:r>
          </a:p>
        </p:txBody>
      </p:sp>
      <p:sp>
        <p:nvSpPr>
          <p:cNvPr id="87" name="Rectangle 86"/>
          <p:cNvSpPr/>
          <p:nvPr/>
        </p:nvSpPr>
        <p:spPr>
          <a:xfrm>
            <a:off x="24660451" y="13562738"/>
            <a:ext cx="14245610" cy="919716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8000"/>
          </a:p>
        </p:txBody>
      </p:sp>
      <p:sp>
        <p:nvSpPr>
          <p:cNvPr id="88" name="Rectangle 87"/>
          <p:cNvSpPr/>
          <p:nvPr/>
        </p:nvSpPr>
        <p:spPr>
          <a:xfrm>
            <a:off x="4336010" y="13626316"/>
            <a:ext cx="14999358" cy="913358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8000">
              <a:ln w="76200">
                <a:solidFill>
                  <a:schemeClr val="bg1"/>
                </a:solidFill>
              </a:ln>
            </a:endParaRPr>
          </a:p>
        </p:txBody>
      </p:sp>
      <p:sp>
        <p:nvSpPr>
          <p:cNvPr id="89" name="Rectangle 88"/>
          <p:cNvSpPr/>
          <p:nvPr/>
        </p:nvSpPr>
        <p:spPr>
          <a:xfrm>
            <a:off x="35297145" y="29021880"/>
            <a:ext cx="4384094" cy="1569660"/>
          </a:xfrm>
          <a:prstGeom prst="rect">
            <a:avLst/>
          </a:prstGeom>
        </p:spPr>
        <p:txBody>
          <a:bodyPr wrap="square">
            <a:spAutoFit/>
          </a:bodyPr>
          <a:lstStyle/>
          <a:p>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Citations</a:t>
            </a:r>
            <a:endParaRPr lang="en-US" sz="4800" dirty="0"/>
          </a:p>
          <a:p>
            <a:endParaRPr lang="en-US" sz="4800" b="1" dirty="0">
              <a:solidFill>
                <a:schemeClr val="tx2"/>
              </a:solidFill>
            </a:endParaRPr>
          </a:p>
        </p:txBody>
      </p:sp>
      <p:pic>
        <p:nvPicPr>
          <p:cNvPr id="90" name="Picture 2" descr="C:\Program Files (x86)\Microsoft Office\MEDIA\CAGCAT10\j0195384.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557" y="16061966"/>
            <a:ext cx="3342030" cy="3411797"/>
          </a:xfrm>
          <a:prstGeom prst="rect">
            <a:avLst/>
          </a:prstGeom>
          <a:noFill/>
          <a:extLst>
            <a:ext uri="{909E8E84-426E-40DD-AFC4-6F175D3DCCD1}">
              <a14:hiddenFill xmlns:a14="http://schemas.microsoft.com/office/drawing/2010/main">
                <a:solidFill>
                  <a:srgbClr val="FFFFFF"/>
                </a:solidFill>
              </a14:hiddenFill>
            </a:ext>
          </a:extLst>
        </p:spPr>
      </p:pic>
      <p:sp>
        <p:nvSpPr>
          <p:cNvPr id="91" name="Pentagon 90"/>
          <p:cNvSpPr/>
          <p:nvPr/>
        </p:nvSpPr>
        <p:spPr>
          <a:xfrm>
            <a:off x="5406887" y="14878909"/>
            <a:ext cx="2714700" cy="744124"/>
          </a:xfrm>
          <a:prstGeom prst="homePlate">
            <a:avLst/>
          </a:prstGeom>
          <a:solidFill>
            <a:srgbClr val="7030A0"/>
          </a:solidFill>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100.5</a:t>
            </a:r>
            <a:endParaRPr lang="en-US" sz="5400" b="1" spc="150" dirty="0">
              <a:ln w="11430"/>
              <a:solidFill>
                <a:srgbClr val="F8F8F8"/>
              </a:solidFill>
              <a:effectLst>
                <a:outerShdw blurRad="25400" algn="tl" rotWithShape="0">
                  <a:srgbClr val="000000">
                    <a:alpha val="43000"/>
                  </a:srgbClr>
                </a:outerShdw>
              </a:effectLst>
            </a:endParaRPr>
          </a:p>
        </p:txBody>
      </p:sp>
      <p:sp>
        <p:nvSpPr>
          <p:cNvPr id="92" name="Chevron 91"/>
          <p:cNvSpPr/>
          <p:nvPr/>
        </p:nvSpPr>
        <p:spPr>
          <a:xfrm>
            <a:off x="8964943" y="14823617"/>
            <a:ext cx="9815608" cy="931325"/>
          </a:xfrm>
          <a:prstGeom prst="chevron">
            <a:avLst>
              <a:gd name="adj" fmla="val 0"/>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3600" dirty="0" smtClean="0">
                <a:solidFill>
                  <a:schemeClr val="tx1"/>
                </a:solidFill>
              </a:rPr>
              <a:t>Endorsements(2) &gt;&gt;</a:t>
            </a:r>
            <a:endParaRPr lang="en-US" sz="3600" dirty="0">
              <a:solidFill>
                <a:schemeClr val="tx1"/>
              </a:solidFill>
            </a:endParaRPr>
          </a:p>
        </p:txBody>
      </p:sp>
      <p:sp>
        <p:nvSpPr>
          <p:cNvPr id="93" name="Rectangle 92"/>
          <p:cNvSpPr/>
          <p:nvPr/>
        </p:nvSpPr>
        <p:spPr>
          <a:xfrm>
            <a:off x="4779554" y="19881564"/>
            <a:ext cx="3758443" cy="266402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800" b="1" dirty="0" smtClean="0"/>
              <a:t>About: </a:t>
            </a:r>
          </a:p>
          <a:p>
            <a:r>
              <a:rPr lang="en-US" sz="2800" dirty="0" smtClean="0"/>
              <a:t>I enjoy programming during my free time, and I also enjoy creating Phone apps</a:t>
            </a:r>
            <a:endParaRPr lang="en-US" sz="2800" dirty="0"/>
          </a:p>
        </p:txBody>
      </p:sp>
      <p:sp>
        <p:nvSpPr>
          <p:cNvPr id="94" name="Rounded Rectangle 93"/>
          <p:cNvSpPr/>
          <p:nvPr/>
        </p:nvSpPr>
        <p:spPr>
          <a:xfrm>
            <a:off x="8926842" y="16458603"/>
            <a:ext cx="10080911" cy="15678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tx1"/>
              </a:solidFill>
            </a:endParaRPr>
          </a:p>
        </p:txBody>
      </p:sp>
      <p:pic>
        <p:nvPicPr>
          <p:cNvPr id="95" name="Picture 4" descr="http://etechno.org/wp-content/uploads/2012/03/fruit-ninja-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53703" y="14470635"/>
            <a:ext cx="2052489" cy="2052489"/>
          </a:xfrm>
          <a:prstGeom prst="rect">
            <a:avLst/>
          </a:prstGeom>
          <a:noFill/>
          <a:extLst>
            <a:ext uri="{909E8E84-426E-40DD-AFC4-6F175D3DCCD1}">
              <a14:hiddenFill xmlns:a14="http://schemas.microsoft.com/office/drawing/2010/main">
                <a:solidFill>
                  <a:srgbClr val="FFFFFF"/>
                </a:solidFill>
              </a14:hiddenFill>
            </a:ext>
          </a:extLst>
        </p:spPr>
      </p:pic>
      <p:sp>
        <p:nvSpPr>
          <p:cNvPr id="96" name="Down Arrow 95"/>
          <p:cNvSpPr/>
          <p:nvPr/>
        </p:nvSpPr>
        <p:spPr>
          <a:xfrm>
            <a:off x="24986890" y="15781726"/>
            <a:ext cx="462693" cy="79684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8000"/>
          </a:p>
        </p:txBody>
      </p:sp>
      <p:sp>
        <p:nvSpPr>
          <p:cNvPr id="97" name="Up Arrow 96"/>
          <p:cNvSpPr/>
          <p:nvPr/>
        </p:nvSpPr>
        <p:spPr>
          <a:xfrm>
            <a:off x="24986890" y="14589437"/>
            <a:ext cx="462693" cy="912465"/>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8000"/>
          </a:p>
        </p:txBody>
      </p:sp>
      <p:sp>
        <p:nvSpPr>
          <p:cNvPr id="98" name="Rectangle 97"/>
          <p:cNvSpPr/>
          <p:nvPr/>
        </p:nvSpPr>
        <p:spPr>
          <a:xfrm>
            <a:off x="28098816" y="14589437"/>
            <a:ext cx="10509489" cy="114186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800" dirty="0" smtClean="0"/>
              <a:t>Developed by: </a:t>
            </a:r>
            <a:r>
              <a:rPr lang="en-US" sz="2800" b="1" u="sng" dirty="0" smtClean="0"/>
              <a:t>Mary Smith</a:t>
            </a:r>
            <a:r>
              <a:rPr lang="en-US" sz="2800" dirty="0" smtClean="0"/>
              <a:t> </a:t>
            </a:r>
            <a:endParaRPr lang="en-US" sz="2800" dirty="0"/>
          </a:p>
        </p:txBody>
      </p:sp>
      <p:sp>
        <p:nvSpPr>
          <p:cNvPr id="99" name="Rectangle 98"/>
          <p:cNvSpPr/>
          <p:nvPr/>
        </p:nvSpPr>
        <p:spPr>
          <a:xfrm>
            <a:off x="28098816" y="16197743"/>
            <a:ext cx="10509490" cy="25437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US" sz="2800" dirty="0" smtClean="0"/>
          </a:p>
          <a:p>
            <a:r>
              <a:rPr lang="en-US" sz="2800" dirty="0" smtClean="0"/>
              <a:t>Company: </a:t>
            </a:r>
            <a:r>
              <a:rPr lang="en-US" sz="2800" u="sng" dirty="0" err="1">
                <a:hlinkClick r:id="rId6"/>
              </a:rPr>
              <a:t>Halfbrick</a:t>
            </a:r>
            <a:r>
              <a:rPr lang="en-US" sz="2800" u="sng" dirty="0">
                <a:hlinkClick r:id="rId6"/>
              </a:rPr>
              <a:t> Studios</a:t>
            </a:r>
            <a:endParaRPr lang="en-US" sz="2800" dirty="0" smtClean="0"/>
          </a:p>
          <a:p>
            <a:r>
              <a:rPr lang="en-US" sz="2800" dirty="0" smtClean="0"/>
              <a:t>Number of downloads: </a:t>
            </a:r>
            <a:r>
              <a:rPr lang="en-US" sz="2800" dirty="0"/>
              <a:t>50,000,000</a:t>
            </a:r>
            <a:endParaRPr lang="en-US" sz="2800" dirty="0" smtClean="0"/>
          </a:p>
          <a:p>
            <a:r>
              <a:rPr lang="en-US" sz="2800" dirty="0" smtClean="0"/>
              <a:t>Rating: 4 stars, (128,439) </a:t>
            </a:r>
          </a:p>
          <a:p>
            <a:r>
              <a:rPr lang="en-US" sz="2800" dirty="0" smtClean="0"/>
              <a:t>Current Version: </a:t>
            </a:r>
            <a:r>
              <a:rPr lang="en-US" sz="2800" dirty="0"/>
              <a:t>1.6.2.10</a:t>
            </a:r>
            <a:endParaRPr lang="en-US" sz="2800" dirty="0" smtClean="0"/>
          </a:p>
          <a:p>
            <a:endParaRPr lang="en-US" sz="2800" dirty="0" smtClean="0"/>
          </a:p>
        </p:txBody>
      </p:sp>
      <p:sp>
        <p:nvSpPr>
          <p:cNvPr id="100" name="Rounded Rectangle 99"/>
          <p:cNvSpPr/>
          <p:nvPr/>
        </p:nvSpPr>
        <p:spPr>
          <a:xfrm>
            <a:off x="25112717" y="18847837"/>
            <a:ext cx="13495589" cy="6541940"/>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0"/>
          </a:p>
        </p:txBody>
      </p:sp>
      <p:sp>
        <p:nvSpPr>
          <p:cNvPr id="101" name="Rectangle 100"/>
          <p:cNvSpPr/>
          <p:nvPr/>
        </p:nvSpPr>
        <p:spPr>
          <a:xfrm>
            <a:off x="25112717" y="19425347"/>
            <a:ext cx="1823405" cy="8392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400" dirty="0" smtClean="0">
                <a:solidFill>
                  <a:schemeClr val="tx1"/>
                </a:solidFill>
              </a:rPr>
              <a:t>1.0</a:t>
            </a:r>
            <a:endParaRPr lang="en-US" sz="5400" dirty="0">
              <a:solidFill>
                <a:schemeClr val="tx1"/>
              </a:solidFill>
            </a:endParaRPr>
          </a:p>
        </p:txBody>
      </p:sp>
      <p:sp>
        <p:nvSpPr>
          <p:cNvPr id="102" name="Rectangle 101"/>
          <p:cNvSpPr/>
          <p:nvPr/>
        </p:nvSpPr>
        <p:spPr>
          <a:xfrm>
            <a:off x="26953884" y="19425348"/>
            <a:ext cx="1605682" cy="839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400" dirty="0" smtClean="0">
                <a:solidFill>
                  <a:schemeClr val="tx1"/>
                </a:solidFill>
              </a:rPr>
              <a:t>1.1</a:t>
            </a:r>
            <a:endParaRPr lang="en-US" sz="5400" dirty="0">
              <a:solidFill>
                <a:schemeClr val="tx1"/>
              </a:solidFill>
            </a:endParaRPr>
          </a:p>
        </p:txBody>
      </p:sp>
      <p:sp>
        <p:nvSpPr>
          <p:cNvPr id="103" name="Rectangle 102"/>
          <p:cNvSpPr/>
          <p:nvPr/>
        </p:nvSpPr>
        <p:spPr>
          <a:xfrm>
            <a:off x="28601740" y="19425347"/>
            <a:ext cx="1749150" cy="8392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400" dirty="0" smtClean="0">
                <a:solidFill>
                  <a:schemeClr val="tx1"/>
                </a:solidFill>
              </a:rPr>
              <a:t>1.2</a:t>
            </a:r>
            <a:endParaRPr lang="en-US" sz="5400" dirty="0">
              <a:solidFill>
                <a:schemeClr val="tx1"/>
              </a:solidFill>
            </a:endParaRPr>
          </a:p>
        </p:txBody>
      </p:sp>
      <p:sp>
        <p:nvSpPr>
          <p:cNvPr id="104" name="Rectangle 103"/>
          <p:cNvSpPr/>
          <p:nvPr/>
        </p:nvSpPr>
        <p:spPr>
          <a:xfrm>
            <a:off x="30287630" y="19425348"/>
            <a:ext cx="2247736" cy="839240"/>
          </a:xfrm>
          <a:prstGeom prst="rect">
            <a:avLst/>
          </a:prstGeom>
          <a:solidFill>
            <a:schemeClr val="bg1"/>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solidFill>
                  <a:schemeClr val="tx1"/>
                </a:solidFill>
              </a:rPr>
              <a:t>1.6.2</a:t>
            </a:r>
            <a:endParaRPr lang="en-US" sz="5400" dirty="0">
              <a:solidFill>
                <a:schemeClr val="tx1"/>
              </a:solidFill>
            </a:endParaRPr>
          </a:p>
        </p:txBody>
      </p:sp>
      <p:sp>
        <p:nvSpPr>
          <p:cNvPr id="105" name="Rectangle 104"/>
          <p:cNvSpPr/>
          <p:nvPr/>
        </p:nvSpPr>
        <p:spPr>
          <a:xfrm>
            <a:off x="32535366" y="19425347"/>
            <a:ext cx="6072940" cy="8392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8000"/>
          </a:p>
        </p:txBody>
      </p:sp>
      <p:sp>
        <p:nvSpPr>
          <p:cNvPr id="106" name="Rounded Rectangle 105"/>
          <p:cNvSpPr/>
          <p:nvPr/>
        </p:nvSpPr>
        <p:spPr>
          <a:xfrm>
            <a:off x="16584326" y="14977620"/>
            <a:ext cx="2029543" cy="64541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b="1" dirty="0" smtClean="0">
                <a:solidFill>
                  <a:schemeClr val="tx1"/>
                </a:solidFill>
              </a:rPr>
              <a:t>ENDORSE</a:t>
            </a:r>
            <a:endParaRPr lang="en-US" sz="2800" b="1" dirty="0">
              <a:solidFill>
                <a:schemeClr val="tx1"/>
              </a:solidFill>
            </a:endParaRPr>
          </a:p>
        </p:txBody>
      </p:sp>
      <p:sp>
        <p:nvSpPr>
          <p:cNvPr id="107" name="TextBox 106"/>
          <p:cNvSpPr txBox="1"/>
          <p:nvPr/>
        </p:nvSpPr>
        <p:spPr>
          <a:xfrm>
            <a:off x="4780023" y="13626315"/>
            <a:ext cx="3341578" cy="830997"/>
          </a:xfrm>
          <a:prstGeom prst="rect">
            <a:avLst/>
          </a:prstGeom>
          <a:noFill/>
        </p:spPr>
        <p:txBody>
          <a:bodyPr wrap="square" rtlCol="0">
            <a:spAutoFit/>
          </a:bodyPr>
          <a:lstStyle/>
          <a:p>
            <a:r>
              <a:rPr lang="en-US" sz="4800" u="sng" dirty="0" smtClean="0"/>
              <a:t>Mary Smith</a:t>
            </a:r>
            <a:endParaRPr lang="en-US" sz="4800" u="sng" dirty="0"/>
          </a:p>
        </p:txBody>
      </p:sp>
      <p:pic>
        <p:nvPicPr>
          <p:cNvPr id="108" name="Picture 8" descr="http://www.ec-spride.tu-darmstadt.de/media/ec_spride/secure_software_engineering/android-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80395" y="16550961"/>
            <a:ext cx="1414941" cy="1414941"/>
          </a:xfrm>
          <a:prstGeom prst="rect">
            <a:avLst/>
          </a:prstGeom>
          <a:noFill/>
          <a:extLst>
            <a:ext uri="{909E8E84-426E-40DD-AFC4-6F175D3DCCD1}">
              <a14:hiddenFill xmlns:a14="http://schemas.microsoft.com/office/drawing/2010/main">
                <a:solidFill>
                  <a:srgbClr val="FFFFFF"/>
                </a:solidFill>
              </a14:hiddenFill>
            </a:ext>
          </a:extLst>
        </p:spPr>
      </p:pic>
      <p:sp>
        <p:nvSpPr>
          <p:cNvPr id="109" name="Rounded Rectangle 108"/>
          <p:cNvSpPr/>
          <p:nvPr/>
        </p:nvSpPr>
        <p:spPr>
          <a:xfrm>
            <a:off x="9003042" y="18617304"/>
            <a:ext cx="10007109" cy="16181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p>
        </p:txBody>
      </p:sp>
      <p:sp>
        <p:nvSpPr>
          <p:cNvPr id="110" name="TextBox 109"/>
          <p:cNvSpPr txBox="1"/>
          <p:nvPr/>
        </p:nvSpPr>
        <p:spPr>
          <a:xfrm>
            <a:off x="11060892" y="16822392"/>
            <a:ext cx="920971" cy="923330"/>
          </a:xfrm>
          <a:prstGeom prst="rect">
            <a:avLst/>
          </a:prstGeom>
          <a:noFill/>
        </p:spPr>
        <p:txBody>
          <a:bodyPr wrap="square" rtlCol="0">
            <a:spAutoFit/>
          </a:bodyPr>
          <a:lstStyle/>
          <a:p>
            <a:r>
              <a:rPr lang="en-US" sz="5400" dirty="0" smtClean="0"/>
              <a:t>&gt;&gt;</a:t>
            </a:r>
            <a:endParaRPr lang="en-US" sz="5400" dirty="0"/>
          </a:p>
        </p:txBody>
      </p:sp>
      <p:pic>
        <p:nvPicPr>
          <p:cNvPr id="111" name="Picture 4" descr="http://etechno.org/wp-content/uploads/2012/03/fruit-ninja-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0845" y="16645619"/>
            <a:ext cx="1323263" cy="13232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20285" y="20735214"/>
            <a:ext cx="8376235" cy="5358710"/>
          </a:xfrm>
          <a:prstGeom prst="rect">
            <a:avLst/>
          </a:prstGeom>
        </p:spPr>
      </p:pic>
      <p:pic>
        <p:nvPicPr>
          <p:cNvPr id="114" name="Picture 10" descr="https://encrypted-tbn3.google.com/images?q=tbn:ANd9GcS4kY7OzX_ENbbzRxpQHg2YdDgq4_qDnzb8kauL30pdKBhwH92gM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4281" y="18705259"/>
            <a:ext cx="1756084" cy="1469377"/>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11060893" y="18967836"/>
            <a:ext cx="920971" cy="923330"/>
          </a:xfrm>
          <a:prstGeom prst="rect">
            <a:avLst/>
          </a:prstGeom>
          <a:noFill/>
        </p:spPr>
        <p:txBody>
          <a:bodyPr wrap="square" rtlCol="0">
            <a:spAutoFit/>
          </a:bodyPr>
          <a:lstStyle/>
          <a:p>
            <a:r>
              <a:rPr lang="en-US" sz="5400" dirty="0" smtClean="0"/>
              <a:t>&gt;&gt;</a:t>
            </a:r>
            <a:endParaRPr lang="en-US" sz="5400" dirty="0"/>
          </a:p>
        </p:txBody>
      </p:sp>
      <p:sp>
        <p:nvSpPr>
          <p:cNvPr id="116" name="Rounded Rectangle 115"/>
          <p:cNvSpPr/>
          <p:nvPr/>
        </p:nvSpPr>
        <p:spPr>
          <a:xfrm>
            <a:off x="25112718" y="16979582"/>
            <a:ext cx="2556410" cy="17950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4400" dirty="0" smtClean="0"/>
              <a:t>Scan: </a:t>
            </a:r>
            <a:endParaRPr lang="en-US" sz="4400" dirty="0"/>
          </a:p>
        </p:txBody>
      </p:sp>
      <p:sp>
        <p:nvSpPr>
          <p:cNvPr id="117" name="Rounded Rectangle 116"/>
          <p:cNvSpPr/>
          <p:nvPr/>
        </p:nvSpPr>
        <p:spPr>
          <a:xfrm>
            <a:off x="9124567" y="20879921"/>
            <a:ext cx="9889409" cy="16181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p>
        </p:txBody>
      </p:sp>
      <p:pic>
        <p:nvPicPr>
          <p:cNvPr id="118" name="Picture 12" descr="https://encrypted-tbn3.google.com/images?q=tbn:ANd9GcRWkcpaZeZSo320Jj8RWP6cK_1U8EkrsgeqvYsReI3vr2UTkIXrh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730" y="21253321"/>
            <a:ext cx="1089685" cy="1084842"/>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p:cNvSpPr txBox="1"/>
          <p:nvPr/>
        </p:nvSpPr>
        <p:spPr>
          <a:xfrm>
            <a:off x="11060893" y="21253322"/>
            <a:ext cx="920971" cy="923330"/>
          </a:xfrm>
          <a:prstGeom prst="rect">
            <a:avLst/>
          </a:prstGeom>
          <a:noFill/>
        </p:spPr>
        <p:txBody>
          <a:bodyPr wrap="square" rtlCol="0">
            <a:spAutoFit/>
          </a:bodyPr>
          <a:lstStyle/>
          <a:p>
            <a:r>
              <a:rPr lang="en-US" sz="5400" dirty="0" smtClean="0"/>
              <a:t>&gt;&gt;</a:t>
            </a:r>
            <a:endParaRPr lang="en-US" sz="5400" dirty="0"/>
          </a:p>
        </p:txBody>
      </p:sp>
      <p:sp>
        <p:nvSpPr>
          <p:cNvPr id="120" name="TextBox 119"/>
          <p:cNvSpPr txBox="1"/>
          <p:nvPr/>
        </p:nvSpPr>
        <p:spPr>
          <a:xfrm>
            <a:off x="24940800" y="13465055"/>
            <a:ext cx="2974391" cy="830997"/>
          </a:xfrm>
          <a:prstGeom prst="rect">
            <a:avLst/>
          </a:prstGeom>
          <a:noFill/>
        </p:spPr>
        <p:txBody>
          <a:bodyPr wrap="square" rtlCol="0">
            <a:spAutoFit/>
          </a:bodyPr>
          <a:lstStyle/>
          <a:p>
            <a:r>
              <a:rPr lang="en-US" sz="4800" u="sng" dirty="0" smtClean="0"/>
              <a:t>Fruit Ninja</a:t>
            </a:r>
            <a:endParaRPr lang="en-US" sz="4800" u="sng" dirty="0"/>
          </a:p>
        </p:txBody>
      </p:sp>
      <p:sp>
        <p:nvSpPr>
          <p:cNvPr id="121" name="Rounded Rectangle 120"/>
          <p:cNvSpPr/>
          <p:nvPr/>
        </p:nvSpPr>
        <p:spPr>
          <a:xfrm>
            <a:off x="35725210" y="20673293"/>
            <a:ext cx="1995803" cy="66588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b="1" dirty="0" smtClean="0">
                <a:solidFill>
                  <a:schemeClr val="tx1"/>
                </a:solidFill>
              </a:rPr>
              <a:t>REVIEW</a:t>
            </a:r>
            <a:endParaRPr lang="en-US" sz="2800" b="1" dirty="0">
              <a:solidFill>
                <a:schemeClr val="tx1"/>
              </a:solidFill>
            </a:endParaRPr>
          </a:p>
        </p:txBody>
      </p:sp>
      <p:pic>
        <p:nvPicPr>
          <p:cNvPr id="122" name="Picture 14" descr="https://encrypted-tbn0.google.com/images?q=tbn:ANd9GcQu5NlcbHOsXbc2dC_J3NNw67Y-RKKkxEjsiJpx0sjf8MpGsEz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41510" y="17261716"/>
            <a:ext cx="824215" cy="1100369"/>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20371360" y="13761994"/>
            <a:ext cx="3489157" cy="1754326"/>
          </a:xfrm>
          <a:prstGeom prst="rect">
            <a:avLst/>
          </a:prstGeom>
          <a:noFill/>
        </p:spPr>
        <p:txBody>
          <a:bodyPr wrap="square" rtlCol="0">
            <a:spAutoFit/>
          </a:bodyPr>
          <a:lstStyle/>
          <a:p>
            <a:r>
              <a:rPr lang="en-US" sz="3600" dirty="0" smtClean="0"/>
              <a:t>Endorsing Mary Smith will show that you trust her</a:t>
            </a:r>
            <a:endParaRPr lang="en-US" sz="3600" dirty="0"/>
          </a:p>
        </p:txBody>
      </p:sp>
      <p:sp>
        <p:nvSpPr>
          <p:cNvPr id="124" name="Rectangle 123"/>
          <p:cNvSpPr/>
          <p:nvPr/>
        </p:nvSpPr>
        <p:spPr>
          <a:xfrm>
            <a:off x="20226327" y="13654016"/>
            <a:ext cx="3591131" cy="21676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15894958" y="14692049"/>
            <a:ext cx="3440410" cy="11242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a:stCxn id="125" idx="7"/>
          </p:cNvCxnSpPr>
          <p:nvPr/>
        </p:nvCxnSpPr>
        <p:spPr>
          <a:xfrm flipV="1">
            <a:off x="18831532" y="14381049"/>
            <a:ext cx="1394795" cy="475643"/>
          </a:xfrm>
          <a:prstGeom prst="line">
            <a:avLst/>
          </a:prstGeom>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20371360" y="16681289"/>
            <a:ext cx="3422037" cy="2308324"/>
          </a:xfrm>
          <a:prstGeom prst="rect">
            <a:avLst/>
          </a:prstGeom>
          <a:noFill/>
        </p:spPr>
        <p:txBody>
          <a:bodyPr wrap="square" rtlCol="0">
            <a:spAutoFit/>
          </a:bodyPr>
          <a:lstStyle/>
          <a:p>
            <a:r>
              <a:rPr lang="en-US" sz="3600" dirty="0" smtClean="0"/>
              <a:t>“Fruit Ninja” has passed the </a:t>
            </a:r>
            <a:r>
              <a:rPr lang="en-US" sz="3600" dirty="0" err="1" smtClean="0"/>
              <a:t>VirusTotal</a:t>
            </a:r>
            <a:r>
              <a:rPr lang="en-US" sz="3600" dirty="0" smtClean="0"/>
              <a:t> malware scanner</a:t>
            </a:r>
            <a:endParaRPr lang="en-US" sz="3600" dirty="0"/>
          </a:p>
        </p:txBody>
      </p:sp>
      <p:sp>
        <p:nvSpPr>
          <p:cNvPr id="128" name="Rectangle 127"/>
          <p:cNvSpPr/>
          <p:nvPr/>
        </p:nvSpPr>
        <p:spPr>
          <a:xfrm>
            <a:off x="20226327" y="16497657"/>
            <a:ext cx="3567071" cy="29058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24940800" y="16979581"/>
            <a:ext cx="2974391" cy="176193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a:stCxn id="129" idx="2"/>
            <a:endCxn id="128" idx="3"/>
          </p:cNvCxnSpPr>
          <p:nvPr/>
        </p:nvCxnSpPr>
        <p:spPr>
          <a:xfrm flipH="1">
            <a:off x="23793398" y="17860550"/>
            <a:ext cx="1147402" cy="90043"/>
          </a:xfrm>
          <a:prstGeom prst="line">
            <a:avLst/>
          </a:prstGeom>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36648187" y="14607052"/>
            <a:ext cx="1960118" cy="113301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39968559" y="14041813"/>
            <a:ext cx="2743201" cy="2308324"/>
          </a:xfrm>
          <a:prstGeom prst="rect">
            <a:avLst/>
          </a:prstGeom>
          <a:noFill/>
        </p:spPr>
        <p:txBody>
          <a:bodyPr wrap="square" rtlCol="0">
            <a:spAutoFit/>
          </a:bodyPr>
          <a:lstStyle/>
          <a:p>
            <a:r>
              <a:rPr lang="en-US" sz="3600" dirty="0" smtClean="0"/>
              <a:t>See how trusted the developer of this app is</a:t>
            </a:r>
            <a:endParaRPr lang="en-US" sz="3600" dirty="0"/>
          </a:p>
        </p:txBody>
      </p:sp>
      <p:sp>
        <p:nvSpPr>
          <p:cNvPr id="133" name="Rectangle 132"/>
          <p:cNvSpPr/>
          <p:nvPr/>
        </p:nvSpPr>
        <p:spPr>
          <a:xfrm>
            <a:off x="39668641" y="13862919"/>
            <a:ext cx="3343038" cy="26798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4" name="Straight Connector 133"/>
          <p:cNvCxnSpPr>
            <a:stCxn id="131" idx="6"/>
            <a:endCxn id="133" idx="1"/>
          </p:cNvCxnSpPr>
          <p:nvPr/>
        </p:nvCxnSpPr>
        <p:spPr>
          <a:xfrm>
            <a:off x="38608305" y="15173562"/>
            <a:ext cx="1060336" cy="29262"/>
          </a:xfrm>
          <a:prstGeom prst="line">
            <a:avLst/>
          </a:prstGeom>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40062493" y="18972218"/>
            <a:ext cx="2555334" cy="2308324"/>
          </a:xfrm>
          <a:prstGeom prst="rect">
            <a:avLst/>
          </a:prstGeom>
          <a:noFill/>
        </p:spPr>
        <p:txBody>
          <a:bodyPr wrap="square" rtlCol="0">
            <a:spAutoFit/>
          </a:bodyPr>
          <a:lstStyle/>
          <a:p>
            <a:r>
              <a:rPr lang="en-US" sz="3600" dirty="0" smtClean="0"/>
              <a:t>After using this app tell others what you thought</a:t>
            </a:r>
            <a:endParaRPr lang="en-US" sz="3600" dirty="0"/>
          </a:p>
        </p:txBody>
      </p:sp>
      <p:sp>
        <p:nvSpPr>
          <p:cNvPr id="136" name="Rectangle 135"/>
          <p:cNvSpPr/>
          <p:nvPr/>
        </p:nvSpPr>
        <p:spPr>
          <a:xfrm>
            <a:off x="39729365" y="18681639"/>
            <a:ext cx="3089810" cy="282790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35627977" y="20438309"/>
            <a:ext cx="2093036" cy="116570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a:stCxn id="137" idx="6"/>
            <a:endCxn id="136" idx="1"/>
          </p:cNvCxnSpPr>
          <p:nvPr/>
        </p:nvCxnSpPr>
        <p:spPr>
          <a:xfrm flipV="1">
            <a:off x="37721013" y="20095592"/>
            <a:ext cx="2008352" cy="925572"/>
          </a:xfrm>
          <a:prstGeom prst="line">
            <a:avLst/>
          </a:prstGeom>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780023" y="14618870"/>
            <a:ext cx="3757974" cy="124785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TextBox 139"/>
          <p:cNvSpPr txBox="1"/>
          <p:nvPr/>
        </p:nvSpPr>
        <p:spPr>
          <a:xfrm>
            <a:off x="837144" y="13985745"/>
            <a:ext cx="2743200" cy="1754326"/>
          </a:xfrm>
          <a:prstGeom prst="rect">
            <a:avLst/>
          </a:prstGeom>
          <a:noFill/>
        </p:spPr>
        <p:txBody>
          <a:bodyPr wrap="square" rtlCol="0">
            <a:spAutoFit/>
          </a:bodyPr>
          <a:lstStyle/>
          <a:p>
            <a:r>
              <a:rPr lang="en-US" sz="3600" dirty="0" smtClean="0"/>
              <a:t>This developer is trustworthy</a:t>
            </a:r>
            <a:endParaRPr lang="en-US" sz="3600" dirty="0"/>
          </a:p>
        </p:txBody>
      </p:sp>
      <p:sp>
        <p:nvSpPr>
          <p:cNvPr id="141" name="Rectangle 140"/>
          <p:cNvSpPr/>
          <p:nvPr/>
        </p:nvSpPr>
        <p:spPr>
          <a:xfrm>
            <a:off x="495890" y="13880553"/>
            <a:ext cx="3084454" cy="21322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p:cNvCxnSpPr>
            <a:stCxn id="141" idx="3"/>
            <a:endCxn id="139" idx="2"/>
          </p:cNvCxnSpPr>
          <p:nvPr/>
        </p:nvCxnSpPr>
        <p:spPr>
          <a:xfrm>
            <a:off x="3580344" y="14946670"/>
            <a:ext cx="1199679" cy="296127"/>
          </a:xfrm>
          <a:prstGeom prst="line">
            <a:avLst/>
          </a:prstGeom>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30287630" y="19030856"/>
            <a:ext cx="2360018" cy="160144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0352363" y="20317257"/>
            <a:ext cx="3396186" cy="1754326"/>
          </a:xfrm>
          <a:prstGeom prst="rect">
            <a:avLst/>
          </a:prstGeom>
          <a:noFill/>
        </p:spPr>
        <p:txBody>
          <a:bodyPr wrap="square" rtlCol="0">
            <a:spAutoFit/>
          </a:bodyPr>
          <a:lstStyle/>
          <a:p>
            <a:r>
              <a:rPr lang="en-US" sz="3600" dirty="0" smtClean="0"/>
              <a:t>Find the version you want to see reviews for</a:t>
            </a:r>
            <a:endParaRPr lang="en-US" sz="3600" dirty="0"/>
          </a:p>
        </p:txBody>
      </p:sp>
      <p:sp>
        <p:nvSpPr>
          <p:cNvPr id="145" name="Rectangle 144"/>
          <p:cNvSpPr/>
          <p:nvPr/>
        </p:nvSpPr>
        <p:spPr>
          <a:xfrm>
            <a:off x="20226328" y="20143775"/>
            <a:ext cx="3522222" cy="20876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Connector 145"/>
          <p:cNvCxnSpPr>
            <a:stCxn id="144" idx="3"/>
          </p:cNvCxnSpPr>
          <p:nvPr/>
        </p:nvCxnSpPr>
        <p:spPr>
          <a:xfrm flipV="1">
            <a:off x="23748549" y="20430148"/>
            <a:ext cx="6602341" cy="764272"/>
          </a:xfrm>
          <a:prstGeom prst="line">
            <a:avLst/>
          </a:prstGeom>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a:off x="9477730" y="16061966"/>
            <a:ext cx="4395017" cy="213114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837144" y="17835451"/>
            <a:ext cx="2743200" cy="2308324"/>
          </a:xfrm>
          <a:prstGeom prst="rect">
            <a:avLst/>
          </a:prstGeom>
          <a:noFill/>
        </p:spPr>
        <p:txBody>
          <a:bodyPr wrap="square" rtlCol="0">
            <a:spAutoFit/>
          </a:bodyPr>
          <a:lstStyle/>
          <a:p>
            <a:r>
              <a:rPr lang="en-US" sz="3600" dirty="0" smtClean="0"/>
              <a:t>Find the developers apps and platforms</a:t>
            </a:r>
            <a:endParaRPr lang="en-US" sz="3600" dirty="0"/>
          </a:p>
        </p:txBody>
      </p:sp>
      <p:sp>
        <p:nvSpPr>
          <p:cNvPr id="149" name="Rectangle 148"/>
          <p:cNvSpPr/>
          <p:nvPr/>
        </p:nvSpPr>
        <p:spPr>
          <a:xfrm>
            <a:off x="495890" y="17678218"/>
            <a:ext cx="3084454" cy="2760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Connector 149"/>
          <p:cNvCxnSpPr>
            <a:stCxn id="149" idx="3"/>
          </p:cNvCxnSpPr>
          <p:nvPr/>
        </p:nvCxnSpPr>
        <p:spPr>
          <a:xfrm flipV="1">
            <a:off x="3580344" y="17563230"/>
            <a:ext cx="6073076" cy="1495034"/>
          </a:xfrm>
          <a:prstGeom prst="line">
            <a:avLst/>
          </a:prstGeom>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4660451" y="22154730"/>
            <a:ext cx="14616218" cy="35854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1240367" y="27839197"/>
            <a:ext cx="5088120" cy="923330"/>
          </a:xfrm>
          <a:prstGeom prst="rect">
            <a:avLst/>
          </a:prstGeom>
          <a:noFill/>
        </p:spPr>
        <p:txBody>
          <a:bodyPr wrap="square" rtlCol="0">
            <a:sp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Endorsements</a:t>
            </a:r>
            <a:endParaRPr lang="en-US" sz="5400" dirty="0"/>
          </a:p>
        </p:txBody>
      </p:sp>
      <p:sp>
        <p:nvSpPr>
          <p:cNvPr id="153" name="TextBox 152"/>
          <p:cNvSpPr txBox="1"/>
          <p:nvPr/>
        </p:nvSpPr>
        <p:spPr>
          <a:xfrm>
            <a:off x="1323681" y="28683013"/>
            <a:ext cx="24700737" cy="3416320"/>
          </a:xfrm>
          <a:prstGeom prst="rect">
            <a:avLst/>
          </a:prstGeom>
          <a:noFill/>
        </p:spPr>
        <p:txBody>
          <a:bodyPr wrap="square" rtlCol="0">
            <a:spAutoFit/>
          </a:bodyPr>
          <a:lstStyle/>
          <a:p>
            <a:r>
              <a:rPr lang="en-US" sz="3600" dirty="0"/>
              <a:t>E</a:t>
            </a:r>
            <a:r>
              <a:rPr lang="en-US" sz="3600" dirty="0" smtClean="0"/>
              <a:t>ach developer can give a fraction of their trust to another developer’s score by endorsing that developer (giving endorsements does not decrease your own score). </a:t>
            </a:r>
            <a:r>
              <a:rPr lang="en-US" sz="3600" dirty="0"/>
              <a:t>E</a:t>
            </a:r>
            <a:r>
              <a:rPr lang="en-US" sz="3600" dirty="0" smtClean="0"/>
              <a:t>ach developer has  a total amount of trust they can give through all endorsements which cannot exceed their own total trust rating. Referring to the diagram on the left : the example  propagation </a:t>
            </a:r>
            <a:r>
              <a:rPr lang="en-US" sz="3600" dirty="0"/>
              <a:t>between two nodes who trust one </a:t>
            </a:r>
            <a:r>
              <a:rPr lang="en-US" sz="3600" dirty="0" smtClean="0"/>
              <a:t> another . Developers </a:t>
            </a:r>
            <a:r>
              <a:rPr lang="en-US" sz="3600" dirty="0"/>
              <a:t>with base trust of 10 and 20, </a:t>
            </a:r>
            <a:r>
              <a:rPr lang="en-US" sz="3600" dirty="0" smtClean="0"/>
              <a:t>fraction trust </a:t>
            </a:r>
            <a:r>
              <a:rPr lang="en-US" sz="3600" dirty="0"/>
              <a:t>given = (.1)(base), tolerance = .</a:t>
            </a:r>
            <a:r>
              <a:rPr lang="en-US" sz="3600" dirty="0" smtClean="0"/>
              <a:t>01</a:t>
            </a:r>
            <a:r>
              <a:rPr lang="en-US" sz="3600" dirty="0"/>
              <a:t>. the node which started </a:t>
            </a:r>
            <a:r>
              <a:rPr lang="en-US" sz="3600" dirty="0" smtClean="0"/>
              <a:t> with </a:t>
            </a:r>
            <a:r>
              <a:rPr lang="en-US" sz="3600" dirty="0"/>
              <a:t>trust 10 has gained 0.1 of the other nodes overall trust </a:t>
            </a:r>
            <a:r>
              <a:rPr lang="en-US" sz="3600" dirty="0" smtClean="0"/>
              <a:t> (</a:t>
            </a:r>
            <a:r>
              <a:rPr lang="en-US" sz="3600" dirty="0"/>
              <a:t>10 + .1( 21.21 ). The other node has gained 0.1 of the first’s </a:t>
            </a:r>
            <a:r>
              <a:rPr lang="en-US" sz="3600" dirty="0" smtClean="0"/>
              <a:t> overall </a:t>
            </a:r>
            <a:r>
              <a:rPr lang="en-US" sz="3600" dirty="0"/>
              <a:t>trust (20 + .1( 12.12 ). The nodes do not gain trust less </a:t>
            </a:r>
            <a:r>
              <a:rPr lang="en-US" sz="3600" dirty="0" smtClean="0"/>
              <a:t> than </a:t>
            </a:r>
            <a:r>
              <a:rPr lang="en-US" sz="3600" dirty="0"/>
              <a:t>the tolerance (in this case 0.01)</a:t>
            </a:r>
            <a:endParaRPr lang="en-US" sz="3600" dirty="0" smtClean="0"/>
          </a:p>
        </p:txBody>
      </p:sp>
      <p:sp>
        <p:nvSpPr>
          <p:cNvPr id="154" name="Rectangle 153"/>
          <p:cNvSpPr/>
          <p:nvPr/>
        </p:nvSpPr>
        <p:spPr>
          <a:xfrm>
            <a:off x="4208376" y="22154731"/>
            <a:ext cx="15254625" cy="13839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5" name="Picture 16" descr="https://encrypted-tbn1.google.com/images?q=tbn:ANd9GcQaAtTVlD9SGZJ-jhB2CHD_-fqgFVcxxIe2i-PE6TGRWGmllo0yM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529" y="23414569"/>
            <a:ext cx="6874321" cy="3684277"/>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239013" y="23310933"/>
            <a:ext cx="11330852" cy="4639141"/>
          </a:xfrm>
          <a:prstGeom prst="rect">
            <a:avLst/>
          </a:prstGeom>
        </p:spPr>
      </p:pic>
      <p:sp>
        <p:nvSpPr>
          <p:cNvPr id="157" name="TextBox 156"/>
          <p:cNvSpPr txBox="1"/>
          <p:nvPr/>
        </p:nvSpPr>
        <p:spPr>
          <a:xfrm>
            <a:off x="8226751" y="24238212"/>
            <a:ext cx="21177830" cy="4524315"/>
          </a:xfrm>
          <a:prstGeom prst="rect">
            <a:avLst/>
          </a:prstGeom>
          <a:noFill/>
        </p:spPr>
        <p:txBody>
          <a:bodyPr wrap="square" rtlCol="0">
            <a:spAutoFit/>
          </a:bodyPr>
          <a:lstStyle/>
          <a:p>
            <a:r>
              <a:rPr lang="en-US" sz="3600" dirty="0" err="1" smtClean="0"/>
              <a:t>GoodApp</a:t>
            </a:r>
            <a:r>
              <a:rPr lang="en-US" sz="3600" dirty="0" smtClean="0"/>
              <a:t> uses five factors  to determine a developers “trust rating”.  (1) A developer’s apps are scanned for malware (using </a:t>
            </a:r>
            <a:r>
              <a:rPr lang="en-US" sz="3600" dirty="0" err="1" smtClean="0"/>
              <a:t>virustotal</a:t>
            </a:r>
            <a:r>
              <a:rPr lang="en-US" sz="3600" dirty="0" smtClean="0"/>
              <a:t>; left)  and (2) reviewed by users, other app information is  scraped from both (3) app stores and (4) third party code repositories, and (5</a:t>
            </a:r>
            <a:r>
              <a:rPr lang="en-US" sz="3600" dirty="0"/>
              <a:t>) developers </a:t>
            </a:r>
            <a:r>
              <a:rPr lang="en-US" sz="3600" dirty="0" smtClean="0"/>
              <a:t> </a:t>
            </a:r>
            <a:r>
              <a:rPr lang="en-US" sz="3600" dirty="0"/>
              <a:t>can endorse one </a:t>
            </a:r>
            <a:r>
              <a:rPr lang="en-US" sz="3600" dirty="0" smtClean="0"/>
              <a:t> another </a:t>
            </a:r>
            <a:r>
              <a:rPr lang="en-US" sz="3600" dirty="0"/>
              <a:t>(which affects trust based on how trusted the endorser is). These five factors can have more or less weight on the overall rating, depending on if they affect the rating positively or negatively (see “Trust Effect Spectrum” for details; right). </a:t>
            </a:r>
            <a:r>
              <a:rPr lang="en-US" sz="3600" dirty="0" smtClean="0"/>
              <a:t>The trust rating of the developer is indicated on their profile  page with a number for a rating and a colored ribbon based on how trustworthy they have proven to be. </a:t>
            </a:r>
            <a:endParaRPr lang="en-US" sz="3600" dirty="0"/>
          </a:p>
          <a:p>
            <a:endParaRPr lang="en-US" sz="3600" dirty="0"/>
          </a:p>
        </p:txBody>
      </p:sp>
      <p:sp>
        <p:nvSpPr>
          <p:cNvPr id="158" name="TextBox 157"/>
          <p:cNvSpPr txBox="1"/>
          <p:nvPr/>
        </p:nvSpPr>
        <p:spPr>
          <a:xfrm>
            <a:off x="8226751" y="23277859"/>
            <a:ext cx="3611886" cy="923330"/>
          </a:xfrm>
          <a:prstGeom prst="rect">
            <a:avLst/>
          </a:prstGeom>
          <a:noFill/>
        </p:spPr>
        <p:txBody>
          <a:bodyPr wrap="none" rtlCol="0">
            <a:sp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Trust Rating</a:t>
            </a:r>
            <a:endParaRPr lang="en-US" sz="5400" dirty="0"/>
          </a:p>
        </p:txBody>
      </p:sp>
      <p:graphicFrame>
        <p:nvGraphicFramePr>
          <p:cNvPr id="160" name="Table 159"/>
          <p:cNvGraphicFramePr>
            <a:graphicFrameLocks noGrp="1"/>
          </p:cNvGraphicFramePr>
          <p:nvPr>
            <p:extLst>
              <p:ext uri="{D42A27DB-BD31-4B8C-83A1-F6EECF244321}">
                <p14:modId xmlns:p14="http://schemas.microsoft.com/office/powerpoint/2010/main" val="32810646"/>
              </p:ext>
            </p:extLst>
          </p:nvPr>
        </p:nvGraphicFramePr>
        <p:xfrm>
          <a:off x="0" y="9095874"/>
          <a:ext cx="43891200" cy="3657600"/>
        </p:xfrm>
        <a:graphic>
          <a:graphicData uri="http://schemas.openxmlformats.org/drawingml/2006/table">
            <a:tbl>
              <a:tblPr firstRow="1" bandRow="1">
                <a:tableStyleId>{5FD0F851-EC5A-4D38-B0AD-8093EC10F338}</a:tableStyleId>
              </a:tblPr>
              <a:tblGrid>
                <a:gridCol w="21945600"/>
                <a:gridCol w="21945600"/>
              </a:tblGrid>
              <a:tr h="3657600">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61" name="TextBox 160"/>
          <p:cNvSpPr txBox="1"/>
          <p:nvPr/>
        </p:nvSpPr>
        <p:spPr>
          <a:xfrm>
            <a:off x="495890" y="10439928"/>
            <a:ext cx="18498225" cy="2308324"/>
          </a:xfrm>
          <a:prstGeom prst="rect">
            <a:avLst/>
          </a:prstGeom>
          <a:noFill/>
        </p:spPr>
        <p:txBody>
          <a:bodyPr wrap="square" rtlCol="0">
            <a:spAutoFit/>
          </a:bodyPr>
          <a:lstStyle/>
          <a:p>
            <a:pPr algn="ctr"/>
            <a:r>
              <a:rPr lang="en-US" sz="3600" dirty="0" err="1" smtClean="0"/>
              <a:t>GoodApp</a:t>
            </a:r>
            <a:r>
              <a:rPr lang="en-US" sz="3600" dirty="0" smtClean="0"/>
              <a:t> users can search for all the awesome (or not so awesome) developers who have registered with </a:t>
            </a:r>
            <a:r>
              <a:rPr lang="en-US" sz="3600" dirty="0" err="1" smtClean="0"/>
              <a:t>GoodApp</a:t>
            </a:r>
            <a:r>
              <a:rPr lang="en-US" sz="3600" dirty="0" smtClean="0"/>
              <a:t>. Information such as what apps  were created by the developer and whether they are endorsed by others is collected and transformed into a convenient “trust rating”, so users can easily determine how trustworthy that developer is!</a:t>
            </a:r>
            <a:endParaRPr lang="en-US" sz="3600" dirty="0"/>
          </a:p>
        </p:txBody>
      </p:sp>
      <p:sp>
        <p:nvSpPr>
          <p:cNvPr id="163" name="TextBox 162"/>
          <p:cNvSpPr txBox="1"/>
          <p:nvPr/>
        </p:nvSpPr>
        <p:spPr>
          <a:xfrm>
            <a:off x="5686502" y="9568030"/>
            <a:ext cx="4664739" cy="923330"/>
          </a:xfrm>
          <a:prstGeom prst="rect">
            <a:avLst/>
          </a:prstGeom>
          <a:noFill/>
        </p:spPr>
        <p:txBody>
          <a:bodyPr wrap="none" rtlCol="0">
            <a:sp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Developer Page</a:t>
            </a:r>
            <a:endParaRPr lang="en-US" sz="5400" dirty="0"/>
          </a:p>
        </p:txBody>
      </p:sp>
      <p:sp>
        <p:nvSpPr>
          <p:cNvPr id="164" name="TextBox 163"/>
          <p:cNvSpPr txBox="1"/>
          <p:nvPr/>
        </p:nvSpPr>
        <p:spPr>
          <a:xfrm>
            <a:off x="30926146" y="9577134"/>
            <a:ext cx="4986301" cy="923330"/>
          </a:xfrm>
          <a:prstGeom prst="rect">
            <a:avLst/>
          </a:prstGeom>
          <a:noFill/>
        </p:spPr>
        <p:txBody>
          <a:bodyPr wrap="none" rtlCol="0">
            <a:sp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Application Page</a:t>
            </a:r>
            <a:endParaRPr lang="en-US" sz="5400" dirty="0"/>
          </a:p>
        </p:txBody>
      </p:sp>
      <p:sp>
        <p:nvSpPr>
          <p:cNvPr id="166" name="TextBox 165"/>
          <p:cNvSpPr txBox="1"/>
          <p:nvPr/>
        </p:nvSpPr>
        <p:spPr>
          <a:xfrm>
            <a:off x="25073923" y="10531829"/>
            <a:ext cx="17495942" cy="2308324"/>
          </a:xfrm>
          <a:prstGeom prst="rect">
            <a:avLst/>
          </a:prstGeom>
          <a:noFill/>
        </p:spPr>
        <p:txBody>
          <a:bodyPr wrap="square" rtlCol="0">
            <a:spAutoFit/>
          </a:bodyPr>
          <a:lstStyle/>
          <a:p>
            <a:pPr algn="ctr"/>
            <a:r>
              <a:rPr lang="en-US" sz="3600" dirty="0" smtClean="0"/>
              <a:t>If you find an app you want to download from any of our supported app stores, but you don’t know whether to trust it, just look it up on </a:t>
            </a:r>
            <a:r>
              <a:rPr lang="en-US" sz="3600" dirty="0" err="1" smtClean="0"/>
              <a:t>GoodApp</a:t>
            </a:r>
            <a:r>
              <a:rPr lang="en-US" sz="3600" dirty="0" smtClean="0"/>
              <a:t>. You will find all the information about how trusted its developer is. and what other users have said about it. Also, we’ll let you know if it passed </a:t>
            </a:r>
            <a:r>
              <a:rPr lang="en-US" sz="3600" dirty="0" err="1" smtClean="0"/>
              <a:t>VirusTotal’s</a:t>
            </a:r>
            <a:r>
              <a:rPr lang="en-US" sz="3600" dirty="0" smtClean="0"/>
              <a:t> malware scanners.</a:t>
            </a:r>
            <a:endParaRPr lang="en-US" sz="3600" dirty="0"/>
          </a:p>
        </p:txBody>
      </p:sp>
      <p:sp>
        <p:nvSpPr>
          <p:cNvPr id="167" name="TextBox 166"/>
          <p:cNvSpPr txBox="1"/>
          <p:nvPr/>
        </p:nvSpPr>
        <p:spPr>
          <a:xfrm>
            <a:off x="35443230" y="29867285"/>
            <a:ext cx="7969562" cy="1569660"/>
          </a:xfrm>
          <a:prstGeom prst="rect">
            <a:avLst/>
          </a:prstGeom>
          <a:noFill/>
        </p:spPr>
        <p:txBody>
          <a:bodyPr wrap="square" rtlCol="0">
            <a:spAutoFit/>
          </a:bodyPr>
          <a:lstStyle/>
          <a:p>
            <a:r>
              <a:rPr lang="en-US" sz="3200" dirty="0" smtClean="0"/>
              <a:t>[1] Virus Total; [2] Fruit Ninja; [3 ]Android Store;</a:t>
            </a:r>
            <a:r>
              <a:rPr lang="en-US" sz="3200" dirty="0"/>
              <a:t> </a:t>
            </a:r>
            <a:r>
              <a:rPr lang="en-US" sz="3200" dirty="0" smtClean="0"/>
              <a:t>[4] Windows Marketplace ; [5] Arch Linux; [6] UCSB; [7] Microsoft</a:t>
            </a:r>
          </a:p>
        </p:txBody>
      </p:sp>
      <p:graphicFrame>
        <p:nvGraphicFramePr>
          <p:cNvPr id="178" name="Table 177"/>
          <p:cNvGraphicFramePr>
            <a:graphicFrameLocks noGrp="1"/>
          </p:cNvGraphicFramePr>
          <p:nvPr>
            <p:extLst>
              <p:ext uri="{D42A27DB-BD31-4B8C-83A1-F6EECF244321}">
                <p14:modId xmlns:p14="http://schemas.microsoft.com/office/powerpoint/2010/main" val="2751795864"/>
              </p:ext>
            </p:extLst>
          </p:nvPr>
        </p:nvGraphicFramePr>
        <p:xfrm>
          <a:off x="-1" y="8828034"/>
          <a:ext cx="43891200" cy="13978890"/>
        </p:xfrm>
        <a:graphic>
          <a:graphicData uri="http://schemas.openxmlformats.org/drawingml/2006/table">
            <a:tbl>
              <a:tblPr firstRow="1" bandRow="1">
                <a:tableStyleId>{5FD0F851-EC5A-4D38-B0AD-8093EC10F338}</a:tableStyleId>
              </a:tblPr>
              <a:tblGrid>
                <a:gridCol w="43891200"/>
              </a:tblGrid>
              <a:tr h="13978890">
                <a:tc>
                  <a:txBody>
                    <a:bodyPr/>
                    <a:lstStyle/>
                    <a:p>
                      <a:endParaRPr lang="en-US"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026" name="Picture 2" descr="https://encrypted-tbn2.google.com/images?q=tbn:ANd9GcQAy-MQE2giQe_DLdhMHhoIMnwH1b2ceIsKsZP0AqI8Ja6ucBt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7736" y="4958418"/>
            <a:ext cx="3469089" cy="3469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oogle.com/images?q=tbn:ANd9GcSR3_6yIokeQSlPL-KSrCEEZj_lZw4UJspnJMK1dfzAlXRQoa_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890286" y="5743464"/>
            <a:ext cx="8031550" cy="1899000"/>
          </a:xfrm>
          <a:prstGeom prst="rect">
            <a:avLst/>
          </a:prstGeom>
          <a:noFill/>
          <a:extLst>
            <a:ext uri="{909E8E84-426E-40DD-AFC4-6F175D3DCCD1}">
              <a14:hiddenFill xmlns:a14="http://schemas.microsoft.com/office/drawing/2010/main">
                <a:solidFill>
                  <a:srgbClr val="FFFFFF"/>
                </a:solidFill>
              </a14:hiddenFill>
            </a:ext>
          </a:extLst>
        </p:spPr>
      </p:pic>
      <p:sp>
        <p:nvSpPr>
          <p:cNvPr id="162" name="Pentagon 161"/>
          <p:cNvSpPr/>
          <p:nvPr/>
        </p:nvSpPr>
        <p:spPr>
          <a:xfrm>
            <a:off x="36983953" y="14869663"/>
            <a:ext cx="1484474" cy="587239"/>
          </a:xfrm>
          <a:prstGeom prst="homePlate">
            <a:avLst/>
          </a:prstGeom>
          <a:solidFill>
            <a:srgbClr val="7030A0"/>
          </a:solidFill>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3600" b="1" spc="150" dirty="0" smtClean="0">
                <a:ln w="11430"/>
                <a:solidFill>
                  <a:srgbClr val="F8F8F8"/>
                </a:solidFill>
                <a:effectLst>
                  <a:outerShdw blurRad="25400" algn="tl" rotWithShape="0">
                    <a:srgbClr val="000000">
                      <a:alpha val="43000"/>
                    </a:srgbClr>
                  </a:outerShdw>
                </a:effectLst>
              </a:rPr>
              <a:t>100.5</a:t>
            </a:r>
            <a:endParaRPr lang="en-US" sz="36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038010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719</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Dewey</dc:creator>
  <cp:lastModifiedBy>Ultra Mark</cp:lastModifiedBy>
  <cp:revision>71</cp:revision>
  <dcterms:created xsi:type="dcterms:W3CDTF">2012-05-15T04:24:17Z</dcterms:created>
  <dcterms:modified xsi:type="dcterms:W3CDTF">2012-05-27T19:40:01Z</dcterms:modified>
</cp:coreProperties>
</file>