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kFZ3Cg/ePeiLiZz26XKnliMZ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EF6D43-1E3A-4749-A177-286CEA585B38}">
  <a:tblStyle styleId="{0BEF6D43-1E3A-4749-A177-286CEA585B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558750" y="2844150"/>
            <a:ext cx="11074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천재교육 IT 센터 </a:t>
            </a:r>
            <a:r>
              <a:rPr b="1" i="0" lang="ko-KR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채용공고 이메일링 시스템</a:t>
            </a:r>
            <a:endParaRPr b="1" i="0" sz="4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교육생에게 채용공고 전송 </a:t>
            </a: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자동화</a:t>
            </a:r>
            <a:r>
              <a:rPr b="1" i="0" lang="ko-K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프로덕트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/>
        </p:nvSpPr>
        <p:spPr>
          <a:xfrm>
            <a:off x="532950" y="364825"/>
            <a:ext cx="693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천재교육 IT 센터 </a:t>
            </a:r>
            <a:r>
              <a:rPr b="1" i="0" lang="ko-KR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채용공고 이메일링 시스템</a:t>
            </a:r>
            <a:endParaRPr b="1" i="0" sz="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교육생에게 채용공고 정보 전송 자동화 프로덕트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8"/>
          <p:cNvGrpSpPr/>
          <p:nvPr/>
        </p:nvGrpSpPr>
        <p:grpSpPr>
          <a:xfrm>
            <a:off x="540351" y="1512356"/>
            <a:ext cx="1389900" cy="323916"/>
            <a:chOff x="1017871" y="1393682"/>
            <a:chExt cx="1389900" cy="468900"/>
          </a:xfrm>
        </p:grpSpPr>
        <p:sp>
          <p:nvSpPr>
            <p:cNvPr id="91" name="Google Shape;91;p8"/>
            <p:cNvSpPr/>
            <p:nvPr/>
          </p:nvSpPr>
          <p:spPr>
            <a:xfrm>
              <a:off x="1017871" y="1393682"/>
              <a:ext cx="1389900" cy="468900"/>
            </a:xfrm>
            <a:prstGeom prst="roundRect">
              <a:avLst>
                <a:gd fmla="val 50000" name="adj"/>
              </a:avLst>
            </a:prstGeom>
            <a:solidFill>
              <a:srgbClr val="F3F3F1"/>
            </a:solidFill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635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8"/>
            <p:cNvSpPr txBox="1"/>
            <p:nvPr/>
          </p:nvSpPr>
          <p:spPr>
            <a:xfrm>
              <a:off x="1098746" y="1432577"/>
              <a:ext cx="12798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프로젝트 배경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/>
        </p:nvSpPr>
        <p:spPr>
          <a:xfrm>
            <a:off x="564446" y="2002345"/>
            <a:ext cx="49617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기간: 2024.09 ~ </a:t>
            </a:r>
            <a:r>
              <a:rPr lang="ko-KR" sz="1200">
                <a:solidFill>
                  <a:srgbClr val="262626"/>
                </a:solidFill>
              </a:rPr>
              <a:t>2024.11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ko-KR" sz="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KDT 운영 절차상 수료 후 6개월간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취업 지원이 필수요소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내부 직원들의 취업정보 제공에 대한 </a:t>
            </a: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반복 작업에 의문</a:t>
            </a:r>
            <a:endParaRPr b="0" i="0" sz="1200" u="none" cap="none" strike="noStrike">
              <a:solidFill>
                <a:srgbClr val="262626"/>
              </a:solidFill>
              <a:highlight>
                <a:srgbClr val="F3F3F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업무 자동화를 통해 </a:t>
            </a:r>
            <a:r>
              <a:rPr b="1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업무 효율성 증대 목적</a:t>
            </a:r>
            <a:endParaRPr b="1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530859" y="3287811"/>
            <a:ext cx="1079100" cy="323916"/>
            <a:chOff x="993494" y="1393682"/>
            <a:chExt cx="1079100" cy="468900"/>
          </a:xfrm>
        </p:grpSpPr>
        <p:sp>
          <p:nvSpPr>
            <p:cNvPr id="95" name="Google Shape;95;p8"/>
            <p:cNvSpPr/>
            <p:nvPr/>
          </p:nvSpPr>
          <p:spPr>
            <a:xfrm>
              <a:off x="1017871" y="1393682"/>
              <a:ext cx="1044000" cy="468900"/>
            </a:xfrm>
            <a:prstGeom prst="roundRect">
              <a:avLst>
                <a:gd fmla="val 50000" name="adj"/>
              </a:avLst>
            </a:prstGeom>
            <a:solidFill>
              <a:srgbClr val="F3F3F1"/>
            </a:solidFill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635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8"/>
            <p:cNvSpPr txBox="1"/>
            <p:nvPr/>
          </p:nvSpPr>
          <p:spPr>
            <a:xfrm>
              <a:off x="993494" y="1432586"/>
              <a:ext cx="10791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수행 내용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" name="Google Shape;97;p8"/>
          <p:cNvCxnSpPr/>
          <p:nvPr/>
        </p:nvCxnSpPr>
        <p:spPr>
          <a:xfrm>
            <a:off x="739494" y="4358640"/>
            <a:ext cx="0" cy="219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8"/>
          <p:cNvSpPr/>
          <p:nvPr/>
        </p:nvSpPr>
        <p:spPr>
          <a:xfrm>
            <a:off x="621229" y="4497537"/>
            <a:ext cx="245400" cy="245400"/>
          </a:xfrm>
          <a:prstGeom prst="ellipse">
            <a:avLst/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635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871150" y="4517850"/>
            <a:ext cx="4267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2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반복작업 및 비용절감 업무 탐색</a:t>
            </a:r>
            <a:endParaRPr b="1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616760" y="5504831"/>
            <a:ext cx="245400" cy="245400"/>
          </a:xfrm>
          <a:prstGeom prst="ellipse">
            <a:avLst/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635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616779" y="4981271"/>
            <a:ext cx="245400" cy="245400"/>
          </a:xfrm>
          <a:prstGeom prst="ellipse">
            <a:avLst/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635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866700" y="5001600"/>
            <a:ext cx="463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2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내부 직원 니즈 분석 </a:t>
            </a:r>
            <a:r>
              <a:rPr lang="ko-KR">
                <a:solidFill>
                  <a:schemeClr val="dk1"/>
                </a:solidFill>
              </a:rPr>
              <a:t>→</a:t>
            </a:r>
            <a:r>
              <a:rPr b="1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프로덕트 기획</a:t>
            </a:r>
            <a:endParaRPr b="1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877975" y="5508825"/>
            <a:ext cx="517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2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AWS 내 데이터 분석 대시보드 설계</a:t>
            </a:r>
            <a:endParaRPr b="1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616760" y="6015050"/>
            <a:ext cx="245400" cy="245400"/>
          </a:xfrm>
          <a:prstGeom prst="ellipse">
            <a:avLst/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635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877976" y="6019050"/>
            <a:ext cx="551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2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학생관리 시스템에 부착시켜 업무 자동화 구축 </a:t>
            </a:r>
            <a:endParaRPr b="1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564450" y="3735925"/>
            <a:ext cx="6708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2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프로젝트의 </a:t>
            </a:r>
            <a:r>
              <a:rPr b="1" lang="ko-KR" sz="1200">
                <a:solidFill>
                  <a:schemeClr val="accent1"/>
                </a:solidFill>
              </a:rPr>
              <a:t>개발담당</a:t>
            </a:r>
            <a:r>
              <a:rPr b="1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으로써 문제제기 런칭 </a:t>
            </a:r>
            <a:r>
              <a:rPr lang="ko-KR">
                <a:solidFill>
                  <a:schemeClr val="dk1"/>
                </a:solidFill>
              </a:rPr>
              <a:t>→</a:t>
            </a:r>
            <a:r>
              <a:rPr b="1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운영 </a:t>
            </a:r>
            <a:r>
              <a:rPr lang="ko-KR">
                <a:solidFill>
                  <a:schemeClr val="dk1"/>
                </a:solidFill>
              </a:rPr>
              <a:t>→</a:t>
            </a:r>
            <a:r>
              <a:rPr b="1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데이터 분석 </a:t>
            </a:r>
            <a:endParaRPr b="1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프로덕트 고도화 / 데이터 분석 / </a:t>
            </a:r>
            <a:r>
              <a:rPr b="1" i="0" lang="ko-K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커뮤니케이션 및 프로젝트 </a:t>
            </a:r>
            <a:r>
              <a:rPr b="1" lang="ko-KR" sz="1200">
                <a:solidFill>
                  <a:schemeClr val="accent1"/>
                </a:solidFill>
              </a:rPr>
              <a:t>개발</a:t>
            </a:r>
            <a:r>
              <a:rPr b="1" i="0" lang="ko-K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담당 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11172" l="1274" r="1324" t="0"/>
          <a:stretch/>
        </p:blipFill>
        <p:spPr>
          <a:xfrm>
            <a:off x="6589525" y="3052336"/>
            <a:ext cx="4824448" cy="203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4">
            <a:alphaModFix/>
          </a:blip>
          <a:srcRect b="45820" l="0" r="0" t="0"/>
          <a:stretch/>
        </p:blipFill>
        <p:spPr>
          <a:xfrm>
            <a:off x="7090593" y="1086425"/>
            <a:ext cx="1918683" cy="189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 rotWithShape="1">
          <a:blip r:embed="rId4">
            <a:alphaModFix/>
          </a:blip>
          <a:srcRect b="0" l="0" r="0" t="53795"/>
          <a:stretch/>
        </p:blipFill>
        <p:spPr>
          <a:xfrm>
            <a:off x="9054043" y="1117297"/>
            <a:ext cx="2015623" cy="18683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8"/>
          <p:cNvGrpSpPr/>
          <p:nvPr/>
        </p:nvGrpSpPr>
        <p:grpSpPr>
          <a:xfrm>
            <a:off x="7038639" y="5334581"/>
            <a:ext cx="1797714" cy="323916"/>
            <a:chOff x="1011087" y="1564476"/>
            <a:chExt cx="1273800" cy="468900"/>
          </a:xfrm>
        </p:grpSpPr>
        <p:sp>
          <p:nvSpPr>
            <p:cNvPr id="111" name="Google Shape;111;p8"/>
            <p:cNvSpPr/>
            <p:nvPr/>
          </p:nvSpPr>
          <p:spPr>
            <a:xfrm>
              <a:off x="1011087" y="1564476"/>
              <a:ext cx="1273800" cy="468900"/>
            </a:xfrm>
            <a:prstGeom prst="roundRect">
              <a:avLst>
                <a:gd fmla="val 50000" name="adj"/>
              </a:avLst>
            </a:prstGeom>
            <a:solidFill>
              <a:srgbClr val="F3F3F1"/>
            </a:solidFill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635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8"/>
            <p:cNvSpPr txBox="1"/>
            <p:nvPr/>
          </p:nvSpPr>
          <p:spPr>
            <a:xfrm>
              <a:off x="1084625" y="1588672"/>
              <a:ext cx="11709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ko-KR" sz="1200">
                  <a:solidFill>
                    <a:srgbClr val="0C0C0C"/>
                  </a:solidFill>
                </a:rPr>
                <a:t>시스템 구축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8"/>
          <p:cNvSpPr txBox="1"/>
          <p:nvPr/>
        </p:nvSpPr>
        <p:spPr>
          <a:xfrm>
            <a:off x="7038648" y="5770425"/>
            <a:ext cx="4267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358C4"/>
              </a:buClr>
              <a:buSzPts val="12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</a:rPr>
              <a:t>데이터 수집, 전송, 수강생 관리 시스템 구축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358C4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#데이터 분석 #자동화 #내부 비용감소  #방향성 #솔루션 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5">
            <a:alphaModFix/>
          </a:blip>
          <a:srcRect b="40839" l="12863" r="13284" t="41806"/>
          <a:stretch/>
        </p:blipFill>
        <p:spPr>
          <a:xfrm>
            <a:off x="643625" y="224825"/>
            <a:ext cx="733850" cy="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/>
          <p:nvPr/>
        </p:nvSpPr>
        <p:spPr>
          <a:xfrm>
            <a:off x="7597000" y="1117300"/>
            <a:ext cx="216900" cy="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472001" y="364829"/>
            <a:ext cx="830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천재교육 IT 센터 </a:t>
            </a:r>
            <a:r>
              <a:rPr b="1" i="0" lang="ko-KR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채용공고 이메일링 시스템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9"/>
          <p:cNvGrpSpPr/>
          <p:nvPr/>
        </p:nvGrpSpPr>
        <p:grpSpPr>
          <a:xfrm>
            <a:off x="489538" y="1329481"/>
            <a:ext cx="1854143" cy="323916"/>
            <a:chOff x="1011087" y="1408389"/>
            <a:chExt cx="1273800" cy="468900"/>
          </a:xfrm>
        </p:grpSpPr>
        <p:sp>
          <p:nvSpPr>
            <p:cNvPr id="122" name="Google Shape;122;p9"/>
            <p:cNvSpPr/>
            <p:nvPr/>
          </p:nvSpPr>
          <p:spPr>
            <a:xfrm>
              <a:off x="1011087" y="1408389"/>
              <a:ext cx="1273800" cy="468900"/>
            </a:xfrm>
            <a:prstGeom prst="roundRect">
              <a:avLst>
                <a:gd fmla="val 50000" name="adj"/>
              </a:avLst>
            </a:prstGeom>
            <a:solidFill>
              <a:srgbClr val="F3F3F1"/>
            </a:solidFill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635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1084625" y="1432585"/>
              <a:ext cx="11709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프로젝트의 성과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9"/>
          <p:cNvSpPr/>
          <p:nvPr/>
        </p:nvSpPr>
        <p:spPr>
          <a:xfrm>
            <a:off x="489550" y="4431825"/>
            <a:ext cx="3676200" cy="1869900"/>
          </a:xfrm>
          <a:prstGeom prst="roundRect">
            <a:avLst>
              <a:gd fmla="val 4032" name="adj"/>
            </a:avLst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4363425" y="4431825"/>
            <a:ext cx="3676200" cy="1869900"/>
          </a:xfrm>
          <a:prstGeom prst="roundRect">
            <a:avLst>
              <a:gd fmla="val 4032" name="adj"/>
            </a:avLst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4505853" y="4854403"/>
            <a:ext cx="34317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업무 경감으로 인한 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파생 예산 감축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업무 경감으로 </a:t>
            </a:r>
            <a:r>
              <a:rPr b="1" i="0" lang="ko-KR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연간 약 1100만원 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절감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*(시급 2만원 * 2시간(정보 수집 및 상담시간 계산) = 4만원*5명*52주 = 약 1100만원 절감)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237300" y="4431825"/>
            <a:ext cx="3676200" cy="1869900"/>
          </a:xfrm>
          <a:prstGeom prst="roundRect">
            <a:avLst>
              <a:gd fmla="val 4032" name="adj"/>
            </a:avLst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8339106" y="4854403"/>
            <a:ext cx="34317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채용공고 이메일 시스템 </a:t>
            </a:r>
            <a:r>
              <a:rPr b="1" i="0" lang="ko-KR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자동화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구축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학생 관리 시스템 내에 부착 및 관리 용이 증진</a:t>
            </a:r>
            <a:endParaRPr b="0" i="0" sz="1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632250" y="4854403"/>
            <a:ext cx="34317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 대상 채용정보 만족도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채용 정보 직무 관련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만족도 </a:t>
            </a:r>
            <a:r>
              <a:rPr b="1" i="0" lang="ko-KR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5점만점에 3.8</a:t>
            </a:r>
            <a:r>
              <a:rPr b="1" lang="ko-KR">
                <a:solidFill>
                  <a:schemeClr val="accent1"/>
                </a:solidFill>
              </a:rPr>
              <a:t>점</a:t>
            </a:r>
            <a:r>
              <a:rPr b="1" i="0" lang="ko-KR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달성 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(교육생 설문조사 총 16/35명 10.22)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900" y="1927088"/>
            <a:ext cx="2231050" cy="22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5975" y="1928850"/>
            <a:ext cx="2261149" cy="226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82150" y="1927100"/>
            <a:ext cx="2261149" cy="22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189350" y="1996425"/>
            <a:ext cx="3907200" cy="4775100"/>
          </a:xfrm>
          <a:prstGeom prst="roundRect">
            <a:avLst>
              <a:gd fmla="val 4032" name="adj"/>
            </a:avLst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472001" y="364829"/>
            <a:ext cx="830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천재교육 IT 센터 </a:t>
            </a:r>
            <a:r>
              <a:rPr b="1" i="0" lang="ko-KR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채용공고 이메일링 시스템</a:t>
            </a:r>
            <a:endParaRPr b="1" i="0" sz="2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459065" y="1329517"/>
            <a:ext cx="4829740" cy="323916"/>
            <a:chOff x="1011087" y="1408389"/>
            <a:chExt cx="1273800" cy="468900"/>
          </a:xfrm>
        </p:grpSpPr>
        <p:sp>
          <p:nvSpPr>
            <p:cNvPr id="140" name="Google Shape;140;p10"/>
            <p:cNvSpPr/>
            <p:nvPr/>
          </p:nvSpPr>
          <p:spPr>
            <a:xfrm>
              <a:off x="1011087" y="1408389"/>
              <a:ext cx="1273800" cy="468900"/>
            </a:xfrm>
            <a:prstGeom prst="roundRect">
              <a:avLst>
                <a:gd fmla="val 50000" name="adj"/>
              </a:avLst>
            </a:prstGeom>
            <a:solidFill>
              <a:srgbClr val="F3F3F1"/>
            </a:solidFill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635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10"/>
            <p:cNvSpPr txBox="1"/>
            <p:nvPr/>
          </p:nvSpPr>
          <p:spPr>
            <a:xfrm>
              <a:off x="1067475" y="1432585"/>
              <a:ext cx="11709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프로젝트 기획설계 &amp; 전략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0"/>
          <p:cNvSpPr txBox="1"/>
          <p:nvPr/>
        </p:nvSpPr>
        <p:spPr>
          <a:xfrm>
            <a:off x="308875" y="2412425"/>
            <a:ext cx="3734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운영 파트장과의 지속적인 </a:t>
            </a: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커뮤니케이션을 통해 니즈 파악</a:t>
            </a:r>
            <a:endParaRPr b="1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오픈율을 위한 </a:t>
            </a: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A/B 테스트 진행</a:t>
            </a:r>
            <a:endParaRPr b="1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마이크로카피 변경 테스트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후킹(hooking) 포인트 설정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사용자 여정 </a:t>
            </a: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넛지</a:t>
            </a: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설계(수신거부 등)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성과를 위한 단계별 핵심 지표 설정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10"/>
          <p:cNvGraphicFramePr/>
          <p:nvPr/>
        </p:nvGraphicFramePr>
        <p:xfrm>
          <a:off x="339451" y="4093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{0BEF6D43-1E3A-4749-A177-286CEA585B38}</a:tableStyleId>
              </a:tblPr>
              <a:tblGrid>
                <a:gridCol w="1252300"/>
                <a:gridCol w="2262450"/>
              </a:tblGrid>
              <a:tr h="32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900" u="none" cap="none" strike="noStrike"/>
                        <a:t>핵심 지표</a:t>
                      </a:r>
                      <a:endParaRPr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ko-KR" sz="900" u="none" cap="none" strike="noStrike"/>
                        <a:t>설명</a:t>
                      </a:r>
                      <a:endParaRPr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①</a:t>
                      </a:r>
                      <a:r>
                        <a:rPr lang="ko-KR" sz="900" u="none" cap="none" strike="noStrike"/>
                        <a:t> 매니저 업무 경감율</a:t>
                      </a:r>
                      <a:endParaRPr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지원 정보를 찾는 일을 얼마나 커버할 수 있는가?</a:t>
                      </a: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22850" marL="228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② </a:t>
                      </a:r>
                      <a:r>
                        <a:rPr lang="ko-KR" sz="900" u="none" cap="none" strike="noStrike"/>
                        <a:t>채용 정보 퀄리티</a:t>
                      </a:r>
                      <a:endParaRPr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채용 정보에 대한 각 과정(PM, 풀스택, 빅데이터) 학생들의 만족도</a:t>
                      </a:r>
                      <a:endParaRPr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③ </a:t>
                      </a:r>
                      <a:r>
                        <a:rPr lang="ko-KR" sz="900" u="none" cap="none" strike="noStrike"/>
                        <a:t>메일 오픈율 </a:t>
                      </a:r>
                      <a:endParaRPr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cap="none" strike="noStrike"/>
                        <a:t>프로덕트 핵심 성과 지표</a:t>
                      </a:r>
                      <a:endParaRPr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10"/>
          <p:cNvSpPr txBox="1"/>
          <p:nvPr/>
        </p:nvSpPr>
        <p:spPr>
          <a:xfrm>
            <a:off x="298705" y="2088418"/>
            <a:ext cx="385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1) 제작 방향성 및 핵심 </a:t>
            </a:r>
            <a:endParaRPr b="1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4244988" y="1996426"/>
            <a:ext cx="3958200" cy="4775100"/>
          </a:xfrm>
          <a:prstGeom prst="roundRect">
            <a:avLst>
              <a:gd fmla="val 4032" name="adj"/>
            </a:avLst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4418174" y="2412425"/>
            <a:ext cx="36636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정량적/정성적 지표 분석</a:t>
            </a: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을 위해 퀄리티 측정을 위한 설문폼 작성 및 확산 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4408006" y="2088418"/>
            <a:ext cx="385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2) 데이터 분석 </a:t>
            </a:r>
            <a:endParaRPr b="1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8351650" y="1996425"/>
            <a:ext cx="3534000" cy="4775100"/>
          </a:xfrm>
          <a:prstGeom prst="roundRect">
            <a:avLst>
              <a:gd fmla="val 4032" name="adj"/>
            </a:avLst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8528150" y="2412425"/>
            <a:ext cx="31497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채용정보에 대한 빅데이터 수집 및 필터링 작업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운영 파트장과 실무진들과의 지속적인 업무 </a:t>
            </a: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피드백을</a:t>
            </a: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통해 시스템 </a:t>
            </a: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고도화</a:t>
            </a: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방향성</a:t>
            </a: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구축 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학생관리 시스템에 프론트 개발을 진행하여 내부 직원 컨트롤 UI 설계 &amp; 데이터 발송 자동화 코드 설정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MySQL 내에 크롤링 정보 데이터 확인 및 불용어 설정으로 데이터 고도화 작업 반복 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8517290" y="2088417"/>
            <a:ext cx="3220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3) 운영</a:t>
            </a:r>
            <a:endParaRPr b="1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288575" y="1405875"/>
            <a:ext cx="63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ko-K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반복작업에 대한 업무 자동화 &amp; </a:t>
            </a:r>
            <a:endParaRPr b="1" i="1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ko-KR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데이터 분석을 통한 프로덕트 인사이트 도출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6325" y="3008638"/>
            <a:ext cx="2243251" cy="162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4400" y="3406763"/>
            <a:ext cx="3037475" cy="9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5575" y="5565750"/>
            <a:ext cx="3856202" cy="10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4418175" y="4658550"/>
            <a:ext cx="366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48000" spcFirstLastPara="1" rIns="48000" wrap="square" tIns="48000">
            <a:noAutofit/>
          </a:bodyPr>
          <a:lstStyle/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AWS를 사용한 이메일링 시스템이라는 점을 활용해 AWS내에 시각화 Tool을 이용 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075" lvl="0" marL="9207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•"/>
            </a:pPr>
            <a:r>
              <a:rPr b="0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분석을 통해 인사이트 도출을 진행 </a:t>
            </a:r>
            <a:endParaRPr b="0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Char char="-"/>
            </a:pPr>
            <a:r>
              <a:rPr b="1" i="0" lang="ko-KR" sz="1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핵심지표에 대한 성과를 확인</a:t>
            </a:r>
            <a:endParaRPr b="1" i="0" sz="11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7300" y="4265025"/>
            <a:ext cx="1366825" cy="24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67620" y="4779875"/>
            <a:ext cx="2557451" cy="1755651"/>
          </a:xfrm>
          <a:prstGeom prst="rect">
            <a:avLst/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58" name="Google Shape;158;p10"/>
          <p:cNvSpPr/>
          <p:nvPr/>
        </p:nvSpPr>
        <p:spPr>
          <a:xfrm>
            <a:off x="11456375" y="5150000"/>
            <a:ext cx="301200" cy="675600"/>
          </a:xfrm>
          <a:prstGeom prst="frame">
            <a:avLst>
              <a:gd fmla="val 6657" name="adj1"/>
            </a:avLst>
          </a:prstGeom>
          <a:solidFill>
            <a:srgbClr val="FF0000"/>
          </a:solidFill>
          <a:ln cap="flat" cmpd="sng" w="12700">
            <a:solidFill>
              <a:srgbClr val="26262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>
            <a:off x="189349" y="1959849"/>
            <a:ext cx="11819771" cy="4775100"/>
          </a:xfrm>
          <a:prstGeom prst="roundRect">
            <a:avLst>
              <a:gd fmla="val 4032" name="adj"/>
            </a:avLst>
          </a:prstGeom>
          <a:solidFill>
            <a:srgbClr val="F3F3F1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472001" y="364829"/>
            <a:ext cx="830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천재교육 IT 센터 </a:t>
            </a:r>
            <a:r>
              <a:rPr b="1" i="0" lang="ko-KR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채용공고 이메일링 시스템</a:t>
            </a:r>
            <a:endParaRPr b="1" i="0" sz="2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1"/>
          <p:cNvGrpSpPr/>
          <p:nvPr/>
        </p:nvGrpSpPr>
        <p:grpSpPr>
          <a:xfrm>
            <a:off x="459065" y="1329517"/>
            <a:ext cx="4829740" cy="330607"/>
            <a:chOff x="1011087" y="1408389"/>
            <a:chExt cx="1273800" cy="478586"/>
          </a:xfrm>
        </p:grpSpPr>
        <p:sp>
          <p:nvSpPr>
            <p:cNvPr id="166" name="Google Shape;166;p11"/>
            <p:cNvSpPr/>
            <p:nvPr/>
          </p:nvSpPr>
          <p:spPr>
            <a:xfrm>
              <a:off x="1011087" y="1408389"/>
              <a:ext cx="1273800" cy="468900"/>
            </a:xfrm>
            <a:prstGeom prst="roundRect">
              <a:avLst>
                <a:gd fmla="val 50000" name="adj"/>
              </a:avLst>
            </a:prstGeom>
            <a:solidFill>
              <a:srgbClr val="F3F3F1"/>
            </a:solidFill>
            <a:ln cap="flat" cmpd="sng" w="1270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635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11"/>
            <p:cNvSpPr txBox="1"/>
            <p:nvPr/>
          </p:nvSpPr>
          <p:spPr>
            <a:xfrm>
              <a:off x="1067475" y="1432586"/>
              <a:ext cx="1170900" cy="454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 회고 &amp; 피드백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8" name="Google Shape;168;p11"/>
          <p:cNvGraphicFramePr/>
          <p:nvPr/>
        </p:nvGraphicFramePr>
        <p:xfrm>
          <a:off x="339450" y="2125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{0BEF6D43-1E3A-4749-A177-286CEA585B38}</a:tableStyleId>
              </a:tblPr>
              <a:tblGrid>
                <a:gridCol w="3900950"/>
                <a:gridCol w="7402950"/>
              </a:tblGrid>
              <a:tr h="111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/>
                        <a:t>문제</a:t>
                      </a:r>
                      <a:endParaRPr sz="15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/>
                        <a:t>회고 &amp; 해결</a:t>
                      </a:r>
                      <a:endParaRPr sz="15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①</a:t>
                      </a:r>
                      <a:r>
                        <a:rPr b="1" lang="ko-KR" sz="1400" u="none" cap="none" strike="noStrike"/>
                        <a:t> 채용공고 정보 </a:t>
                      </a:r>
                      <a:r>
                        <a:rPr b="1" lang="ko-KR" sz="1400" u="none" cap="none" strike="noStrike">
                          <a:solidFill>
                            <a:schemeClr val="accent1"/>
                          </a:solidFill>
                        </a:rPr>
                        <a:t>퀄리티</a:t>
                      </a:r>
                      <a:r>
                        <a:rPr b="1" lang="ko-KR" sz="1400" u="none" cap="none" strike="noStrike"/>
                        <a:t> 문제 </a:t>
                      </a:r>
                      <a:endParaRPr b="1"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400" u="none" cap="none" strike="noStrike"/>
                        <a:t>고객입장에서 퀄리티를 판단하는 </a:t>
                      </a:r>
                      <a:r>
                        <a:rPr b="1" lang="ko-KR" sz="1400" u="none" cap="none" strike="noStrike"/>
                        <a:t>우선순위</a:t>
                      </a:r>
                      <a:r>
                        <a:rPr lang="ko-KR" sz="1400" u="none" cap="none" strike="noStrike"/>
                        <a:t>를 세움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    </a:t>
                      </a:r>
                      <a:r>
                        <a:rPr lang="ko-KR" sz="1400" u="none" cap="none" strike="noStrike"/>
                        <a:t>우선순위: 지원마감X→맞춤형 키워드→경력X 신입O)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ko-KR" sz="1400" u="none" cap="none" strike="noStrike"/>
                        <a:t>마이크로카피</a:t>
                      </a:r>
                      <a:r>
                        <a:rPr lang="ko-KR" sz="1400" u="none" cap="none" strike="noStrike"/>
                        <a:t>를 통한 </a:t>
                      </a:r>
                      <a:r>
                        <a:rPr b="1" lang="ko-KR" sz="1400" u="none" cap="none" strike="noStrike"/>
                        <a:t>AB테스트 </a:t>
                      </a:r>
                      <a:r>
                        <a:rPr lang="ko-KR" sz="1400" u="none" cap="none" strike="noStrike"/>
                        <a:t>진행 Aws 대시보드 구축으로 데이터 분석과 </a:t>
                      </a:r>
                      <a:r>
                        <a:rPr b="1" lang="ko-KR" sz="1400" u="none" cap="none" strike="noStrike"/>
                        <a:t>인사이트</a:t>
                      </a:r>
                      <a:r>
                        <a:rPr lang="ko-KR" sz="1400" u="none" cap="none" strike="noStrike"/>
                        <a:t> 도출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400" u="none" cap="none" strike="noStrike"/>
                        <a:t>직접 인터뷰를 통해 </a:t>
                      </a:r>
                      <a:r>
                        <a:rPr b="1" lang="ko-KR" sz="1400" u="none" cap="none" strike="noStrike"/>
                        <a:t>정성적 데이터 </a:t>
                      </a:r>
                      <a:r>
                        <a:rPr lang="ko-KR" sz="1400" u="none" cap="none" strike="noStrike"/>
                        <a:t>확보 -&gt; 적용 (주1회 -&gt; 주2회 메일링)</a:t>
                      </a:r>
                      <a:endParaRPr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② 네이버 메일의 </a:t>
                      </a:r>
                      <a:r>
                        <a:rPr b="1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로그가 </a:t>
                      </a: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찍히지 않았음</a:t>
                      </a:r>
                      <a:endParaRPr b="1"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ko-KR" sz="1400" u="none" cap="none" strike="noStrike"/>
                        <a:t>핵심지표를</a:t>
                      </a:r>
                      <a:r>
                        <a:rPr lang="ko-KR" sz="1400" u="none" cap="none" strike="noStrike"/>
                        <a:t> 확인할 수 없음으로 프로젝트 마감일을 늘림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400" u="none" cap="none" strike="noStrike"/>
                        <a:t>AWS 담당자 연락, AWS 내부 가이드라인 서치, 다른 방법 모색으로 가장 빠른 방법 상의 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400" u="none" cap="none" strike="noStrike"/>
                        <a:t>RnR을 나누고 3번째 방법이 </a:t>
                      </a:r>
                      <a:r>
                        <a:rPr b="1" lang="ko-KR" sz="1400" u="none" cap="none" strike="noStrike"/>
                        <a:t>가장 빠르게 솔루션을 찾아 적용 </a:t>
                      </a:r>
                      <a:endParaRPr b="1"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③ 학생관리 시스템에 탑재 해야하는 </a:t>
                      </a:r>
                      <a:r>
                        <a:rPr b="1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협업 문제 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0" marB="0" marR="22850" marL="22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400" u="none" cap="none" strike="noStrike"/>
                        <a:t>채용공고 자동화 프로젝트가 따로 돌아가고 있음에 </a:t>
                      </a:r>
                      <a:r>
                        <a:rPr b="1" lang="ko-KR" sz="1400" u="none" cap="none" strike="noStrike"/>
                        <a:t>의문점</a:t>
                      </a:r>
                      <a:r>
                        <a:rPr lang="ko-KR" sz="1400" u="none" cap="none" strike="noStrike"/>
                        <a:t>을 가짐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400" u="none" cap="none" strike="noStrike"/>
                        <a:t>두 프로젝트에 협업을 요청 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b="1" lang="ko-KR" sz="1400" u="none" cap="none" strike="noStrike"/>
                        <a:t>이해 관계를 설득시키고 하나의 비전을 제시 </a:t>
                      </a:r>
                      <a:r>
                        <a:rPr lang="ko-KR" sz="1400" u="none" cap="none" strike="noStrike"/>
                        <a:t>-&gt; 개발자들의 협업을 이끌어냄 </a:t>
                      </a:r>
                      <a:endParaRPr sz="1400" u="none" cap="none" strike="noStrike"/>
                    </a:p>
                  </a:txBody>
                  <a:tcPr marT="0" marB="0" marR="22850" marL="228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