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8" r:id="rId13"/>
    <p:sldId id="279" r:id="rId14"/>
    <p:sldId id="266" r:id="rId15"/>
    <p:sldId id="267" r:id="rId16"/>
    <p:sldId id="270" r:id="rId17"/>
    <p:sldId id="271" r:id="rId18"/>
    <p:sldId id="273" r:id="rId19"/>
    <p:sldId id="276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dya Raghvendr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A199B-3A31-48D6-A83E-2E9F14FAD2F0}" v="20" dt="2021-01-08T17:06:30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761"/>
  </p:normalViewPr>
  <p:slideViewPr>
    <p:cSldViewPr snapToGrid="0">
      <p:cViewPr varScale="1">
        <p:scale>
          <a:sx n="141" d="100"/>
          <a:sy n="141" d="100"/>
        </p:scale>
        <p:origin x="9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902f7e6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902f7e6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902f7e6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902f7e6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4a01b8b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4a01b8b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902f7e6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902f7e6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902f7e6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902f7e6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b902f7e6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b902f7e6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b902f7e6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b902f7e6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b902f7e6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b902f7e6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b902f7e6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b902f7e6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CSE 20 Discussion - Week 1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 and Notation Practice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E0A8-3BD6-426F-A5B9-A7FF666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49" y="1191429"/>
            <a:ext cx="7688700" cy="535200"/>
          </a:xfrm>
        </p:spPr>
        <p:txBody>
          <a:bodyPr/>
          <a:lstStyle/>
          <a:p>
            <a:r>
              <a:rPr lang="en-US" dirty="0"/>
              <a:t>Operations 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DBFE74-46E1-4CE1-A72E-1D28BC301CC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7792" y="1773343"/>
                <a:ext cx="7971077" cy="337015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Cartesian Product – Input is two sets A and B, output is </a:t>
                </a:r>
                <a:r>
                  <a:rPr lang="en-US" u="sng" dirty="0"/>
                  <a:t>the set </a:t>
                </a:r>
                <a:r>
                  <a:rPr lang="en-US" dirty="0"/>
                  <a:t>of all 2-tuples of the form (</a:t>
                </a:r>
                <a:r>
                  <a:rPr lang="en-US" dirty="0" err="1"/>
                  <a:t>x,y</a:t>
                </a:r>
                <a:r>
                  <a:rPr lang="en-US" dirty="0"/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In set builder notation: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then the Cartesian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(1,</m:t>
                    </m:r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then the Cartesian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/>
              </a:p>
              <a:p>
                <a:pPr marL="61595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,(1,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615950" lvl="1" indent="0">
                  <a:lnSpc>
                    <a:spcPct val="100000"/>
                  </a:lnSpc>
                  <a:buNone/>
                </a:pPr>
                <a:endParaRPr lang="en-US" sz="40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Set concatenation – Input is two sets A and B, output is </a:t>
                </a:r>
                <a:r>
                  <a:rPr lang="en-US" u="sng" dirty="0"/>
                  <a:t>the set </a:t>
                </a:r>
                <a:r>
                  <a:rPr lang="en-US" dirty="0"/>
                  <a:t>of all strings of the form </a:t>
                </a:r>
                <a:r>
                  <a:rPr lang="en-US" dirty="0" err="1"/>
                  <a:t>xy</a:t>
                </a:r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(can only be applied to sets of strings)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In set builder 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∘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then the set concatenation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{ac, ad,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bc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, bd}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DBFE74-46E1-4CE1-A72E-1D28BC301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7792" y="1773343"/>
                <a:ext cx="7971077" cy="3370157"/>
              </a:xfrm>
              <a:blipFill>
                <a:blip r:embed="rId2"/>
                <a:stretch>
                  <a:fillRect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12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833C-AE3C-432D-A164-78F568DF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8901EA-9605-4C82-954D-444601C2C3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50" y="1853850"/>
                <a:ext cx="7957350" cy="3289650"/>
              </a:xfrm>
            </p:spPr>
            <p:txBody>
              <a:bodyPr/>
              <a:lstStyle/>
              <a:p>
                <a:r>
                  <a:rPr lang="en-US" dirty="0"/>
                  <a:t>Mapping from input to output</a:t>
                </a:r>
              </a:p>
              <a:p>
                <a:r>
                  <a:rPr lang="en-US" dirty="0"/>
                  <a:t>To define a function you must include its domain, codomain, and the rules to map elements of the domain to elements of the codomain</a:t>
                </a:r>
              </a:p>
              <a:p>
                <a:r>
                  <a:rPr lang="en-US" dirty="0"/>
                  <a:t>Every element in domain maps to exactly one element of codomain</a:t>
                </a:r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Which of these is a properly defined function?</a:t>
                </a: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14605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No. map to two elements </a:t>
                </a: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14605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No. (1,2) is not in the codomain. </a:t>
                </a: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marL="14605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No.  When n = 0, C(0) = 0-1 = -1 is not in the codomain</a:t>
                </a: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14605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Yes.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8901EA-9605-4C82-954D-444601C2C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1853850"/>
                <a:ext cx="7957350" cy="3289650"/>
              </a:xfrm>
              <a:blipFill>
                <a:blip r:embed="rId2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7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1CA-3FC7-4685-8641-1AF7869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50" y="3404561"/>
                <a:ext cx="6665264" cy="1501394"/>
              </a:xfrm>
            </p:spPr>
            <p:txBody>
              <a:bodyPr/>
              <a:lstStyle/>
              <a:p>
                <a:r>
                  <a:rPr lang="en-US" dirty="0"/>
                  <a:t>What is the type of the input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A: Set</a:t>
                </a:r>
              </a:p>
              <a:p>
                <a:r>
                  <a:rPr lang="en-US" dirty="0"/>
                  <a:t>B: String</a:t>
                </a:r>
              </a:p>
              <a:p>
                <a:r>
                  <a:rPr lang="en-US" dirty="0"/>
                  <a:t>C: Tuple</a:t>
                </a:r>
              </a:p>
              <a:p>
                <a:r>
                  <a:rPr lang="en-US" dirty="0"/>
                  <a:t>D: Number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3404561"/>
                <a:ext cx="6665264" cy="15013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BF1679-D49B-B145-9BB4-F5659E1F1139}"/>
                  </a:ext>
                </a:extLst>
              </p:cNvPr>
              <p:cNvSpPr txBox="1"/>
              <p:nvPr/>
            </p:nvSpPr>
            <p:spPr>
              <a:xfrm>
                <a:off x="850790" y="2027583"/>
                <a:ext cx="570108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BF1679-D49B-B145-9BB4-F5659E1F1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0" y="2027583"/>
                <a:ext cx="5701085" cy="414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1B32BB-5B9E-5C44-B63B-4E50A7B32B41}"/>
                  </a:ext>
                </a:extLst>
              </p:cNvPr>
              <p:cNvSpPr txBox="1"/>
              <p:nvPr/>
            </p:nvSpPr>
            <p:spPr>
              <a:xfrm>
                <a:off x="850790" y="2470442"/>
                <a:ext cx="4643561" cy="930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1B32BB-5B9E-5C44-B63B-4E50A7B32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0" y="2470442"/>
                <a:ext cx="4643561" cy="930511"/>
              </a:xfrm>
              <a:prstGeom prst="rect">
                <a:avLst/>
              </a:prstGeom>
              <a:blipFill>
                <a:blip r:embed="rId5"/>
                <a:stretch>
                  <a:fillRect t="-55405" b="-10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63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1CA-3FC7-4685-8641-1AF7869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49937" y="3470353"/>
                <a:ext cx="6498286" cy="1379942"/>
              </a:xfrm>
            </p:spPr>
            <p:txBody>
              <a:bodyPr/>
              <a:lstStyle/>
              <a:p>
                <a:r>
                  <a:rPr lang="en-US" dirty="0"/>
                  <a:t>How many elements are in this tuple?</a:t>
                </a:r>
              </a:p>
              <a:p>
                <a:r>
                  <a:rPr lang="en-US" dirty="0"/>
                  <a:t>A: 2</a:t>
                </a:r>
              </a:p>
              <a:p>
                <a:r>
                  <a:rPr lang="en-US" dirty="0"/>
                  <a:t>B: 5</a:t>
                </a:r>
              </a:p>
              <a:p>
                <a:r>
                  <a:rPr lang="en-US" dirty="0"/>
                  <a:t>C: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9937" y="3470353"/>
                <a:ext cx="6498286" cy="1379942"/>
              </a:xfrm>
              <a:blipFill>
                <a:blip r:embed="rId2"/>
                <a:stretch>
                  <a:fillRect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88487-A850-DB44-8403-C9207658F8CC}"/>
                  </a:ext>
                </a:extLst>
              </p:cNvPr>
              <p:cNvSpPr txBox="1"/>
              <p:nvPr/>
            </p:nvSpPr>
            <p:spPr>
              <a:xfrm>
                <a:off x="803082" y="1956021"/>
                <a:ext cx="570108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88487-A850-DB44-8403-C9207658F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2" y="1956021"/>
                <a:ext cx="5701085" cy="414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39040-B679-5945-A1C2-089E29CFF435}"/>
                  </a:ext>
                </a:extLst>
              </p:cNvPr>
              <p:cNvSpPr txBox="1"/>
              <p:nvPr/>
            </p:nvSpPr>
            <p:spPr>
              <a:xfrm>
                <a:off x="850790" y="2470442"/>
                <a:ext cx="4643561" cy="930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39040-B679-5945-A1C2-089E29CF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0" y="2470442"/>
                <a:ext cx="4643561" cy="930511"/>
              </a:xfrm>
              <a:prstGeom prst="rect">
                <a:avLst/>
              </a:prstGeom>
              <a:blipFill>
                <a:blip r:embed="rId4"/>
                <a:stretch>
                  <a:fillRect t="-55405" b="-10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2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54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1CA-3FC7-4685-8641-1AF7869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distance between the two 4-tuples (1,1,1,1) and (-1,0,0,0). What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distance between these 4-tuples?</a:t>
                </a:r>
              </a:p>
              <a:p>
                <a:endParaRPr lang="en-US" dirty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1,1,1,1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−1,0,0,0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1 −0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2,1,1,1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 marL="146050" indent="0">
                  <a:buNone/>
                </a:pPr>
                <a:r>
                  <a:rPr lang="en-US" dirty="0"/>
                  <a:t>		</a:t>
                </a:r>
              </a:p>
              <a:p>
                <a:pPr marL="146050" indent="0">
                  <a:buNone/>
                </a:pPr>
                <a:r>
                  <a:rPr lang="en-US" b="0" dirty="0"/>
                  <a:t>	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1,1,1,1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−1,0,0,0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(1 −(−1))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(1−0)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(1 −0)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(1 −0)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/>
              </a:p>
              <a:p>
                <a:pPr marL="146050" indent="0">
                  <a:buNone/>
                </a:pPr>
                <a:r>
                  <a:rPr lang="en-US" dirty="0"/>
                  <a:t>			    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4+1+1+1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16A668B-E275-5C4C-B05E-3D0226DD0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77" y="935875"/>
            <a:ext cx="3530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1CA-3FC7-4685-8641-1AF7869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46050" indent="0">
                  <a:buNone/>
                </a:pPr>
                <a:r>
                  <a:rPr lang="en-US" dirty="0"/>
                  <a:t>Let z = (1,1,1,1) represent a user’s ratings in this database. Consider the set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4605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46050" indent="0" algn="ctr">
                  <a:buNone/>
                </a:pPr>
                <a:r>
                  <a:rPr lang="en-US" dirty="0"/>
                  <a:t>where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4-tuple whose elements are from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{1,0,−1}</m:t>
                    </m:r>
                  </m:oMath>
                </a14:m>
                <a:r>
                  <a:rPr lang="en-US" dirty="0"/>
                  <a:t>. Rewrite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using the roster method.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86AF4E42-AA90-E842-AE6A-CC538227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54551"/>
            <a:ext cx="4090690" cy="13243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DF47F4-A8BC-CA4D-B4E2-9685306AAA7E}"/>
                  </a:ext>
                </a:extLst>
              </p:cNvPr>
              <p:cNvSpPr txBox="1"/>
              <p:nvPr/>
            </p:nvSpPr>
            <p:spPr>
              <a:xfrm>
                <a:off x="725850" y="3289651"/>
                <a:ext cx="5176301" cy="1553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b="0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0,1,1,1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1,0,1,1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(1,1,1,0)}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DF47F4-A8BC-CA4D-B4E2-9685306AA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50" y="3289651"/>
                <a:ext cx="5176301" cy="1553567"/>
              </a:xfrm>
              <a:prstGeom prst="rect">
                <a:avLst/>
              </a:prstGeom>
              <a:blipFill>
                <a:blip r:embed="rId4"/>
                <a:stretch>
                  <a:fillRect l="-1471" r="-735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9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DB39-9AA4-4CE1-AA43-ADF0DB57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EA3C4-0E21-4A48-AC75-474133390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recursion to define sets and functions</a:t>
            </a:r>
          </a:p>
          <a:p>
            <a:r>
              <a:rPr lang="en-US" dirty="0"/>
              <a:t>General idea: Use the set / function in its own definition</a:t>
            </a:r>
          </a:p>
          <a:p>
            <a:pPr lvl="1"/>
            <a:r>
              <a:rPr lang="en-US" dirty="0"/>
              <a:t>Basis step defines the </a:t>
            </a:r>
            <a:r>
              <a:rPr lang="en-US" dirty="0">
                <a:highlight>
                  <a:srgbClr val="FFFF00"/>
                </a:highlight>
              </a:rPr>
              <a:t>initial</a:t>
            </a:r>
            <a:r>
              <a:rPr lang="en-US" dirty="0"/>
              <a:t> elements in the set </a:t>
            </a:r>
            <a:r>
              <a:rPr lang="en-US" dirty="0">
                <a:highlight>
                  <a:srgbClr val="FFFF00"/>
                </a:highlight>
              </a:rPr>
              <a:t>/ initial behavior </a:t>
            </a:r>
            <a:r>
              <a:rPr lang="en-US" dirty="0"/>
              <a:t>of the function</a:t>
            </a:r>
          </a:p>
          <a:p>
            <a:pPr lvl="1"/>
            <a:r>
              <a:rPr lang="en-US" dirty="0"/>
              <a:t>Recursive step defines how to use smaller elements of the set to build new bigger elements in the set / how to compute the function on an input based on computing the function on a smaller input</a:t>
            </a:r>
          </a:p>
        </p:txBody>
      </p:sp>
    </p:spTree>
    <p:extLst>
      <p:ext uri="{BB962C8B-B14F-4D97-AF65-F5344CB8AC3E}">
        <p14:creationId xmlns:p14="http://schemas.microsoft.com/office/powerpoint/2010/main" val="26026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A05-38AE-442A-AC14-EEAC5324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 of Sets – RNA strands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7812F4-536F-4755-A2D7-B255B57DE40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50" y="2682687"/>
                <a:ext cx="7688700" cy="1657287"/>
              </a:xfrm>
            </p:spPr>
            <p:txBody>
              <a:bodyPr/>
              <a:lstStyle/>
              <a:p>
                <a:r>
                  <a:rPr lang="en-US" dirty="0"/>
                  <a:t>Consider the recursively defined set X below:</a:t>
                </a:r>
              </a:p>
              <a:p>
                <a:r>
                  <a:rPr lang="en-US" dirty="0"/>
                  <a:t>Basis Step: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Recursive Step: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  B = {A, C, G, U}</a:t>
                </a:r>
              </a:p>
              <a:p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Give 3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an English description of the set</a:t>
                </a:r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{A, AC, ACG, AU, ….}</a:t>
                </a:r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Description: All RNA strands that start with A.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7812F4-536F-4755-A2D7-B255B57DE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682687"/>
                <a:ext cx="7688700" cy="1657287"/>
              </a:xfrm>
              <a:blipFill>
                <a:blip r:embed="rId2"/>
                <a:stretch>
                  <a:fillRect b="-34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B6C2BC-BB45-413D-A2E7-6D2E1128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921" y="1820947"/>
            <a:ext cx="4933849" cy="7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A05-38AE-442A-AC14-EEAC5324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 of Sets – RNA strands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7812F4-536F-4755-A2D7-B255B57DE40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49" y="2682688"/>
                <a:ext cx="7364979" cy="1300916"/>
              </a:xfrm>
            </p:spPr>
            <p:txBody>
              <a:bodyPr/>
              <a:lstStyle/>
              <a:p>
                <a:r>
                  <a:rPr lang="en-US" dirty="0"/>
                  <a:t>Consider the recursively defined set below:</a:t>
                </a:r>
              </a:p>
              <a:p>
                <a:r>
                  <a:rPr lang="en-US" dirty="0"/>
                  <a:t>Basis Step: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Recursive Step: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Give 3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an English description of the set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7812F4-536F-4755-A2D7-B255B57DE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49" y="2682688"/>
                <a:ext cx="7364979" cy="1300916"/>
              </a:xfrm>
              <a:blipFill>
                <a:blip r:embed="rId2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B6C2BC-BB45-413D-A2E7-6D2E1128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21" y="1820947"/>
            <a:ext cx="4933849" cy="750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15A396-9539-AA4F-9416-112758D9A286}"/>
              </a:ext>
            </a:extLst>
          </p:cNvPr>
          <p:cNvSpPr txBox="1"/>
          <p:nvPr/>
        </p:nvSpPr>
        <p:spPr>
          <a:xfrm>
            <a:off x="891739" y="4094542"/>
            <a:ext cx="64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For example, x= AA b = G,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bxb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GAAG …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{AA, CC, UU, GG, CAAC, GCAACG, …}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 even length palindrome: the same as its reverse</a:t>
            </a:r>
          </a:p>
        </p:txBody>
      </p:sp>
    </p:spTree>
    <p:extLst>
      <p:ext uri="{BB962C8B-B14F-4D97-AF65-F5344CB8AC3E}">
        <p14:creationId xmlns:p14="http://schemas.microsoft.com/office/powerpoint/2010/main" val="231800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C94D-AF23-447E-8D8E-5B6C259E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Definitions of Sets -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79B2C2-D5DC-4427-886B-813127F1E19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Give a recursive definition of the set of natural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79B2C2-D5DC-4427-886B-813127F1E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69E854-5325-8347-9633-B3806933EE7C}"/>
                  </a:ext>
                </a:extLst>
              </p:cNvPr>
              <p:cNvSpPr txBox="1"/>
              <p:nvPr/>
            </p:nvSpPr>
            <p:spPr>
              <a:xfrm>
                <a:off x="926327" y="2647784"/>
                <a:ext cx="452031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𝐵𝑎𝑠𝑖𝑠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 0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𝑅𝑒𝑐𝑢𝑟𝑠𝑖𝑣𝑒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69E854-5325-8347-9633-B3806933E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27" y="2647784"/>
                <a:ext cx="4520316" cy="738664"/>
              </a:xfrm>
              <a:prstGeom prst="rect">
                <a:avLst/>
              </a:prstGeom>
              <a:blipFill>
                <a:blip r:embed="rId3"/>
                <a:stretch>
                  <a:fillRect l="-1401" t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3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Administrative Stuff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This discussion is being recorded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Discussions are not mandatory</a:t>
            </a:r>
          </a:p>
          <a:p>
            <a:pPr lvl="0"/>
            <a:r>
              <a:rPr lang="en" dirty="0"/>
              <a:t>Homework 1 has been released - due Tuesday, October 5th at 11:00 pm PST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/>
              <a:t>Can work in groups of up to 3 - Piazza “Search for Teammates” thread</a:t>
            </a:r>
            <a:endParaRPr dirty="0"/>
          </a:p>
          <a:p>
            <a:pPr lvl="0"/>
            <a:r>
              <a:rPr lang="en-US" dirty="0"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Review quizzes due Friday (</a:t>
            </a:r>
            <a:r>
              <a:rPr lang="en-US" dirty="0"/>
              <a:t>with late submission open until Sunday</a:t>
            </a:r>
            <a:r>
              <a:rPr lang="en-US" dirty="0"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)</a:t>
            </a:r>
          </a:p>
          <a:p>
            <a:pPr lvl="0"/>
            <a:r>
              <a:rPr lang="en-US" dirty="0"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Submitted on </a:t>
            </a:r>
            <a:r>
              <a:rPr lang="en-US" dirty="0" err="1"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Gradescope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a01b8bb0_0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When will you use what you learn in this course?</a:t>
            </a:r>
            <a:endParaRPr sz="2500"/>
          </a:p>
        </p:txBody>
      </p:sp>
      <p:sp>
        <p:nvSpPr>
          <p:cNvPr id="99" name="Google Shape;99;gf4a01b8bb0_0_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 21 (Math for Algorithms/ Systems)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 100 (Data Structures)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 101 (Algorithms)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 105 (Theory of Computability)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MATH 183 and other Statistics classes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Lots of applications (recall examples from lecture-- recommendation systems, bioinformatics, etc.)!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Review and practice with some key definitions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Strings, sets, tuples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Different representations of sets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Roster method, set-builder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Practice with functions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Distance functions as an example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Practice with recursive definitions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Of both sets and functions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work with various types of data in this class - differentiating between them and using the correct notation for each is very important!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n-tuple: An ordered collection of n elements (repetition matters)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Set: An unordered collection of elements (repetition doesn’t matter)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String: A finite sequence of characters, where each character is an element of a predefined alphabet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n-Tuples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n-tuple: An </a:t>
            </a:r>
            <a:r>
              <a:rPr lang="en" b="1" dirty="0">
                <a:highlight>
                  <a:srgbClr val="FFFF00"/>
                </a:highlight>
              </a:rPr>
              <a:t>ordered</a:t>
            </a:r>
            <a:r>
              <a:rPr lang="en" b="1" dirty="0"/>
              <a:t> </a:t>
            </a:r>
            <a:r>
              <a:rPr lang="en" dirty="0"/>
              <a:t>collection of </a:t>
            </a:r>
            <a:r>
              <a:rPr lang="en" b="1" dirty="0"/>
              <a:t>n</a:t>
            </a:r>
            <a:r>
              <a:rPr lang="en" dirty="0"/>
              <a:t> elements (repetition matters)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Contained in parentheses, with commas separating the elements, i.e. the 3-tuple (1,2,3)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Ordered: (1,2,3) is not equal to (3,2,1)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Repetition matters: (1,1,1) is not equal to (1,1)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Number of elements is part of the definition, i.e. fixed length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Motivating example: Movie ratings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Set: An </a:t>
            </a:r>
            <a:r>
              <a:rPr lang="en" b="1" dirty="0">
                <a:highlight>
                  <a:srgbClr val="FFFF00"/>
                </a:highlight>
              </a:rPr>
              <a:t>unordered </a:t>
            </a:r>
            <a:r>
              <a:rPr lang="en" dirty="0"/>
              <a:t>collection of </a:t>
            </a:r>
            <a:r>
              <a:rPr lang="en" b="1" dirty="0"/>
              <a:t>n</a:t>
            </a:r>
            <a:r>
              <a:rPr lang="en" dirty="0"/>
              <a:t> elements (repetition doesn’t matter)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Contained in curly braces, with commas separating the elements, i.e. the set {1,2,3}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Unordered: {1,2,3} is equal to {3,2,1}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Repetition doesn’t matter: {1,1,1} is equal to {1,1} which is equal to {1}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Some sets with special notation:</a:t>
            </a:r>
            <a:r>
              <a:rPr lang="en" sz="2000" dirty="0"/>
              <a:t> </a:t>
            </a:r>
            <a:r>
              <a:rPr lang="en" sz="2000" dirty="0" err="1"/>
              <a:t>ℤ</a:t>
            </a:r>
            <a:r>
              <a:rPr lang="en" sz="2000" dirty="0"/>
              <a:t>, </a:t>
            </a:r>
            <a:r>
              <a:rPr lang="en" sz="2000" dirty="0" err="1"/>
              <a:t>ℕ</a:t>
            </a:r>
            <a:r>
              <a:rPr lang="en" sz="2000" dirty="0"/>
              <a:t>, ∅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Can be defined using roster method, set-builder notation, recursive definitions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Motivating example: set of RNA strands / set of bases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Google Shape;123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String: A finite sequence of characters, where each character is an element of a predefined alphabet</a:t>
                </a:r>
                <a:endParaRPr dirty="0"/>
              </a:p>
              <a:p>
                <a:pPr marL="457200" lvl="0" indent="-311150" algn="l" rtl="0">
                  <a:spcBef>
                    <a:spcPts val="160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" dirty="0"/>
                  <a:t>Written without delimiters between characters</a:t>
                </a:r>
                <a:endParaRPr dirty="0"/>
              </a:p>
              <a:p>
                <a:pPr marL="914400" lvl="1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" dirty="0"/>
                  <a:t>E.g. </a:t>
                </a:r>
                <a:r>
                  <a:rPr lang="en" dirty="0" err="1"/>
                  <a:t>abcabc</a:t>
                </a:r>
                <a:r>
                  <a:rPr lang="en" dirty="0"/>
                  <a:t> is a string over the alphabet {</a:t>
                </a:r>
                <a:r>
                  <a:rPr lang="en" dirty="0" err="1"/>
                  <a:t>a,b,c</a:t>
                </a:r>
                <a:r>
                  <a:rPr lang="en" dirty="0"/>
                  <a:t>}</a:t>
                </a:r>
                <a:endParaRPr dirty="0"/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" dirty="0"/>
                  <a:t>Finite-length</a:t>
                </a:r>
                <a:endParaRPr dirty="0"/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" dirty="0"/>
                  <a:t>String with special notation: The empty string - </a:t>
                </a:r>
                <a14:m>
                  <m:oMath xmlns:m="http://schemas.openxmlformats.org/officeDocument/2006/math">
                    <m:r>
                      <a:rPr lang="e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" sz="1600" dirty="0"/>
                  <a:t> </a:t>
                </a:r>
                <a:endParaRPr sz="1600" dirty="0"/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" dirty="0"/>
                  <a:t>Motivating example: RNA strands</a:t>
                </a:r>
                <a:endParaRPr dirty="0"/>
              </a:p>
            </p:txBody>
          </p:sp>
        </mc:Choice>
        <mc:Fallback xmlns="">
          <p:sp>
            <p:nvSpPr>
              <p:cNvPr id="123" name="Google Shape;123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  <a:blipFill>
                <a:blip r:embed="rId3"/>
                <a:stretch>
                  <a:fillRect l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Representing Sets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Google Shape;129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Roster method: List out all the elements of the set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Set-builder notation: Specify rules that elements of the set must follow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≤5}</m:t>
                    </m:r>
                  </m:oMath>
                </a14:m>
                <a:endParaRPr 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How to write this set in roster notation?   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{0, 1, 2, 3, 4, 5}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What’s an English description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?  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A set of even numbers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29" name="Google Shape;129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  <a:blipFill>
                <a:blip r:embed="rId3"/>
                <a:stretch>
                  <a:fillRect l="-165" b="-3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1419</Words>
  <Application>Microsoft Macintosh PowerPoint</Application>
  <PresentationFormat>On-screen Show (16:9)</PresentationFormat>
  <Paragraphs>150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Lato</vt:lpstr>
      <vt:lpstr>Cambria Math</vt:lpstr>
      <vt:lpstr>Raleway</vt:lpstr>
      <vt:lpstr>Arial</vt:lpstr>
      <vt:lpstr>Streamline</vt:lpstr>
      <vt:lpstr>CSE 20 Discussion - Week 1</vt:lpstr>
      <vt:lpstr>Administrative Stuff</vt:lpstr>
      <vt:lpstr>When will you use what you learn in this course?</vt:lpstr>
      <vt:lpstr>Agenda</vt:lpstr>
      <vt:lpstr>Datatypes</vt:lpstr>
      <vt:lpstr>n-Tuples</vt:lpstr>
      <vt:lpstr>Sets</vt:lpstr>
      <vt:lpstr>Strings</vt:lpstr>
      <vt:lpstr>Representing Sets</vt:lpstr>
      <vt:lpstr>Operations on Sets</vt:lpstr>
      <vt:lpstr>Functions</vt:lpstr>
      <vt:lpstr>Distance Functions</vt:lpstr>
      <vt:lpstr>Distance Functions</vt:lpstr>
      <vt:lpstr>Distance Functions</vt:lpstr>
      <vt:lpstr>Distance Functions</vt:lpstr>
      <vt:lpstr>Recursion</vt:lpstr>
      <vt:lpstr>Recursive Definition of Sets – RNA strands</vt:lpstr>
      <vt:lpstr>Recursive Definition of Sets – RNA strands</vt:lpstr>
      <vt:lpstr>Recursive Definitions of Sets -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 Discussion - Week 1</dc:title>
  <cp:lastModifiedBy>Hui Yu</cp:lastModifiedBy>
  <cp:revision>6</cp:revision>
  <dcterms:modified xsi:type="dcterms:W3CDTF">2021-09-30T18:59:59Z</dcterms:modified>
</cp:coreProperties>
</file>