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16GjpQU6GQlJKK+JM9nvioXHe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regular.fntdata"/><Relationship Id="rId25" Type="http://schemas.openxmlformats.org/officeDocument/2006/relationships/slide" Target="slides/slide21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627111a4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627111a4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f627111a4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98fc680e4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f98fc680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62711179f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62711179f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f62711179f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98fc680e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f98fc680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8fc680e4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f98fc680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62711179f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62711179f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f62711179f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fc680e4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f98fc680e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2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6" name="Google Shape;16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6"/>
          <p:cNvSpPr txBox="1"/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6"/>
          <p:cNvSpPr txBox="1"/>
          <p:nvPr>
            <p:ph idx="1" type="subTitle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35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9" name="Google Shape;79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35"/>
          <p:cNvSpPr txBox="1"/>
          <p:nvPr>
            <p:ph type="title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1" type="body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6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2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4" name="Google Shape;24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27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28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1" name="Google Shape;31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8"/>
          <p:cNvSpPr txBox="1"/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2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8" name="Google Shape;38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29"/>
          <p:cNvSpPr txBox="1"/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2" type="body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30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7" name="Google Shape;47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30"/>
          <p:cNvSpPr txBox="1"/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1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4" name="Google Shape;54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31"/>
          <p:cNvSpPr txBox="1"/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31"/>
          <p:cNvSpPr txBox="1"/>
          <p:nvPr>
            <p:ph idx="1" type="body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2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61" name="Google Shape;61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32"/>
          <p:cNvSpPr txBox="1"/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lt1"/>
              </a:buClr>
              <a:buSzPts val="1333"/>
              <a:buFont typeface="Lato"/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3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8" name="Google Shape;68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33"/>
          <p:cNvSpPr txBox="1"/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33"/>
          <p:cNvSpPr txBox="1"/>
          <p:nvPr>
            <p:ph idx="1" type="subTitle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/>
        </p:txBody>
      </p:sp>
      <p:sp>
        <p:nvSpPr>
          <p:cNvPr id="72" name="Google Shape;72;p33"/>
          <p:cNvSpPr txBox="1"/>
          <p:nvPr>
            <p:ph idx="2" type="body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idx="1" type="body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buClr>
                <a:schemeClr val="accent1"/>
              </a:buClr>
              <a:buSzPts val="1333"/>
              <a:buFont typeface="Lato"/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CSE 20 Discussion - Week 4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3600"/>
              <a:t>Conditionals</a:t>
            </a:r>
            <a:r>
              <a:rPr lang="en-US" sz="3600"/>
              <a:t>, </a:t>
            </a:r>
            <a:r>
              <a:rPr lang="en-US" sz="3600"/>
              <a:t>Predicates and Quantifiers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627111a46_0_0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Predicates</a:t>
            </a:r>
            <a:endParaRPr/>
          </a:p>
        </p:txBody>
      </p:sp>
      <p:sp>
        <p:nvSpPr>
          <p:cNvPr id="150" name="Google Shape;150;gf627111a46_0_0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Definition</a:t>
            </a:r>
            <a:r>
              <a:rPr lang="en-US" sz="2700"/>
              <a:t>: A predicate is a function </a:t>
            </a:r>
            <a:r>
              <a:rPr lang="en-US" sz="2700"/>
              <a:t>from</a:t>
            </a:r>
            <a:r>
              <a:rPr lang="en-US" sz="2700"/>
              <a:t> </a:t>
            </a:r>
            <a:r>
              <a:rPr lang="en-US" sz="2700"/>
              <a:t>domain </a:t>
            </a:r>
            <a:r>
              <a:rPr lang="en-US" sz="2700"/>
              <a:t>set, S to {T, F}.    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/>
              <a:t>predicate_function</a:t>
            </a:r>
            <a:r>
              <a:rPr lang="en-US" sz="2100"/>
              <a:t>:  S → </a:t>
            </a:r>
            <a:r>
              <a:rPr lang="en-US" sz="2200"/>
              <a:t>{T, F}</a:t>
            </a:r>
            <a:endParaRPr sz="21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Truth Sets	</a:t>
            </a:r>
            <a:endParaRPr/>
          </a:p>
        </p:txBody>
      </p:sp>
      <p:sp>
        <p:nvSpPr>
          <p:cNvPr id="156" name="Google Shape;156;p5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{ s ∈ S | </a:t>
            </a:r>
            <a:r>
              <a:rPr i="1" lang="en-US" sz="2100"/>
              <a:t>predicate_function(s) = T</a:t>
            </a:r>
            <a:r>
              <a:rPr lang="en-US" sz="2200"/>
              <a:t> 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1 – Truth Sets</a:t>
            </a:r>
            <a:endParaRPr/>
          </a:p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1a - Truth Sets</a:t>
            </a:r>
            <a:endParaRPr/>
          </a:p>
        </p:txBody>
      </p:sp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703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1b - Truth Sets</a:t>
            </a:r>
            <a:endParaRPr/>
          </a:p>
        </p:txBody>
      </p:sp>
      <p:sp>
        <p:nvSpPr>
          <p:cNvPr id="174" name="Google Shape;174;p8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014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Universal Quantifiers and Counterexamples</a:t>
            </a:r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Existential Quantifiers and Witnesses	</a:t>
            </a:r>
            <a:endParaRPr/>
          </a:p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3 – Quantified Statements</a:t>
            </a:r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3a – Quantified Statements</a:t>
            </a:r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972600" y="2771833"/>
            <a:ext cx="10251600" cy="37044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3b – Quantified Statements</a:t>
            </a:r>
            <a:endParaRPr/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972600" y="2771833"/>
            <a:ext cx="10251600" cy="37044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4855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Conditional and Biconditional statements</a:t>
            </a:r>
            <a:endParaRPr sz="1800"/>
          </a:p>
          <a:p>
            <a:pPr indent="-414855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Predicates</a:t>
            </a:r>
            <a:r>
              <a:rPr lang="en-US"/>
              <a:t> </a:t>
            </a:r>
            <a:r>
              <a:rPr lang="en-US" sz="1800"/>
              <a:t>and</a:t>
            </a:r>
            <a:r>
              <a:rPr lang="en-US"/>
              <a:t> </a:t>
            </a:r>
            <a:r>
              <a:rPr lang="en-US" sz="1800"/>
              <a:t>Truth Sets</a:t>
            </a:r>
            <a:endParaRPr/>
          </a:p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Universal and Existential Quantifiers</a:t>
            </a:r>
            <a:endParaRPr/>
          </a:p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Witnesses and Counterexamples</a:t>
            </a:r>
            <a:endParaRPr/>
          </a:p>
          <a:p>
            <a:pPr indent="0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3c – Quantified Statements</a:t>
            </a:r>
            <a:endParaRPr/>
          </a:p>
        </p:txBody>
      </p:sp>
      <p:sp>
        <p:nvSpPr>
          <p:cNvPr id="210" name="Google Shape;210;p19"/>
          <p:cNvSpPr txBox="1"/>
          <p:nvPr>
            <p:ph idx="1" type="body"/>
          </p:nvPr>
        </p:nvSpPr>
        <p:spPr>
          <a:xfrm>
            <a:off x="972600" y="2771833"/>
            <a:ext cx="10251600" cy="37044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446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3d – Quantified Statements</a:t>
            </a:r>
            <a:endParaRPr/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972600" y="2771833"/>
            <a:ext cx="10251600" cy="37044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98fc680e4_0_1"/>
          <p:cNvSpPr txBox="1"/>
          <p:nvPr>
            <p:ph idx="1" type="body"/>
          </p:nvPr>
        </p:nvSpPr>
        <p:spPr>
          <a:xfrm>
            <a:off x="970200" y="278368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p and q be propositions. The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conditional statement</a:t>
            </a: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→ q is the proposition “if p, then q.”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statement p → q is called a conditional statement because p → q asserts that q is true on the condition that p holds. A conditional statement is also called an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implication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is called the hypothesis/antecedent of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→ q.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is called the conclusion/consequent of p → q.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gf98fc680e4_0_1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Conditionals Statements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62711179f_1_8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Truth table and example</a:t>
            </a:r>
            <a:endParaRPr/>
          </a:p>
        </p:txBody>
      </p:sp>
      <p:sp>
        <p:nvSpPr>
          <p:cNvPr id="110" name="Google Shape;110;gf62711179f_1_8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6576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it is raining then there are clouds in the sky.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p be the statement “Maria learns subject x” and q the statement “Maria will find a good job.”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 the statement p → q as a statement in English.</a:t>
            </a:r>
            <a:endParaRPr sz="1800"/>
          </a:p>
        </p:txBody>
      </p:sp>
      <p:pic>
        <p:nvPicPr>
          <p:cNvPr id="111" name="Google Shape;111;gf62711179f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625" y="2771825"/>
            <a:ext cx="2651250" cy="21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8fc680e4_0_6"/>
          <p:cNvSpPr txBox="1"/>
          <p:nvPr>
            <p:ph idx="4294967295" type="body"/>
          </p:nvPr>
        </p:nvSpPr>
        <p:spPr>
          <a:xfrm>
            <a:off x="972600" y="272901"/>
            <a:ext cx="10251600" cy="6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the statement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→ q. Now,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Converse: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proposition q → p is called the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converse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 → q.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Contrapositive: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contrapositive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 → q is the proposition ¬q → ¬p.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proposition ¬p → ¬q is called the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 → q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contrapositive, the converse, and the inverse of the conditional statement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home team wins whenever it is raining”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f98fc680e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375" y="615700"/>
            <a:ext cx="9143701" cy="26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8fc680e4_0_26"/>
          <p:cNvSpPr txBox="1"/>
          <p:nvPr>
            <p:ph idx="4294967295" type="body"/>
          </p:nvPr>
        </p:nvSpPr>
        <p:spPr>
          <a:xfrm>
            <a:off x="972600" y="272901"/>
            <a:ext cx="10251600" cy="6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contrapositive, the converse, and the inverse of the conditional statement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home team wins whenever it is raining”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= The home team wins.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It is raining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if..then form: If it is raining, then the home team wins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Contrapositive: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“If the home team does not win, then it is not raining.”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Converse: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“If the home team wins, then it is raining.”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Inverse: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“If it is not raining, then the home team does not win.”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Biconditional Statements</a:t>
            </a:r>
            <a:endParaRPr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p and q be propositions. The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biconditional statement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↔ q is the proposition “p if and only if q.”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biconditional statement p ↔ q is true when </a:t>
            </a: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have the same truth values, and is false otherwise. Biconditional statements are also called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bi-implications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2711179f_1_20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Truth table and example</a:t>
            </a:r>
            <a:endParaRPr/>
          </a:p>
        </p:txBody>
      </p:sp>
      <p:sp>
        <p:nvSpPr>
          <p:cNvPr id="135" name="Google Shape;135;gf62711179f_1_20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p be the statement “You can take the flight,” and let q be the statement “You buy a ticket.” Then how do you express p ↔ q ?</a:t>
            </a:r>
            <a:endParaRPr sz="1800"/>
          </a:p>
        </p:txBody>
      </p:sp>
      <p:pic>
        <p:nvPicPr>
          <p:cNvPr id="136" name="Google Shape;136;gf62711179f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600" y="2771825"/>
            <a:ext cx="4354325" cy="28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98fc680e4_0_38"/>
          <p:cNvSpPr txBox="1"/>
          <p:nvPr>
            <p:ph idx="4294967295" type="body"/>
          </p:nvPr>
        </p:nvSpPr>
        <p:spPr>
          <a:xfrm>
            <a:off x="972600" y="272901"/>
            <a:ext cx="10251600" cy="6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p be the statement “You can take the flight,” and let q be the statement “You buy a ticket.”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p ↔ q: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“You can take the flight if and only if you buy a ticket.”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f98fc680e4_0_38"/>
          <p:cNvPicPr preferRelativeResize="0"/>
          <p:nvPr/>
        </p:nvPicPr>
        <p:blipFill rotWithShape="1">
          <a:blip r:embed="rId3">
            <a:alphaModFix/>
          </a:blip>
          <a:srcRect b="10070" l="0" r="0" t="-10070"/>
          <a:stretch/>
        </p:blipFill>
        <p:spPr>
          <a:xfrm>
            <a:off x="1031925" y="1993950"/>
            <a:ext cx="5778625" cy="17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f98fc680e4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000" y="3902850"/>
            <a:ext cx="7981526" cy="22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2021-01-13T21:34:44Z</dcterms:created>
  <dc:creator>Dhiren</dc:creator>
</cp:coreProperties>
</file>