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82" r:id="rId5"/>
    <p:sldId id="283" r:id="rId6"/>
    <p:sldId id="284" r:id="rId7"/>
    <p:sldId id="268" r:id="rId8"/>
    <p:sldId id="275" r:id="rId9"/>
    <p:sldId id="269" r:id="rId10"/>
    <p:sldId id="280" r:id="rId11"/>
    <p:sldId id="279" r:id="rId12"/>
    <p:sldId id="267" r:id="rId13"/>
    <p:sldId id="261" r:id="rId14"/>
    <p:sldId id="278" r:id="rId15"/>
    <p:sldId id="262" r:id="rId16"/>
    <p:sldId id="270" r:id="rId17"/>
    <p:sldId id="271" r:id="rId18"/>
    <p:sldId id="273" r:id="rId19"/>
    <p:sldId id="281" r:id="rId20"/>
    <p:sldId id="285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>
        <p:scale>
          <a:sx n="126" d="100"/>
          <a:sy n="126" d="100"/>
        </p:scale>
        <p:origin x="-192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DFBDC-3F79-4A99-94E9-2CAE4C0BE874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3B8A-2E53-4FA1-B7FC-00FDA07A7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902f7e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902f7e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902f7e6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902f7e6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902f7e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902f7e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19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2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90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4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7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0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5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0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6442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CSE 20 Discussion - Week 5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/>
              <a:t>Quantifiers and Proofs</a:t>
            </a:r>
          </a:p>
          <a:p>
            <a:pPr marL="0" indent="0" algn="ct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152-19BD-E04E-85CA-10693184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BECE-D609-D246-B168-EFCD90FE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899" y="2624447"/>
            <a:ext cx="10735293" cy="3764478"/>
          </a:xfrm>
        </p:spPr>
        <p:txBody>
          <a:bodyPr/>
          <a:lstStyle/>
          <a:p>
            <a:pPr marL="194729" indent="0">
              <a:buNone/>
            </a:pPr>
            <a:r>
              <a:rPr lang="en-US" dirty="0"/>
              <a:t>What if we don’t know whether the statement is true or false?</a:t>
            </a:r>
          </a:p>
          <a:p>
            <a:pPr>
              <a:buFontTx/>
              <a:buChar char="-"/>
            </a:pPr>
            <a:r>
              <a:rPr lang="en-US" dirty="0"/>
              <a:t>If it is a </a:t>
            </a:r>
            <a:r>
              <a:rPr lang="en-US" b="1" dirty="0"/>
              <a:t>universal</a:t>
            </a:r>
            <a:r>
              <a:rPr lang="en-US" dirty="0"/>
              <a:t> statement, first try to find a </a:t>
            </a:r>
            <a:r>
              <a:rPr lang="en-US" b="1" dirty="0"/>
              <a:t>counterexample</a:t>
            </a:r>
          </a:p>
          <a:p>
            <a:pPr>
              <a:buFontTx/>
              <a:buChar char="-"/>
            </a:pPr>
            <a:r>
              <a:rPr lang="en-US" dirty="0"/>
              <a:t>If it is an </a:t>
            </a:r>
            <a:r>
              <a:rPr lang="en-US" b="1" dirty="0"/>
              <a:t>existential</a:t>
            </a:r>
            <a:r>
              <a:rPr lang="en-US" dirty="0"/>
              <a:t> statement, first try to find a </a:t>
            </a:r>
            <a:r>
              <a:rPr lang="en-US" b="1" dirty="0"/>
              <a:t>witness</a:t>
            </a:r>
          </a:p>
          <a:p>
            <a:pPr>
              <a:buFontTx/>
              <a:buChar char="-"/>
            </a:pPr>
            <a:r>
              <a:rPr lang="en-US" dirty="0"/>
              <a:t>Consider the “extreme” elements of the domain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US" dirty="0"/>
              <a:t>E.g. For integers, consider 1 and 0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US" dirty="0"/>
              <a:t>For a domain that contains sets, consider the empty set and the power set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US" dirty="0"/>
              <a:t>For a domain that contains strings, consider the empty string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/>
              <a:t>If you are not able to find a counterexample / witness, try to prove the statement is true / false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US" dirty="0"/>
              <a:t>If you get stuck, go back to thinking about counterexamples / witnesses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dirty="0"/>
              <a:t>This process will often lead to insights that help you figure out if the statement is true or false</a:t>
            </a:r>
          </a:p>
          <a:p>
            <a:pPr marL="194729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0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186B-57CC-A449-A24A-0E850B96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FD296C-46E3-984E-9E21-D830E88197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199" y="2471800"/>
                <a:ext cx="10715119" cy="4249634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Suppose Smaller10(a)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en-US" sz="1400" dirty="0"/>
                  <a:t> is a predicate over the domain D = {0,1,2,3,4,5}.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Show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400" dirty="0"/>
                  <a:t>D Smaller10(x).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Proof: 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FD296C-46E3-984E-9E21-D830E8819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199" y="2471800"/>
                <a:ext cx="10715119" cy="4249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01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186B-57CC-A449-A24A-0E850B96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3a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FD296C-46E3-984E-9E21-D830E88197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199" y="2471800"/>
                <a:ext cx="10715119" cy="4249634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Suppose Smaller10(a)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en-US" sz="1400" dirty="0"/>
                  <a:t> is a predicate over  the domain D = {0,1,2,3,4,5}.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Show that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400" dirty="0"/>
                  <a:t>D Smaller10(x).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Proof: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To show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400" dirty="0"/>
                  <a:t>D Smaller10(x), we proceed by universal exhaustion.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Smaller10(0) = 0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Smaller10(1) = 1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Smaller10(2) = 2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Smaller10(3) = 3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Smaller10(4) = 4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Smaller10(5) = 5 &lt; 10,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we have shown that Smaller10(x) is true for every element of the domain D.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Thus,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400" dirty="0"/>
                  <a:t>D Smaller10(x).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FD296C-46E3-984E-9E21-D830E8819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199" y="2471800"/>
                <a:ext cx="10715119" cy="4249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57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C05B-3A43-214D-A79E-BF30E024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3b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F54AD-45DE-E743-831E-1D1922C40C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7517" y="2471800"/>
                <a:ext cx="11317184" cy="4083379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Consider the following predicates over the set of all integers: </a:t>
                </a:r>
                <a:endParaRPr lang="pt" sz="1400" dirty="0"/>
              </a:p>
              <a:p>
                <a:pPr marL="194729" indent="0" algn="ctr">
                  <a:buNone/>
                </a:pPr>
                <a:r>
                  <a:rPr lang="pt" sz="1400" dirty="0" err="1"/>
                  <a:t>Neg</a:t>
                </a:r>
                <a:r>
                  <a:rPr lang="pt" sz="1400" dirty="0"/>
                  <a:t>(</a:t>
                </a:r>
                <a:r>
                  <a:rPr lang="pt" sz="1400" dirty="0" err="1"/>
                  <a:t>n</a:t>
                </a:r>
                <a:r>
                  <a:rPr lang="pt" sz="1400" dirty="0"/>
                  <a:t>) = </a:t>
                </a:r>
                <a:r>
                  <a:rPr lang="pt" sz="1400" dirty="0" err="1"/>
                  <a:t>n</a:t>
                </a:r>
                <a:r>
                  <a:rPr lang="pt" sz="1400" dirty="0"/>
                  <a:t> </a:t>
                </a:r>
                <a:r>
                  <a:rPr lang="pt" sz="1400" dirty="0" err="1"/>
                  <a:t>is</a:t>
                </a:r>
                <a:r>
                  <a:rPr lang="pt" sz="1400" dirty="0"/>
                  <a:t> negative,  </a:t>
                </a:r>
                <a:r>
                  <a:rPr lang="pt" sz="1400" dirty="0" err="1"/>
                  <a:t>Pos</a:t>
                </a:r>
                <a:r>
                  <a:rPr lang="pt" sz="1400" dirty="0"/>
                  <a:t>(</a:t>
                </a:r>
                <a:r>
                  <a:rPr lang="pt" sz="1400" dirty="0" err="1"/>
                  <a:t>n</a:t>
                </a:r>
                <a:r>
                  <a:rPr lang="pt" sz="1400" dirty="0"/>
                  <a:t>) = </a:t>
                </a:r>
                <a:r>
                  <a:rPr lang="pt" sz="1400" dirty="0" err="1"/>
                  <a:t>n</a:t>
                </a:r>
                <a:r>
                  <a:rPr lang="pt" sz="1400" dirty="0"/>
                  <a:t> </a:t>
                </a:r>
                <a:r>
                  <a:rPr lang="pt" sz="1400" dirty="0" err="1"/>
                  <a:t>is</a:t>
                </a:r>
                <a:r>
                  <a:rPr lang="pt" sz="1400" dirty="0"/>
                  <a:t> positive</a:t>
                </a: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Claim: Every negative integer has a positive integer where the sum of the two equals 0. 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Express this claim as a quantified statement: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=0))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𝑁𝑒𝑔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=0))</m:t>
                    </m:r>
                  </m:oMath>
                </a14:m>
                <a:r>
                  <a:rPr lang="en-US" sz="1400" dirty="0"/>
                  <a:t>.  </a:t>
                </a:r>
                <a:r>
                  <a:rPr lang="en-US" sz="1400" dirty="0">
                    <a:solidFill>
                      <a:srgbClr val="FF0000"/>
                    </a:solidFill>
                  </a:rPr>
                  <a:t>X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F54AD-45DE-E743-831E-1D1922C4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7517" y="2471800"/>
                <a:ext cx="11317184" cy="40833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38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C05B-3A43-214D-A79E-BF30E024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3b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F54AD-45DE-E743-831E-1D1922C40C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17517" y="2471800"/>
                <a:ext cx="11317184" cy="4083379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Consider the following predicates over the set of all integers: </a:t>
                </a:r>
              </a:p>
              <a:p>
                <a:pPr marL="194729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𝑁𝑒𝑔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" sz="1400" dirty="0"/>
                  <a:t> = n </a:t>
                </a:r>
                <a:r>
                  <a:rPr lang="pt" sz="1400" dirty="0" err="1"/>
                  <a:t>is</a:t>
                </a:r>
                <a:r>
                  <a:rPr lang="pt" sz="1400" dirty="0"/>
                  <a:t> negative,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" sz="1400" dirty="0"/>
                  <a:t> = </a:t>
                </a:r>
                <a:r>
                  <a:rPr lang="pt" sz="1400" dirty="0" err="1"/>
                  <a:t>n</a:t>
                </a:r>
                <a:r>
                  <a:rPr lang="pt" sz="1400" dirty="0"/>
                  <a:t> </a:t>
                </a:r>
                <a:r>
                  <a:rPr lang="pt" sz="1400" dirty="0" err="1"/>
                  <a:t>is</a:t>
                </a:r>
                <a:r>
                  <a:rPr lang="pt" sz="1400" dirty="0"/>
                  <a:t> positive</a:t>
                </a: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Claim: Every negative integer has a positive integer where the sum of the two equals 0. 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Express this claim as a quantified statement: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u="sng" dirty="0"/>
                  <a:t>x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i="1" u="sng"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sz="1400" b="0" i="0" u="sng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 u="sng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=0))</m:t>
                    </m:r>
                  </m:oMath>
                </a14:m>
                <a:endParaRPr lang="en-US" sz="1400" u="sng" dirty="0"/>
              </a:p>
              <a:p>
                <a:pPr marL="194729" indent="0">
                  <a:buNone/>
                </a:pPr>
                <a:r>
                  <a:rPr lang="en-US" sz="1400" dirty="0"/>
                  <a:t>Is this statement True or False? 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-&gt; True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Proof: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To show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=0))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1400" dirty="0"/>
                  <a:t>we proceed by universal generalization.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Let e be an arbitrary element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400" dirty="0"/>
                  <a:t>, we need to show that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sz="1400" b="0" i="0" u="sng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4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u="sng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u="sng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i="1" u="sng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b="0" i="1" u="sng" smtClean="0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u="sng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1400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Choose a witness c = -1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/>
                  <a:t> e. We need to show (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4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400" i="1" u="sng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1400" dirty="0"/>
                  <a:t>)  (</a:t>
                </a:r>
                <a:r>
                  <a:rPr lang="en-US" sz="1400" u="sng" dirty="0"/>
                  <a:t>Proof of conjunctions with subgoals</a:t>
                </a:r>
                <a:r>
                  <a:rPr lang="en-US" sz="1400" dirty="0"/>
                  <a:t>)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Subgoal 1: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𝑃𝑜𝑠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400" dirty="0"/>
                  <a:t> - true because a negative number times a negative number is a positive number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Subgoal 2: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1400" dirty="0"/>
                  <a:t> – true because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400" dirty="0"/>
                  <a:t>, so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Both subgoals are true, thus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∃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𝑃𝑜𝑠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is true.</a:t>
                </a:r>
              </a:p>
              <a:p>
                <a:pPr marL="194729" indent="0">
                  <a:buNone/>
                </a:pPr>
                <a:endParaRPr lang="en-US" sz="1400" u="sng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F54AD-45DE-E743-831E-1D1922C4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7517" y="2471800"/>
                <a:ext cx="11317184" cy="40833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366-68A0-1F45-9DA7-68809F0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200" dirty="0"/>
                  <a:t>c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200" dirty="0"/>
                  <a:t> (b = ac)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over the domain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Consider the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What is the domain of</a:t>
                </a:r>
                <a:r>
                  <a:rPr lang="en-US" b="1" dirty="0"/>
                  <a:t> x</a:t>
                </a:r>
                <a:r>
                  <a:rPr lang="en-US" dirty="0"/>
                  <a:t>?</a:t>
                </a:r>
              </a:p>
              <a:p>
                <a:pPr marL="194729" indent="0">
                  <a:buNone/>
                </a:pPr>
                <a:r>
                  <a:rPr lang="en-US" dirty="0"/>
                  <a:t>A: All numbers</a:t>
                </a:r>
              </a:p>
              <a:p>
                <a:pPr marL="194729" indent="0">
                  <a:buNone/>
                </a:pPr>
                <a:r>
                  <a:rPr lang="en-US" dirty="0"/>
                  <a:t>B: All integers</a:t>
                </a:r>
              </a:p>
              <a:p>
                <a:pPr marL="194729" indent="0">
                  <a:buNone/>
                </a:pPr>
                <a:r>
                  <a:rPr lang="en-US" dirty="0"/>
                  <a:t>C: Positive integers</a:t>
                </a:r>
              </a:p>
              <a:p>
                <a:pPr marL="194729" indent="0">
                  <a:buNone/>
                </a:pPr>
                <a:r>
                  <a:rPr lang="en-US" dirty="0"/>
                  <a:t>D: Not enough information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366-68A0-1F45-9DA7-68809F0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200" dirty="0"/>
                  <a:t>c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200" dirty="0"/>
                  <a:t> (b = ac)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the domain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≠0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Consider the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Translate this statement to English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2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366-68A0-1F45-9DA7-68809F0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200" dirty="0"/>
                  <a:t>c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200" dirty="0"/>
                  <a:t> (b = ac)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the domain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≠0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Consider the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English clam: “Every integer has at least two factors”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Is this statement True or False?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A: True</a:t>
                </a:r>
              </a:p>
              <a:p>
                <a:pPr marL="194729" indent="0">
                  <a:buNone/>
                </a:pPr>
                <a:r>
                  <a:rPr lang="en-US" dirty="0"/>
                  <a:t>B: False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Special case: x = 1, y1 = 1, y2 = -1</a:t>
                </a: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47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366-68A0-1F45-9DA7-68809F0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3c -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200" dirty="0"/>
                  <a:t>c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200" dirty="0"/>
                  <a:t> (b = ac)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the domain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≠0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Consider the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English: “Every integer greater than 1 has at least two factors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Is this statement true or false?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>
                    <a:solidFill>
                      <a:schemeClr val="accent6">
                        <a:lumMod val="25000"/>
                      </a:schemeClr>
                    </a:solidFill>
                  </a:rPr>
                  <a:t>A: True</a:t>
                </a:r>
              </a:p>
              <a:p>
                <a:pPr marL="194729" indent="0">
                  <a:buNone/>
                </a:pPr>
                <a:r>
                  <a:rPr lang="en-US" dirty="0">
                    <a:solidFill>
                      <a:schemeClr val="bg2"/>
                    </a:solidFill>
                  </a:rPr>
                  <a:t>B: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9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9366-68A0-1F45-9DA7-68809F0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3c -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Consider the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200" dirty="0"/>
                  <a:t>c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200" dirty="0"/>
                  <a:t> (b = ac)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the domain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≠0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Consider the claim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To prove this claim true, we proceed by universal generalization</a:t>
                </a:r>
              </a:p>
              <a:p>
                <a:pPr marL="194729" indent="0">
                  <a:buNone/>
                </a:pPr>
                <a:r>
                  <a:rPr lang="en-US" dirty="0"/>
                  <a:t>Proof:</a:t>
                </a:r>
              </a:p>
              <a:p>
                <a:pPr marL="194729" indent="0">
                  <a:buNone/>
                </a:pPr>
                <a:r>
                  <a:rPr lang="en-US" dirty="0"/>
                  <a:t>Let e be an arbitrary element in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We need to show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Choose the witness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e, we need to show that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Subgoal1: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true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1, e = 1 *e, 1 is a factor of e.</a:t>
                </a:r>
              </a:p>
              <a:p>
                <a:pPr marL="194729" indent="0">
                  <a:buNone/>
                </a:pPr>
                <a:r>
                  <a:rPr lang="en-US" dirty="0"/>
                  <a:t>Subgoal2: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true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e, e = e * 1, e is a factor of e.</a:t>
                </a:r>
              </a:p>
              <a:p>
                <a:pPr marL="194729" indent="0">
                  <a:buNone/>
                </a:pPr>
                <a:r>
                  <a:rPr lang="en-US" dirty="0"/>
                  <a:t>Subgoal3: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true because e &gt; 1,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All the </a:t>
                </a:r>
                <a:r>
                  <a:rPr lang="en-US" dirty="0" err="1"/>
                  <a:t>subgoals</a:t>
                </a:r>
                <a:r>
                  <a:rPr lang="en-US" dirty="0"/>
                  <a:t> are true, 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^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 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D02C6E-E143-0544-ACCE-BF4038BE0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1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Administrative Stuff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Homework3 deadline is extended. It is due </a:t>
            </a:r>
            <a:r>
              <a:rPr lang="en" dirty="0">
                <a:highlight>
                  <a:srgbClr val="FFFF00"/>
                </a:highlight>
              </a:rPr>
              <a:t>Tonight</a:t>
            </a:r>
            <a:r>
              <a:rPr lang="en" dirty="0"/>
              <a:t>.</a:t>
            </a:r>
          </a:p>
          <a:p>
            <a:r>
              <a:rPr lang="en" dirty="0"/>
              <a:t>Week 5 (Monday, Wednesday, Friday) Review quiz “due” Friday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Hard due date is Sunday midnight - no penalty for submitting any time before then</a:t>
            </a:r>
          </a:p>
          <a:p>
            <a:pPr marL="821247" lvl="1" indent="0">
              <a:spcBef>
                <a:spcPts val="0"/>
              </a:spcBef>
              <a:buNone/>
            </a:pPr>
            <a:endParaRPr dirty="0"/>
          </a:p>
          <a:p>
            <a:r>
              <a:rPr lang="en" dirty="0"/>
              <a:t>Project Part 2 </a:t>
            </a:r>
            <a:r>
              <a:rPr lang="en-US" dirty="0"/>
              <a:t>is due 11/4 at 11pm </a:t>
            </a:r>
          </a:p>
          <a:p>
            <a:pPr lvl="1"/>
            <a:r>
              <a:rPr lang="en" dirty="0"/>
              <a:t>See class website -&gt; Assignments -&gt; Project for more info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0A1-DBAC-7A43-A4C0-9F0A73F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4a - 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3430-61A2-2B4B-92FC-DE9F7B3D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Using the definitions of even integer and odd integer, give a proof that this statement is true for all integers n: </a:t>
            </a:r>
          </a:p>
          <a:p>
            <a:pPr marL="194729" indent="0" algn="ctr">
              <a:buNone/>
            </a:pPr>
            <a:r>
              <a:rPr lang="en-US" dirty="0"/>
              <a:t>If n is odd, then 5n+3 is even.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/>
              <a:t>To prove this statement true, we use proof of conditional by direct proof. </a:t>
            </a:r>
          </a:p>
          <a:p>
            <a:pPr marL="194729" indent="0">
              <a:buNone/>
            </a:pPr>
            <a:r>
              <a:rPr lang="en-US" dirty="0"/>
              <a:t>Proof: </a:t>
            </a:r>
          </a:p>
          <a:p>
            <a:pPr marL="194729" indent="0">
              <a:buNone/>
            </a:pPr>
            <a:r>
              <a:rPr lang="en-US" dirty="0"/>
              <a:t>Assume n is odd, then n = 2k+1 for some integer k.</a:t>
            </a:r>
          </a:p>
          <a:p>
            <a:pPr marL="194729" indent="0">
              <a:buNone/>
            </a:pPr>
            <a:r>
              <a:rPr lang="en-US" dirty="0"/>
              <a:t>5n + 3 = 5* ( 2k + 1 ) + 3 = 10k + 8 = 2* (5k+4)</a:t>
            </a:r>
          </a:p>
          <a:p>
            <a:pPr marL="194729" indent="0">
              <a:buNone/>
            </a:pPr>
            <a:r>
              <a:rPr lang="en-US" dirty="0"/>
              <a:t>We can see that 5n+3 is a multiple of 2.</a:t>
            </a:r>
          </a:p>
          <a:p>
            <a:pPr marL="194729" indent="0">
              <a:buNone/>
            </a:pPr>
            <a:r>
              <a:rPr lang="en-US" dirty="0"/>
              <a:t>Therefore, if n is odd, 5n+3 is even.</a:t>
            </a:r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0A1-DBAC-7A43-A4C0-9F0A73F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4a - proof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3430-61A2-2B4B-92FC-DE9F7B3D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Using the definitions of even integer and odd integer, give a proof that this statement is true for all integers n: </a:t>
            </a:r>
          </a:p>
          <a:p>
            <a:pPr marL="194729" indent="0" algn="ctr">
              <a:buNone/>
            </a:pPr>
            <a:r>
              <a:rPr lang="en-US" dirty="0"/>
              <a:t>If 3n - 5 is even, then n is odd.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/>
              <a:t>To prove this statement true, we use proof of conditional by contrapositive proof. </a:t>
            </a:r>
          </a:p>
          <a:p>
            <a:pPr marL="194729" indent="0">
              <a:buNone/>
            </a:pPr>
            <a:r>
              <a:rPr lang="en-US" dirty="0"/>
              <a:t>Proof: </a:t>
            </a:r>
          </a:p>
          <a:p>
            <a:pPr marL="194729" indent="0">
              <a:buNone/>
            </a:pPr>
            <a:r>
              <a:rPr lang="en-US" dirty="0"/>
              <a:t>Assume n is not odd, then n is even and n = 2k for some integer k.</a:t>
            </a:r>
          </a:p>
          <a:p>
            <a:pPr marL="194729" indent="0">
              <a:buNone/>
            </a:pPr>
            <a:r>
              <a:rPr lang="en-US" dirty="0"/>
              <a:t>3n – 5 = 3*2k – 5 = 6k – 5 = 2(3k - 3) +1</a:t>
            </a:r>
          </a:p>
          <a:p>
            <a:pPr marL="194729" indent="0">
              <a:buNone/>
            </a:pPr>
            <a:r>
              <a:rPr lang="en-US" dirty="0"/>
              <a:t>Therefore, 3n-5 is odd. </a:t>
            </a:r>
          </a:p>
          <a:p>
            <a:pPr marL="194729" indent="0">
              <a:buNone/>
            </a:pPr>
            <a:r>
              <a:rPr lang="en-US" dirty="0"/>
              <a:t>We have proven that If 3n - 5 is even, then n is odd.</a:t>
            </a:r>
          </a:p>
          <a:p>
            <a:pPr marL="19472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B34-A983-F440-923E-26D95333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DC6670-800D-B04E-87DC-BFE5CABBF5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Prove that if n is an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r>
                  <a:rPr lang="en-US" dirty="0"/>
                  <a:t>To prove the statement, we use Proof by cases.</a:t>
                </a:r>
              </a:p>
              <a:p>
                <a:pPr marL="194729" indent="0">
                  <a:buNone/>
                </a:pPr>
                <a:r>
                  <a:rPr lang="en-US" dirty="0"/>
                  <a:t>Proof:</a:t>
                </a:r>
              </a:p>
              <a:p>
                <a:pPr marL="194729" indent="0">
                  <a:buNone/>
                </a:pPr>
                <a:r>
                  <a:rPr lang="en-US" dirty="0"/>
                  <a:t>We can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every integer by considering three cases, when n = 0,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194729" indent="0">
                  <a:buNone/>
                </a:pPr>
                <a:r>
                  <a:rPr lang="en-US" dirty="0"/>
                  <a:t>Case(</a:t>
                </a:r>
                <a:r>
                  <a:rPr lang="en-US" dirty="0" err="1"/>
                  <a:t>i</a:t>
                </a:r>
                <a:r>
                  <a:rPr lang="en-US" dirty="0"/>
                  <a:t>): When n = 0,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true in this case.</a:t>
                </a:r>
              </a:p>
              <a:p>
                <a:pPr marL="194729" indent="0">
                  <a:buNone/>
                </a:pPr>
                <a:r>
                  <a:rPr lang="en-US" dirty="0"/>
                  <a:t>Case(ii): When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when we multiply both sides of the inequality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by the positive integer n, we obtain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This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Case(iii): In this case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lang="en-US" dirty="0"/>
                  <a:t>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r>
                  <a:rPr lang="en-US" dirty="0"/>
                  <a:t>Because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holds in all three cases, we can conclude that if n is an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DC6670-800D-B04E-87DC-BFE5CABBF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 Morgan’s Laws for Quantified Statements and Quantified Statements  (Review)</a:t>
            </a:r>
          </a:p>
          <a:p>
            <a:pPr marL="194729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Proof Strategies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of universal exhaustion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by universal generalization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of conditional by direct proof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of conditional by contrapositive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by Cases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00BC-4A5E-834F-A796-19FE964D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6F3C-5C15-B347-BF31-8C99535E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Below are the quantifier versions of De Morgan’s laws:</a:t>
            </a:r>
            <a:endParaRPr lang="en-IN" dirty="0"/>
          </a:p>
          <a:p>
            <a:pPr marL="821247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295AC-01D0-5D45-ADD0-DABED6CD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23" y="3401980"/>
            <a:ext cx="3344553" cy="57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0F492-2CBC-634A-A6CE-BAFE6E2C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3" y="4012566"/>
            <a:ext cx="3344552" cy="5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9FF2-5858-AA44-87AF-E4FFFAA0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De Morgan’s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A2A731B-D5F8-AF4A-BBFB-7E7810E828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:r>
                  <a:rPr lang="en-US" sz="1400" dirty="0"/>
                  <a:t>Consider the following predicates over the set of all integers: </a:t>
                </a:r>
              </a:p>
              <a:p>
                <a:pPr marL="194729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𝐸𝑣𝑒𝑛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even,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𝑂𝑑𝑑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odd 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Negate the whole of each of the statements below and rewrite the negated statement so that negations appear only within predicates.</a:t>
                </a:r>
              </a:p>
              <a:p>
                <a:pPr marL="194729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=0∧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A2A731B-D5F8-AF4A-BBFB-7E7810E82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4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F0F6-0ED2-504A-B922-687F88CF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De Morgan’s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D4124F-1CE0-7740-B90E-48230229A6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=0∧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537629" indent="-342900">
                  <a:buAutoNum type="alphaLcParenBoth"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∃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=0∧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194729" indent="0" algn="ctr">
                  <a:buNone/>
                </a:pPr>
                <a:r>
                  <a:rPr lang="en-US" sz="16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≡∃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=0∧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       (by De Morgan’s law for quantified statements)</a:t>
                </a:r>
              </a:p>
              <a:p>
                <a:pPr marL="194729" indent="0" algn="ct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≡∃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(¬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=0)∨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¬(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) </a:t>
                </a:r>
              </a:p>
              <a:p>
                <a:pPr marL="194729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D4124F-1CE0-7740-B90E-48230229A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0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152-19BD-E04E-85CA-10693184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2 - Quantified Statements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Suppose P(x) is a predicate over a domain D.</a:t>
                </a:r>
              </a:p>
              <a:p>
                <a:pPr marL="194729" indent="0">
                  <a:buNone/>
                </a:pPr>
                <a:r>
                  <a:rPr lang="en-US" dirty="0"/>
                  <a:t>How many of the following statements can be used to express the fact that there is a unique element x such that P(x) is true.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1.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2.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3.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A: 3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B: 2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C: 1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D: 0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0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152-19BD-E04E-85CA-10693184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2 - Quantified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Which of the following statements can be used to express the fact that there is a unique element x such that P(x) is true.</a:t>
                </a:r>
              </a:p>
              <a:p>
                <a:pPr marL="194729" indent="0">
                  <a:buNone/>
                </a:pPr>
                <a:r>
                  <a:rPr lang="en-US" sz="1400" dirty="0"/>
                  <a:t>1.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This statement asserts the existence of x with a certain property. If we let y = x, then we see that P(x) is true. If y is anything other than x, then P(x) is not true. Therefore P(x) is only satisfied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dirty="0"/>
                  <a:t>The first clause here says that there is an element that makes P true. The second clause says that whenever two elements both make P true, they are in fact the same element. Together these say that P is satisfied by exactly one element, x.</a:t>
                </a:r>
              </a:p>
              <a:p>
                <a:pPr marL="194729" indent="0">
                  <a:buNone/>
                </a:pPr>
                <a:endParaRPr lang="en-US" sz="1400" dirty="0"/>
              </a:p>
              <a:p>
                <a:pPr marL="194729" indent="0">
                  <a:buNone/>
                </a:pPr>
                <a:r>
                  <a:rPr lang="en-US" sz="1400" dirty="0"/>
                  <a:t>3.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194729" indent="0">
                  <a:buNone/>
                </a:pPr>
                <a:r>
                  <a:rPr lang="en-US" dirty="0"/>
                  <a:t>This statement asserts the existence of an x that makes P true and has the further property that whenever we find an element that makes P true, that element is x. Therefore P(x) is only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94729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152-19BD-E04E-85CA-10693184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</p:spPr>
            <p:txBody>
              <a:bodyPr/>
              <a:lstStyle/>
              <a:p>
                <a:pPr marL="194729" indent="0">
                  <a:buNone/>
                </a:pPr>
                <a:r>
                  <a:rPr lang="en-US" dirty="0"/>
                  <a:t>To prove a statement we generally use a combination of: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Proof strategies (e.g. universal generalization, direct proof, proof by cases)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Definitions (e.g. of operations, objects, predicates, properties of objects)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Mathematical reasoning (e.g. general arithmetic)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To prove a </a:t>
                </a:r>
                <a:r>
                  <a:rPr lang="en-US" b="1" dirty="0"/>
                  <a:t>universal</a:t>
                </a:r>
                <a:r>
                  <a:rPr lang="en-US" dirty="0"/>
                  <a:t>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true</a:t>
                </a:r>
                <a:r>
                  <a:rPr lang="en-US" dirty="0"/>
                  <a:t>, we can use universal generalization or exhaustion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Generalization: Consider an arbitrary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domain and work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Exhaustion: If the domain is finite, we can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 for every element of the domain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 prove a </a:t>
                </a:r>
                <a:r>
                  <a:rPr lang="en-US" b="1" dirty="0"/>
                  <a:t>universal</a:t>
                </a:r>
                <a:r>
                  <a:rPr lang="en-US" dirty="0"/>
                  <a:t>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false</a:t>
                </a:r>
                <a:r>
                  <a:rPr lang="en-US" dirty="0"/>
                  <a:t>, we can find a </a:t>
                </a:r>
                <a:r>
                  <a:rPr lang="en-US" b="1" dirty="0"/>
                  <a:t>counterexample</a:t>
                </a:r>
                <a:r>
                  <a:rPr lang="en-US" dirty="0"/>
                  <a:t>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domain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false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 prove an </a:t>
                </a:r>
                <a:r>
                  <a:rPr lang="en-US" b="1" dirty="0"/>
                  <a:t>existential</a:t>
                </a:r>
                <a:r>
                  <a:rPr lang="en-US" dirty="0"/>
                  <a:t>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true</a:t>
                </a:r>
                <a:r>
                  <a:rPr lang="en-US" dirty="0"/>
                  <a:t>, we can find a </a:t>
                </a:r>
                <a:r>
                  <a:rPr lang="en-US" b="1" dirty="0"/>
                  <a:t>witness</a:t>
                </a:r>
                <a:r>
                  <a:rPr lang="en-US" dirty="0"/>
                  <a:t>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domain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true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 prove an </a:t>
                </a:r>
                <a:r>
                  <a:rPr lang="en-US" b="1" dirty="0"/>
                  <a:t>existential </a:t>
                </a:r>
                <a:r>
                  <a:rPr lang="en-US" dirty="0"/>
                  <a:t>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false</a:t>
                </a:r>
                <a:r>
                  <a:rPr lang="en-US" dirty="0"/>
                  <a:t> we can show its </a:t>
                </a:r>
                <a:r>
                  <a:rPr lang="en-US" b="1" dirty="0"/>
                  <a:t>negation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true</a:t>
                </a:r>
              </a:p>
              <a:p>
                <a:pPr marL="194729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9ABECE-D609-D246-B168-EFCD90FEB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6899" y="2624447"/>
                <a:ext cx="10735293" cy="37644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838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2307</Words>
  <Application>Microsoft Macintosh PowerPoint</Application>
  <PresentationFormat>Widescreen</PresentationFormat>
  <Paragraphs>212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Lato</vt:lpstr>
      <vt:lpstr>Raleway</vt:lpstr>
      <vt:lpstr>Streamline</vt:lpstr>
      <vt:lpstr>CSE 20 Discussion - Week 5</vt:lpstr>
      <vt:lpstr>Administrative Stuff</vt:lpstr>
      <vt:lpstr>Agenda</vt:lpstr>
      <vt:lpstr>De Morgan’s Laws</vt:lpstr>
      <vt:lpstr>Problem 1 – De Morgan’s Laws</vt:lpstr>
      <vt:lpstr>Problem 1 – De Morgan’s Laws</vt:lpstr>
      <vt:lpstr>Problem 2 - Quantified Statements </vt:lpstr>
      <vt:lpstr>Problem 2 - Quantified Statements</vt:lpstr>
      <vt:lpstr>Proofs</vt:lpstr>
      <vt:lpstr>Proof Tips</vt:lpstr>
      <vt:lpstr>Problem 3a - proof</vt:lpstr>
      <vt:lpstr>Problem 3a - proof</vt:lpstr>
      <vt:lpstr>Problem 3b - proof</vt:lpstr>
      <vt:lpstr>Problem 3b - proof</vt:lpstr>
      <vt:lpstr>Problem 3c</vt:lpstr>
      <vt:lpstr>Problem 3c</vt:lpstr>
      <vt:lpstr>Problem 3c</vt:lpstr>
      <vt:lpstr>Problem 3c - exercise</vt:lpstr>
      <vt:lpstr>Problem 3c - exercise</vt:lpstr>
      <vt:lpstr>Problem 4a - proof</vt:lpstr>
      <vt:lpstr>Problem 4a - proof</vt:lpstr>
      <vt:lpstr>Problem 5 -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Discussion - Week 1</dc:title>
  <dc:creator>snailzillascreator@gmail.com</dc:creator>
  <cp:lastModifiedBy>Hui Yu</cp:lastModifiedBy>
  <cp:revision>49</cp:revision>
  <dcterms:created xsi:type="dcterms:W3CDTF">2021-01-21T01:02:18Z</dcterms:created>
  <dcterms:modified xsi:type="dcterms:W3CDTF">2021-10-28T02:02:14Z</dcterms:modified>
</cp:coreProperties>
</file>