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302" r:id="rId3"/>
    <p:sldId id="259" r:id="rId4"/>
    <p:sldId id="298" r:id="rId5"/>
    <p:sldId id="299" r:id="rId6"/>
    <p:sldId id="293" r:id="rId7"/>
    <p:sldId id="290" r:id="rId8"/>
    <p:sldId id="265" r:id="rId9"/>
    <p:sldId id="304" r:id="rId10"/>
    <p:sldId id="286" r:id="rId11"/>
    <p:sldId id="285" r:id="rId12"/>
    <p:sldId id="305" r:id="rId13"/>
    <p:sldId id="289" r:id="rId14"/>
    <p:sldId id="292" r:id="rId15"/>
    <p:sldId id="300" r:id="rId16"/>
    <p:sldId id="301" r:id="rId17"/>
    <p:sldId id="296" r:id="rId18"/>
    <p:sldId id="306" r:id="rId19"/>
    <p:sldId id="297" r:id="rId20"/>
    <p:sldId id="30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DFBDC-3F79-4A99-94E9-2CAE4C0BE874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63B8A-2E53-4FA1-B7FC-00FDA07A7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85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b902f7e6b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b902f7e6b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b902f7e6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b902f7e6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b902f7e6b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b902f7e6b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" name="Google Shape;11;p2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131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2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2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919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68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200" cy="20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02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228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" name="Google Shape;33;p5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972433" y="2771833"/>
            <a:ext cx="50324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191472" y="2771833"/>
            <a:ext cx="50324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90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2" name="Google Shape;42;p6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486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9" name="Google Shape;49;p7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1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200" cy="2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676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600" cy="3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008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" name="Google Shape;63;p9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200" cy="1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200" cy="40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458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907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16442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dirty="0"/>
              <a:t>CSE 20 Discussion - Week 9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/>
            <a:r>
              <a:rPr lang="en" dirty="0"/>
              <a:t>Cardinality and Relations</a:t>
            </a:r>
          </a:p>
          <a:p>
            <a:pPr marL="0" indent="0" algn="ctr"/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95E38-A037-B14D-AA60-37FF1587F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Relation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BD74231-81F6-4B47-A93A-E40CA674FCA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72599" y="2771833"/>
                <a:ext cx="10322929" cy="3646896"/>
              </a:xfrm>
            </p:spPr>
            <p:txBody>
              <a:bodyPr/>
              <a:lstStyle/>
              <a:p>
                <a:pPr marL="194729" indent="0">
                  <a:buNone/>
                </a:pPr>
                <a:r>
                  <a:rPr lang="en-US" dirty="0"/>
                  <a:t>Let A and B be sets. A </a:t>
                </a:r>
                <a:r>
                  <a:rPr lang="en-US" b="1" dirty="0"/>
                  <a:t>binary relation </a:t>
                </a:r>
                <a:r>
                  <a:rPr lang="en-US" dirty="0"/>
                  <a:t>over A and B is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94729" indent="0">
                  <a:buNone/>
                </a:pPr>
                <a:r>
                  <a:rPr lang="en-US" dirty="0"/>
                  <a:t>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a </a:t>
                </a:r>
                <a:r>
                  <a:rPr lang="en-US" b="1" dirty="0"/>
                  <a:t>binary relation</a:t>
                </a:r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194729" indent="0">
                  <a:buNone/>
                </a:pPr>
                <a:endParaRPr lang="en-US" dirty="0"/>
              </a:p>
              <a:p>
                <a:pPr marL="194729" indent="0">
                  <a:buNone/>
                </a:pPr>
                <a:r>
                  <a:rPr lang="en-US" dirty="0"/>
                  <a:t>Properties of Relations: </a:t>
                </a:r>
              </a:p>
              <a:p>
                <a:pPr marL="537629" indent="-342900">
                  <a:buAutoNum type="arabicPeriod"/>
                </a:pPr>
                <a:r>
                  <a:rPr lang="en-US" dirty="0"/>
                  <a:t>A relation R on set A is called </a:t>
                </a:r>
                <a:r>
                  <a:rPr lang="en-US" b="1" dirty="0"/>
                  <a:t>reflexive</a:t>
                </a:r>
                <a:r>
                  <a:rPr lang="en-US" dirty="0"/>
                  <a:t> means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for every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537629" indent="-342900">
                  <a:buAutoNum type="arabicPeriod"/>
                </a:pPr>
                <a:endParaRPr lang="en-US" dirty="0"/>
              </a:p>
              <a:p>
                <a:pPr marL="537629" indent="-342900">
                  <a:buAutoNum type="arabicPeriod"/>
                </a:pPr>
                <a:endParaRPr lang="en-US" dirty="0"/>
              </a:p>
              <a:p>
                <a:pPr marL="537629" indent="-342900">
                  <a:buAutoNum type="arabicPeriod"/>
                </a:pPr>
                <a:r>
                  <a:rPr lang="en-US" dirty="0"/>
                  <a:t>A relation R on set A is called </a:t>
                </a:r>
                <a:r>
                  <a:rPr lang="en-US" b="1" dirty="0"/>
                  <a:t>symmetric</a:t>
                </a:r>
                <a:r>
                  <a:rPr lang="en-US" dirty="0"/>
                  <a:t> means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whenever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37629" indent="-342900">
                  <a:buAutoNum type="arabicPeriod"/>
                </a:pPr>
                <a:endParaRPr lang="en-US" dirty="0"/>
              </a:p>
              <a:p>
                <a:pPr marL="537629" indent="-342900">
                  <a:buAutoNum type="arabicPeriod"/>
                </a:pPr>
                <a:endParaRPr lang="en-US" dirty="0"/>
              </a:p>
              <a:p>
                <a:pPr marL="537629" indent="-342900">
                  <a:buFont typeface="Lato"/>
                  <a:buAutoNum type="arabicPeriod"/>
                </a:pPr>
                <a:r>
                  <a:rPr lang="en-US" dirty="0"/>
                  <a:t>A relation R on set A is called </a:t>
                </a:r>
                <a:r>
                  <a:rPr lang="en-US" b="1" dirty="0"/>
                  <a:t>transitive</a:t>
                </a:r>
                <a:r>
                  <a:rPr lang="en-US" dirty="0"/>
                  <a:t> means whenever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37629" indent="-342900">
                  <a:buFont typeface="Lato"/>
                  <a:buAutoNum type="arabicPeriod"/>
                </a:pPr>
                <a:endParaRPr lang="en-US" dirty="0"/>
              </a:p>
              <a:p>
                <a:pPr marL="537629" indent="-342900">
                  <a:buFont typeface="Lato"/>
                  <a:buAutoNum type="arabicPeriod"/>
                </a:pPr>
                <a:endParaRPr lang="en-US" dirty="0"/>
              </a:p>
              <a:p>
                <a:pPr marL="537629" indent="-342900">
                  <a:buFont typeface="Lato"/>
                  <a:buAutoNum type="arabicPeriod"/>
                </a:pPr>
                <a:r>
                  <a:rPr lang="en-US" dirty="0"/>
                  <a:t>A relation R on set A is called </a:t>
                </a:r>
                <a:r>
                  <a:rPr lang="en-US" b="1" dirty="0"/>
                  <a:t>antisymmetric</a:t>
                </a:r>
                <a:r>
                  <a:rPr lang="en-US" dirty="0"/>
                  <a:t> means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⋀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37629" indent="-342900">
                  <a:buFont typeface="Lato"/>
                  <a:buAutoNum type="arabicPeriod"/>
                </a:pPr>
                <a:endParaRPr lang="en-US" dirty="0"/>
              </a:p>
              <a:p>
                <a:pPr marL="537629" indent="-34290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BD74231-81F6-4B47-A93A-E40CA674FC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2599" y="2771833"/>
                <a:ext cx="10322929" cy="364689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350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C527-5211-774A-A601-2057DC278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79" y="1627572"/>
            <a:ext cx="10251600" cy="713600"/>
          </a:xfrm>
        </p:spPr>
        <p:txBody>
          <a:bodyPr/>
          <a:lstStyle/>
          <a:p>
            <a:r>
              <a:rPr lang="en-US" dirty="0"/>
              <a:t>Problem2a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87ACA26-8856-4445-A37D-43D2AA50FDA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2717" y="2473384"/>
                <a:ext cx="11566566" cy="4384615"/>
              </a:xfrm>
            </p:spPr>
            <p:txBody>
              <a:bodyPr/>
              <a:lstStyle/>
              <a:p>
                <a:pPr marL="194729" indent="0">
                  <a:buNone/>
                </a:pPr>
                <a:r>
                  <a:rPr lang="en-US" dirty="0"/>
                  <a:t>Consider the following relation on 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marL="194729" indent="0">
                  <a:buNone/>
                </a:pPr>
                <a:r>
                  <a:rPr lang="en-US" dirty="0"/>
                  <a:t>Rewrite each of the following claims using quantifications then decide whether they are true or false. </a:t>
                </a:r>
              </a:p>
              <a:p>
                <a:pPr marL="537629" indent="-342900">
                  <a:buAutoNum type="alphaLcParenBoth"/>
                </a:pPr>
                <a:r>
                  <a:rPr lang="en-US" b="0" dirty="0"/>
                  <a:t>R is reflexive</a:t>
                </a:r>
              </a:p>
              <a:p>
                <a:pPr marL="537629" indent="-342900">
                  <a:buAutoNum type="alphaLcParenBoth"/>
                </a:pPr>
                <a:endParaRPr lang="en-US" dirty="0"/>
              </a:p>
              <a:p>
                <a:pPr marL="537629" indent="-342900">
                  <a:buAutoNum type="alphaLcParenBoth"/>
                </a:pPr>
                <a:endParaRPr lang="en-US" b="0" dirty="0"/>
              </a:p>
              <a:p>
                <a:pPr marL="537629" indent="-342900">
                  <a:buAutoNum type="alphaLcParenBoth"/>
                </a:pPr>
                <a:endParaRPr lang="en-US" b="0" dirty="0"/>
              </a:p>
              <a:p>
                <a:pPr marL="537629" indent="-342900">
                  <a:buAutoNum type="alphaLcParenBoth"/>
                </a:pPr>
                <a:r>
                  <a:rPr lang="en-US" dirty="0"/>
                  <a:t>R is symmetric</a:t>
                </a:r>
              </a:p>
              <a:p>
                <a:pPr marL="537629" indent="-342900">
                  <a:buAutoNum type="alphaLcParenBoth"/>
                </a:pPr>
                <a:endParaRPr lang="en-US" dirty="0"/>
              </a:p>
              <a:p>
                <a:pPr marL="537629" indent="-342900">
                  <a:buAutoNum type="alphaLcParenBoth"/>
                </a:pPr>
                <a:endParaRPr lang="en-US" dirty="0"/>
              </a:p>
              <a:p>
                <a:pPr marL="537629" indent="-342900">
                  <a:buAutoNum type="alphaLcParenBoth"/>
                </a:pPr>
                <a:endParaRPr lang="en-US" dirty="0"/>
              </a:p>
              <a:p>
                <a:pPr marL="537629" indent="-342900">
                  <a:buAutoNum type="alphaLcParenBoth"/>
                </a:pPr>
                <a:r>
                  <a:rPr lang="en-US" dirty="0"/>
                  <a:t>R is transitive </a:t>
                </a:r>
              </a:p>
              <a:p>
                <a:pPr marL="537629" indent="-342900">
                  <a:buAutoNum type="alphaLcParenBoth"/>
                </a:pPr>
                <a:endParaRPr lang="en-US" dirty="0"/>
              </a:p>
              <a:p>
                <a:pPr marL="537629" indent="-342900">
                  <a:buAutoNum type="alphaLcParenBoth"/>
                </a:pPr>
                <a:endParaRPr lang="en-US" dirty="0"/>
              </a:p>
              <a:p>
                <a:pPr marL="537629" indent="-342900">
                  <a:buAutoNum type="alphaLcParenBoth"/>
                </a:pPr>
                <a:endParaRPr lang="en-US" dirty="0"/>
              </a:p>
              <a:p>
                <a:pPr marL="537629" indent="-342900">
                  <a:buFont typeface="Lato"/>
                  <a:buAutoNum type="alphaLcParenBoth"/>
                </a:pPr>
                <a:r>
                  <a:rPr lang="en-US" dirty="0"/>
                  <a:t>R is antisymmetric</a:t>
                </a:r>
              </a:p>
              <a:p>
                <a:pPr marL="194729" indent="0">
                  <a:buNone/>
                </a:pPr>
                <a:endParaRPr lang="en-US" b="0" dirty="0"/>
              </a:p>
              <a:p>
                <a:pPr marL="194729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87ACA26-8856-4445-A37D-43D2AA50FD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2717" y="2473384"/>
                <a:ext cx="11566566" cy="438461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902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C527-5211-774A-A601-2057DC278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79" y="1627572"/>
            <a:ext cx="10251600" cy="713600"/>
          </a:xfrm>
        </p:spPr>
        <p:txBody>
          <a:bodyPr/>
          <a:lstStyle/>
          <a:p>
            <a:r>
              <a:rPr lang="en-US" dirty="0"/>
              <a:t>Problem2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87ACA26-8856-4445-A37D-43D2AA50FDA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2717" y="2341172"/>
                <a:ext cx="11566566" cy="4384615"/>
              </a:xfrm>
            </p:spPr>
            <p:txBody>
              <a:bodyPr/>
              <a:lstStyle/>
              <a:p>
                <a:pPr marL="194729" indent="0">
                  <a:buNone/>
                </a:pPr>
                <a:r>
                  <a:rPr lang="en-US" dirty="0"/>
                  <a:t>Consider the following relation on 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marL="194729" indent="0">
                  <a:buNone/>
                </a:pPr>
                <a:r>
                  <a:rPr lang="en-US" dirty="0"/>
                  <a:t>Rewrite each of the following claims using quantifications then decide whether they are true or false. </a:t>
                </a:r>
              </a:p>
              <a:p>
                <a:r>
                  <a:rPr lang="en-US" b="0" dirty="0"/>
                  <a:t>R is reflexive</a:t>
                </a:r>
              </a:p>
              <a:p>
                <a:pPr marL="194729" indent="0">
                  <a:buNone/>
                </a:pPr>
                <a:r>
                  <a:rPr lang="en-US" dirty="0"/>
                  <a:t>False.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194729" indent="0">
                  <a:buNone/>
                </a:pPr>
                <a:r>
                  <a:rPr lang="en-US" dirty="0"/>
                  <a:t>A set itself cannot be a proper subset of itself. </a:t>
                </a:r>
              </a:p>
              <a:p>
                <a:r>
                  <a:rPr lang="en-US" dirty="0"/>
                  <a:t>R is symmetric</a:t>
                </a:r>
              </a:p>
              <a:p>
                <a:pPr marL="194729" indent="0">
                  <a:buNone/>
                </a:pPr>
                <a:r>
                  <a:rPr lang="en-US" dirty="0"/>
                  <a:t>False.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194729" indent="0">
                  <a:buNone/>
                </a:pPr>
                <a:r>
                  <a:rPr lang="en-US" dirty="0"/>
                  <a:t>Counterexample: a={1,2}, b={1,2,3}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 is transitive</a:t>
                </a:r>
              </a:p>
              <a:p>
                <a:pPr marL="194729" indent="0">
                  <a:buNone/>
                </a:pPr>
                <a:r>
                  <a:rPr lang="en-US" dirty="0"/>
                  <a:t>True.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((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194729" indent="0">
                  <a:buNone/>
                </a:pPr>
                <a:r>
                  <a:rPr lang="en-US" dirty="0"/>
                  <a:t>Assume arbitrary a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</m:d>
                  </m:oMath>
                </a14:m>
                <a:r>
                  <a:rPr lang="en-US" dirty="0"/>
                  <a:t> , b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</m:d>
                  </m:oMath>
                </a14:m>
                <a:r>
                  <a:rPr lang="en-US" dirty="0"/>
                  <a:t> and c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194729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⊊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194729" indent="0">
                  <a:buNone/>
                </a:pPr>
                <a:r>
                  <a:rPr lang="en-US" dirty="0"/>
                  <a:t>Since a is a proper subset of b and b is a proper subset of c, we could tell that a is a proper subset of c, i.e.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 is antisymmetric</a:t>
                </a:r>
              </a:p>
              <a:p>
                <a:pPr marL="194729" indent="0">
                  <a:buNone/>
                </a:pPr>
                <a:r>
                  <a:rPr lang="en-US" dirty="0"/>
                  <a:t> True.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⋀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194729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⋀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will always be False.</a:t>
                </a:r>
              </a:p>
              <a:p>
                <a:pPr marL="194729" indent="0">
                  <a:buNone/>
                </a:pPr>
                <a:r>
                  <a:rPr lang="en-US" dirty="0"/>
                  <a:t>The conditional statement evaluates to be True. </a:t>
                </a:r>
              </a:p>
              <a:p>
                <a:pPr marL="194729" indent="0">
                  <a:buNone/>
                </a:pPr>
                <a:endParaRPr lang="en-US" dirty="0"/>
              </a:p>
              <a:p>
                <a:pPr marL="194729" indent="0">
                  <a:buNone/>
                </a:pPr>
                <a:endParaRPr lang="en-US" dirty="0"/>
              </a:p>
              <a:p>
                <a:pPr marL="537629" indent="-342900">
                  <a:buAutoNum type="alphaLcParenBoth"/>
                </a:pPr>
                <a:endParaRPr lang="en-US" dirty="0"/>
              </a:p>
              <a:p>
                <a:pPr marL="537629" indent="-342900">
                  <a:buAutoNum type="alphaLcParenBoth"/>
                </a:pPr>
                <a:endParaRPr lang="en-US" dirty="0"/>
              </a:p>
              <a:p>
                <a:pPr marL="537629" indent="-342900">
                  <a:buAutoNum type="alphaLcParenBoth"/>
                </a:pPr>
                <a:endParaRPr lang="en-US" dirty="0"/>
              </a:p>
              <a:p>
                <a:pPr marL="537629" indent="-342900">
                  <a:buAutoNum type="alphaLcParenBoth"/>
                </a:pPr>
                <a:endParaRPr lang="en-US" dirty="0"/>
              </a:p>
              <a:p>
                <a:pPr marL="194729" indent="0">
                  <a:buNone/>
                </a:pPr>
                <a:endParaRPr lang="en-US" dirty="0"/>
              </a:p>
              <a:p>
                <a:pPr marL="537629" indent="-342900">
                  <a:buFont typeface="Lato"/>
                  <a:buAutoNum type="alphaLcParenBoth"/>
                </a:pPr>
                <a:endParaRPr lang="en-US" dirty="0"/>
              </a:p>
              <a:p>
                <a:pPr marL="194729" indent="0">
                  <a:buNone/>
                </a:pPr>
                <a:endParaRPr lang="en-US" b="0" dirty="0"/>
              </a:p>
              <a:p>
                <a:pPr marL="194729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87ACA26-8856-4445-A37D-43D2AA50FD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2717" y="2341172"/>
                <a:ext cx="11566566" cy="438461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960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06BB-A5E4-AD43-B2A2-E6806170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55A2C1E-058C-D943-B428-1FD3259FA7A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 relation is an </a:t>
                </a:r>
                <a:r>
                  <a:rPr lang="en-US" b="1" dirty="0"/>
                  <a:t>equivalence relation </a:t>
                </a:r>
                <a:r>
                  <a:rPr lang="en-US" dirty="0"/>
                  <a:t>means it is </a:t>
                </a:r>
                <a:r>
                  <a:rPr lang="en-US" b="1" dirty="0"/>
                  <a:t>reflexive, symmetric</a:t>
                </a:r>
                <a:r>
                  <a:rPr lang="en-US" dirty="0"/>
                  <a:t> and </a:t>
                </a:r>
                <a:r>
                  <a:rPr lang="en-US" b="1" dirty="0"/>
                  <a:t>transitive</a:t>
                </a:r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194729" indent="0">
                  <a:buNone/>
                </a:pPr>
                <a:endParaRPr lang="en-US" dirty="0"/>
              </a:p>
              <a:p>
                <a:pPr marL="537629" indent="-342900">
                  <a:buAutoNum type="arabicPeriod"/>
                </a:pPr>
                <a:endParaRPr lang="en-US" dirty="0"/>
              </a:p>
              <a:p>
                <a:r>
                  <a:rPr lang="en-US" dirty="0"/>
                  <a:t>A relation is </a:t>
                </a:r>
                <a:r>
                  <a:rPr lang="en-US" b="1" dirty="0"/>
                  <a:t>partial ordering </a:t>
                </a:r>
                <a:r>
                  <a:rPr lang="en-US" dirty="0"/>
                  <a:t>means it is reflexive, antisymmetric, and transitive. </a:t>
                </a:r>
              </a:p>
              <a:p>
                <a:pPr marL="194729" indent="0">
                  <a:buNone/>
                </a:pPr>
                <a:endParaRPr lang="en-US" dirty="0"/>
              </a:p>
              <a:p>
                <a:pPr marL="194729" indent="0">
                  <a:buNone/>
                </a:pPr>
                <a:r>
                  <a:rPr lang="en-US" dirty="0" err="1"/>
                  <a:t>Hasse</a:t>
                </a:r>
                <a:r>
                  <a:rPr lang="en-US" dirty="0"/>
                  <a:t> diagram; nodes are the elements of the domain of the binary relation; undirected edges </a:t>
                </a:r>
              </a:p>
              <a:p>
                <a:pPr marL="194729" indent="0">
                  <a:buNone/>
                </a:pPr>
                <a:r>
                  <a:rPr lang="en-US" dirty="0"/>
                  <a:t>Example: On the set P({1,2}), the binary relation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dirty="0"/>
                  <a:t>is a partial ordering </a:t>
                </a:r>
              </a:p>
              <a:p>
                <a:pPr marL="194729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55A2C1E-058C-D943-B428-1FD3259FA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879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05D9-0CC7-1B49-ADC6-59B3531C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1FE2F0C-15EC-BB47-B533-17129636135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94729" indent="0">
                  <a:buNone/>
                </a:pPr>
                <a:r>
                  <a:rPr lang="en-US" dirty="0"/>
                  <a:t>Let R be the relation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), 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}. 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marL="194729" indent="0">
                  <a:buNone/>
                </a:pPr>
                <a:endParaRPr lang="en-US" dirty="0"/>
              </a:p>
              <a:p>
                <a:pPr marL="537629" indent="-342900">
                  <a:buAutoNum type="alphaUcParenR"/>
                </a:pPr>
                <a:r>
                  <a:rPr lang="en-US" b="0" dirty="0"/>
                  <a:t>Show that R is an equivalence relation.</a:t>
                </a:r>
              </a:p>
              <a:p>
                <a:pPr marL="194729" indent="0">
                  <a:buNone/>
                </a:pPr>
                <a:endParaRPr lang="en-US" b="0" dirty="0"/>
              </a:p>
              <a:p>
                <a:pPr marL="194729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1FE2F0C-15EC-BB47-B533-171296361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718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05D9-0CC7-1B49-ADC6-59B3531C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1FE2F0C-15EC-BB47-B533-17129636135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94729" indent="0">
                  <a:buNone/>
                </a:pPr>
                <a:r>
                  <a:rPr lang="en-US" dirty="0"/>
                  <a:t>Let R be the relation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), 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}.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194729" indent="0">
                  <a:buNone/>
                </a:pPr>
                <a:endParaRPr lang="en-US" dirty="0"/>
              </a:p>
              <a:p>
                <a:pPr marL="537629" indent="-342900">
                  <a:buAutoNum type="alphaUcParenR"/>
                </a:pPr>
                <a:r>
                  <a:rPr lang="en-US" b="0" dirty="0"/>
                  <a:t>Show that R is an equivalence relation.</a:t>
                </a:r>
              </a:p>
              <a:p>
                <a:pPr marL="194729" indent="0">
                  <a:buNone/>
                </a:pPr>
                <a:r>
                  <a:rPr lang="en-US" dirty="0"/>
                  <a:t>Step 1: Show that R is </a:t>
                </a:r>
                <a:r>
                  <a:rPr lang="en-US" b="1" dirty="0"/>
                  <a:t>reflexive</a:t>
                </a:r>
              </a:p>
              <a:p>
                <a:pPr marL="194729" indent="0">
                  <a:buNone/>
                </a:pPr>
                <a:r>
                  <a:rPr lang="en-US" b="1" dirty="0"/>
                  <a:t>WTS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   (Definition of reflexive)</a:t>
                </a:r>
              </a:p>
              <a:p>
                <a:pPr marL="194729" indent="0">
                  <a:buNone/>
                </a:pPr>
                <a:r>
                  <a:rPr lang="en-US" dirty="0"/>
                  <a:t>Consider arbitrary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                 (Towards pf. By universal generalization)</a:t>
                </a:r>
              </a:p>
              <a:p>
                <a:pPr marL="194729" indent="0">
                  <a:buNone/>
                </a:pPr>
                <a:r>
                  <a:rPr lang="en-US" b="1" dirty="0"/>
                  <a:t>WTS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 marL="194729" indent="0">
                  <a:buNone/>
                </a:pPr>
                <a:r>
                  <a:rPr lang="en-US" b="1" dirty="0"/>
                  <a:t>WTS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1" dirty="0"/>
                  <a:t>             </a:t>
                </a:r>
                <a:r>
                  <a:rPr lang="en-US" dirty="0"/>
                  <a:t>(by definition of R)</a:t>
                </a:r>
              </a:p>
              <a:p>
                <a:pPr marL="194729" indent="0">
                  <a:buNone/>
                </a:pPr>
                <a:r>
                  <a:rPr lang="en-US" dirty="0"/>
                  <a:t>This is true by commutative property of addition. QED</a:t>
                </a:r>
              </a:p>
              <a:p>
                <a:pPr marL="194729" indent="0">
                  <a:buNone/>
                </a:pPr>
                <a:endParaRPr lang="en-US" dirty="0"/>
              </a:p>
              <a:p>
                <a:pPr marL="194729" indent="0">
                  <a:buNone/>
                </a:pPr>
                <a:endParaRPr lang="en-US" dirty="0"/>
              </a:p>
              <a:p>
                <a:pPr marL="194729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1FE2F0C-15EC-BB47-B533-171296361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619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05D9-0CC7-1B49-ADC6-59B3531C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3a 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1FE2F0C-15EC-BB47-B533-17129636135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94729" indent="0">
                  <a:buNone/>
                </a:pPr>
                <a:r>
                  <a:rPr lang="en-US" dirty="0"/>
                  <a:t>Let R be the relation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), 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}.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194729" indent="0">
                  <a:buNone/>
                </a:pPr>
                <a:endParaRPr lang="en-US" dirty="0"/>
              </a:p>
              <a:p>
                <a:pPr marL="537629" indent="-342900">
                  <a:buAutoNum type="alphaUcParenR"/>
                </a:pPr>
                <a:r>
                  <a:rPr lang="en-US" b="0" dirty="0"/>
                  <a:t>Show that R is an equivalence relation.</a:t>
                </a:r>
              </a:p>
              <a:p>
                <a:pPr marL="194729" indent="0">
                  <a:buNone/>
                </a:pPr>
                <a:r>
                  <a:rPr lang="en-US" dirty="0"/>
                  <a:t>Step 2: Show that R is </a:t>
                </a:r>
                <a:r>
                  <a:rPr lang="en-US" b="1" dirty="0"/>
                  <a:t>symmetric</a:t>
                </a:r>
              </a:p>
              <a:p>
                <a:pPr marL="194729" indent="0">
                  <a:buNone/>
                </a:pPr>
                <a:r>
                  <a:rPr lang="en-US" b="1" dirty="0"/>
                  <a:t>WTS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   (Definition of symmetric)</a:t>
                </a:r>
              </a:p>
              <a:p>
                <a:pPr marL="194729" indent="0">
                  <a:buNone/>
                </a:pPr>
                <a:r>
                  <a:rPr lang="en-US" dirty="0"/>
                  <a:t>Consider arbitrary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                                                   (Towards pf. By universal generalization)</a:t>
                </a:r>
              </a:p>
              <a:p>
                <a:pPr marL="194729" indent="0">
                  <a:buNone/>
                </a:pPr>
                <a:r>
                  <a:rPr lang="en-US" b="1" dirty="0"/>
                  <a:t>WTS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1" dirty="0"/>
              </a:p>
              <a:p>
                <a:pPr marL="194729" indent="0">
                  <a:buNone/>
                </a:pPr>
                <a:r>
                  <a:rPr lang="en-US" dirty="0"/>
                  <a:t>Assume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                                                                  (Towards a direct proof)</a:t>
                </a:r>
              </a:p>
              <a:p>
                <a:pPr marL="194729" indent="0">
                  <a:buNone/>
                </a:pPr>
                <a:r>
                  <a:rPr lang="en-US" b="1" dirty="0"/>
                  <a:t>WTS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1" dirty="0"/>
              </a:p>
              <a:p>
                <a:pPr marL="194729" indent="0">
                  <a:buNone/>
                </a:pPr>
                <a:r>
                  <a:rPr lang="en-US" b="1" dirty="0"/>
                  <a:t>WTS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                                        (By definition of R)</a:t>
                </a:r>
              </a:p>
              <a:p>
                <a:pPr marL="194729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 Likewise,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as desired (by symmetry of equality). QED.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1FE2F0C-15EC-BB47-B533-171296361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27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05D9-0CC7-1B49-ADC6-59B3531C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3a 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1FE2F0C-15EC-BB47-B533-17129636135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73988" y="2565644"/>
                <a:ext cx="10251600" cy="4211674"/>
              </a:xfrm>
            </p:spPr>
            <p:txBody>
              <a:bodyPr/>
              <a:lstStyle/>
              <a:p>
                <a:pPr marL="194729" indent="0">
                  <a:buNone/>
                </a:pPr>
                <a:r>
                  <a:rPr lang="en-US" dirty="0"/>
                  <a:t>Let R be the relation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), 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}.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194729" indent="0">
                  <a:buNone/>
                </a:pPr>
                <a:endParaRPr lang="en-US" dirty="0"/>
              </a:p>
              <a:p>
                <a:pPr marL="537629" indent="-342900">
                  <a:buAutoNum type="alphaUcParenR"/>
                </a:pPr>
                <a:r>
                  <a:rPr lang="en-US" b="0" dirty="0"/>
                  <a:t>Show that R is an equivalence relation.</a:t>
                </a:r>
              </a:p>
              <a:p>
                <a:pPr marL="194729" indent="0">
                  <a:buNone/>
                </a:pPr>
                <a:r>
                  <a:rPr lang="en-US" dirty="0"/>
                  <a:t>Step 3: Show that R is </a:t>
                </a:r>
                <a:r>
                  <a:rPr lang="en-US" b="1" dirty="0"/>
                  <a:t>transitive</a:t>
                </a:r>
              </a:p>
              <a:p>
                <a:pPr marL="194729" indent="0">
                  <a:buNone/>
                </a:pPr>
                <a:r>
                  <a:rPr lang="en-US" b="1" dirty="0"/>
                  <a:t>WTS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(((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^ (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))→(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    (Definition of transitive)</a:t>
                </a:r>
              </a:p>
              <a:p>
                <a:pPr marL="194729" indent="0">
                  <a:buNone/>
                </a:pPr>
                <a:r>
                  <a:rPr lang="en-US" dirty="0"/>
                  <a:t>Consider arbitrary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                                                   (Towards pf. By universal generalization)</a:t>
                </a:r>
              </a:p>
              <a:p>
                <a:pPr marL="194729" indent="0">
                  <a:buNone/>
                </a:pPr>
                <a:r>
                  <a:rPr lang="en-US" b="1" dirty="0"/>
                  <a:t>WTS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^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 marL="194729" indent="0">
                  <a:buNone/>
                </a:pPr>
                <a:r>
                  <a:rPr lang="en-US" dirty="0"/>
                  <a:t>Assume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^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                               (Towards a direct proof)</a:t>
                </a:r>
              </a:p>
              <a:p>
                <a:pPr marL="194729" indent="0">
                  <a:buNone/>
                </a:pPr>
                <a:r>
                  <a:rPr lang="en-US" b="1" dirty="0"/>
                  <a:t>WTS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 marL="194729" indent="0">
                  <a:buNone/>
                </a:pPr>
                <a:r>
                  <a:rPr lang="en-US" b="1" dirty="0"/>
                  <a:t>WTS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1" dirty="0"/>
                  <a:t>                               </a:t>
                </a:r>
                <a:r>
                  <a:rPr lang="en-US" dirty="0"/>
                  <a:t>(By definition of R)</a:t>
                </a:r>
              </a:p>
              <a:p>
                <a:pPr marL="194729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 Since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94729" indent="0">
                  <a:buNone/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(add quantities from both sides of both equations)</a:t>
                </a:r>
              </a:p>
              <a:p>
                <a:pPr marL="194729" indent="0">
                  <a:buNone/>
                </a:pPr>
                <a:r>
                  <a:rPr lang="en-US" dirty="0"/>
                  <a:t>Cancelling terms, we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as desired. QED.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1FE2F0C-15EC-BB47-B533-171296361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73988" y="2565644"/>
                <a:ext cx="10251600" cy="421167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369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06BB-A5E4-AD43-B2A2-E6806170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Class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55A2C1E-058C-D943-B428-1FD3259FA7A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72600" y="2471800"/>
                <a:ext cx="10251600" cy="3704882"/>
              </a:xfrm>
            </p:spPr>
            <p:txBody>
              <a:bodyPr/>
              <a:lstStyle/>
              <a:p>
                <a:r>
                  <a:rPr lang="en-US" dirty="0"/>
                  <a:t>An </a:t>
                </a:r>
                <a:r>
                  <a:rPr lang="en-US" b="1" dirty="0"/>
                  <a:t>equivalence class </a:t>
                </a:r>
                <a:r>
                  <a:rPr lang="en-US" dirty="0"/>
                  <a:t>of an element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respect to an equivalence relation R on the set A is the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}.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194729" indent="0">
                  <a:buNone/>
                </a:pPr>
                <a:r>
                  <a:rPr lang="en-US" dirty="0"/>
                  <a:t>          We write this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which is the equivalence class of a with respect to R.</a:t>
                </a:r>
              </a:p>
              <a:p>
                <a:pPr marL="537629" indent="-342900">
                  <a:buAutoNum type="arabicPeriod" startAt="2"/>
                </a:pPr>
                <a:endParaRPr lang="en-US" dirty="0"/>
              </a:p>
              <a:p>
                <a:pPr marL="537629" indent="-342900">
                  <a:buAutoNum type="arabicPeriod" startAt="2"/>
                </a:pPr>
                <a:endParaRPr lang="en-US" dirty="0"/>
              </a:p>
              <a:p>
                <a:r>
                  <a:rPr lang="en-US" dirty="0"/>
                  <a:t>A </a:t>
                </a:r>
                <a:r>
                  <a:rPr lang="en-US" b="1" dirty="0"/>
                  <a:t>partition</a:t>
                </a:r>
                <a:r>
                  <a:rPr lang="en-US" dirty="0"/>
                  <a:t> of a set A is a set of non-empty, disjoint subsets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…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…∪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94729" indent="0" algn="ctr">
                  <a:buNone/>
                </a:pPr>
                <a:r>
                  <a:rPr lang="en-US" dirty="0"/>
                  <a:t>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b="1" dirty="0"/>
              </a:p>
              <a:p>
                <a:pPr marL="194729" indent="0">
                  <a:buNone/>
                </a:pPr>
                <a:endParaRPr lang="en-US" dirty="0"/>
              </a:p>
              <a:p>
                <a:pPr marL="194729" indent="0">
                  <a:buNone/>
                </a:pPr>
                <a:r>
                  <a:rPr lang="en-US" dirty="0"/>
                  <a:t>what are possible partitions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−3, −2, −1, 0, 1, 2, 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:pPr marL="194729" indent="0">
                  <a:buNone/>
                </a:pPr>
                <a:r>
                  <a:rPr lang="en-US" dirty="0"/>
                  <a:t>Example: {{-3,-2,-1},{0},{1,2,3}}</a:t>
                </a:r>
              </a:p>
              <a:p>
                <a:pPr marL="194729" indent="0">
                  <a:buNone/>
                </a:pPr>
                <a:endParaRPr lang="en-US" dirty="0"/>
              </a:p>
              <a:p>
                <a:pPr marL="194729" indent="0">
                  <a:buNone/>
                </a:pPr>
                <a:endParaRPr lang="en-US" dirty="0"/>
              </a:p>
              <a:p>
                <a:pPr marL="194729" indent="0">
                  <a:buNone/>
                </a:pPr>
                <a:r>
                  <a:rPr lang="en-US" dirty="0"/>
                  <a:t>Partitions of set of integers: </a:t>
                </a:r>
              </a:p>
              <a:p>
                <a:pPr marL="194729" indent="0">
                  <a:buNone/>
                </a:pPr>
                <a:r>
                  <a:rPr lang="en-US" dirty="0"/>
                  <a:t>Example: {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dirty="0"/>
                  <a:t>}</a:t>
                </a:r>
              </a:p>
              <a:p>
                <a:pPr marL="194729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55A2C1E-058C-D943-B428-1FD3259FA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2600" y="2471800"/>
                <a:ext cx="10251600" cy="370488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797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05D9-0CC7-1B49-ADC6-59B3531C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1FE2F0C-15EC-BB47-B533-17129636135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94729" indent="0">
                  <a:buNone/>
                </a:pPr>
                <a:r>
                  <a:rPr lang="en-US" dirty="0"/>
                  <a:t>Let R be the relation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), 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}.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194729" indent="0">
                  <a:buNone/>
                </a:pPr>
                <a:endParaRPr lang="en-US" dirty="0"/>
              </a:p>
              <a:p>
                <a:pPr marL="194729" indent="0">
                  <a:buNone/>
                </a:pPr>
                <a:r>
                  <a:rPr lang="en-US" b="0" dirty="0"/>
                  <a:t>B</a:t>
                </a:r>
                <a:r>
                  <a:rPr lang="en-US" dirty="0"/>
                  <a:t>) What are the equivalence classes of (0,0) and (0,1)?</a:t>
                </a:r>
              </a:p>
              <a:p>
                <a:pPr marL="194729" indent="0">
                  <a:buNone/>
                </a:pPr>
                <a:endParaRPr lang="en-US" dirty="0"/>
              </a:p>
              <a:p>
                <a:pPr marL="194729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1FE2F0C-15EC-BB47-B533-171296361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729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Administrative Stuff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This discussion is being recorded – we will post the recording to class website</a:t>
            </a:r>
          </a:p>
          <a:p>
            <a:r>
              <a:rPr lang="en-US" dirty="0"/>
              <a:t>Week 9 (Monday Wednesday) Review quiz “due” Friday</a:t>
            </a:r>
          </a:p>
          <a:p>
            <a:pPr lvl="1">
              <a:spcBef>
                <a:spcPts val="0"/>
              </a:spcBef>
            </a:pPr>
            <a:r>
              <a:rPr lang="en-US" dirty="0"/>
              <a:t>Hard due date is Sunday midnight - no penalty for submitting any time before then</a:t>
            </a:r>
          </a:p>
          <a:p>
            <a:r>
              <a:rPr lang="en-US" dirty="0"/>
              <a:t>Project Part 3 is </a:t>
            </a:r>
            <a:r>
              <a:rPr lang="en-US"/>
              <a:t>due Thursday </a:t>
            </a: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!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See class website -&gt; assignments -&gt; Project for more info</a:t>
            </a:r>
          </a:p>
          <a:p>
            <a:pPr lvl="1">
              <a:spcBef>
                <a:spcPts val="0"/>
              </a:spcBef>
            </a:pPr>
            <a:r>
              <a:rPr lang="en-US" dirty="0"/>
              <a:t>Look at the checklist and make sure your submission checks all the boxes!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05D9-0CC7-1B49-ADC6-59B3531C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1FE2F0C-15EC-BB47-B533-17129636135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94729" indent="0">
                  <a:buNone/>
                </a:pPr>
                <a:r>
                  <a:rPr lang="en-US" dirty="0"/>
                  <a:t>Let R be the relation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), 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}.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194729" indent="0">
                  <a:buNone/>
                </a:pPr>
                <a:endParaRPr lang="en-US" dirty="0"/>
              </a:p>
              <a:p>
                <a:pPr marL="194729" indent="0">
                  <a:buNone/>
                </a:pPr>
                <a:r>
                  <a:rPr lang="en-US" b="0" dirty="0"/>
                  <a:t>B</a:t>
                </a:r>
                <a:r>
                  <a:rPr lang="en-US" dirty="0"/>
                  <a:t>) What are the equivalence classes of (0,0) and (0,1)?</a:t>
                </a:r>
              </a:p>
              <a:p>
                <a:pPr marL="194729" indent="0">
                  <a:buNone/>
                </a:pPr>
                <a:endParaRPr lang="en-US" dirty="0"/>
              </a:p>
              <a:p>
                <a:pPr marL="194729" indent="0">
                  <a:buNone/>
                </a:pPr>
                <a:r>
                  <a:rPr lang="en-US" dirty="0"/>
                  <a:t>Find the tuples (</a:t>
                </a:r>
                <a:r>
                  <a:rPr lang="en-US" dirty="0" err="1"/>
                  <a:t>a,b</a:t>
                </a:r>
                <a:r>
                  <a:rPr lang="en-US" dirty="0"/>
                  <a:t>) which relates to (0,0) and (0,1)</a:t>
                </a:r>
              </a:p>
              <a:p>
                <a:pPr marL="537629" indent="-342900">
                  <a:buAutoNum type="arabicPeriod"/>
                </a:pPr>
                <a:r>
                  <a:rPr lang="en-US" dirty="0"/>
                  <a:t>(0,0):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,(0,0))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then 0 + b = a + 0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194729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[(0,0)]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194729" indent="0">
                  <a:buNone/>
                </a:pPr>
                <a:endParaRPr lang="en-US" dirty="0"/>
              </a:p>
              <a:p>
                <a:pPr marL="537629" indent="-342900">
                  <a:buAutoNum type="arabicPeriod" startAt="2"/>
                </a:pPr>
                <a:r>
                  <a:rPr lang="en-US" dirty="0"/>
                  <a:t>(0,1):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,(0,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then 0 + b = a + 1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194729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[(0,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194729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194729" indent="0">
                  <a:buNone/>
                </a:pPr>
                <a:endParaRPr lang="en-US" dirty="0"/>
              </a:p>
              <a:p>
                <a:pPr marL="194729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1FE2F0C-15EC-BB47-B533-171296361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8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Agenda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Uncountable sets, Diagonalization </a:t>
            </a:r>
          </a:p>
          <a:p>
            <a:pPr>
              <a:lnSpc>
                <a:spcPct val="200000"/>
              </a:lnSpc>
            </a:pPr>
            <a:r>
              <a:rPr lang="en-US" dirty="0"/>
              <a:t>Binary Relation: definition, properties </a:t>
            </a:r>
          </a:p>
          <a:p>
            <a:pPr>
              <a:lnSpc>
                <a:spcPct val="200000"/>
              </a:lnSpc>
            </a:pPr>
            <a:r>
              <a:rPr lang="en-US" dirty="0"/>
              <a:t>Equivalence relation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89AE-1890-8E45-8C7E-803F3E5E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 Recap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A4107E-98F9-4F01-9DE1-D431637E8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689" y="3759686"/>
            <a:ext cx="9601200" cy="24333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C1F8B2-5938-4F9C-A54F-612B97526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689" y="2389340"/>
            <a:ext cx="9601200" cy="590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D8563C-4EED-4771-9FCE-1A6F59AD1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267" y="3062696"/>
            <a:ext cx="9660622" cy="61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19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89AE-1890-8E45-8C7E-803F3E5E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 functions, pictorially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1F8B2-5938-4F9C-A54F-612B97526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689" y="2389340"/>
            <a:ext cx="9601200" cy="590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85F2FD-BFA5-423C-A68F-998382139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564" y="3429000"/>
            <a:ext cx="2808837" cy="255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98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50E2-5835-034A-9217-54D335051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 of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3CA9D08-E27F-D147-8D3D-0AEE2263AB6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94729" indent="0">
                  <a:buNone/>
                </a:pPr>
                <a:r>
                  <a:rPr lang="en-US" dirty="0"/>
                  <a:t>Countable Sets: A set that is countable </a:t>
                </a:r>
              </a:p>
              <a:p>
                <a:pPr marL="194729" indent="0">
                  <a:buNone/>
                </a:pPr>
                <a:endParaRPr lang="en-US" dirty="0"/>
              </a:p>
              <a:p>
                <a:r>
                  <a:rPr lang="en-US" dirty="0"/>
                  <a:t>A set A is finite: empty  or it is the same size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{1,……,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 set A is countably infinite: it is the same size 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.</a:t>
                </a:r>
              </a:p>
              <a:p>
                <a:pPr marL="194729" indent="0">
                  <a:buNone/>
                </a:pPr>
                <a:endParaRPr lang="en-US" dirty="0"/>
              </a:p>
              <a:p>
                <a:pPr marL="194729" indent="0">
                  <a:buNone/>
                </a:pPr>
                <a:endParaRPr lang="en-US" dirty="0"/>
              </a:p>
              <a:p>
                <a:pPr marL="194729" indent="0">
                  <a:buNone/>
                </a:pPr>
                <a:endParaRPr lang="en-US" dirty="0"/>
              </a:p>
              <a:p>
                <a:pPr marL="194729" indent="0">
                  <a:buNone/>
                </a:pPr>
                <a:r>
                  <a:rPr lang="en-US" dirty="0"/>
                  <a:t>Uncountable set: A set that is not countable, i.e. t</a:t>
                </a:r>
                <a:r>
                  <a:rPr lang="en-US" dirty="0">
                    <a:ea typeface="Cambria Math" panose="02040503050406030204" pitchFamily="18" charset="0"/>
                  </a:rPr>
                  <a:t>here is no onto function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to this set</a:t>
                </a:r>
              </a:p>
              <a:p>
                <a:pPr marL="194729" indent="0">
                  <a:buNone/>
                </a:pPr>
                <a:endParaRPr lang="en-US" dirty="0"/>
              </a:p>
              <a:p>
                <a:r>
                  <a:rPr lang="en-US" dirty="0"/>
                  <a:t>Power sets of any countably infinite set. </a:t>
                </a:r>
              </a:p>
              <a:p>
                <a:r>
                  <a:rPr lang="en-US" dirty="0"/>
                  <a:t>The closed interval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194729" indent="0">
                  <a:buNone/>
                </a:pPr>
                <a:endParaRPr lang="en-US" dirty="0"/>
              </a:p>
              <a:p>
                <a:pPr marL="194729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3CA9D08-E27F-D147-8D3D-0AEE2263AB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40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0DF9-881D-EC4D-8840-EF58E61B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Diagonalization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537D272-2B6F-B243-8E89-B0A5A1499A6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94729" indent="0">
                  <a:buNone/>
                </a:pPr>
                <a:r>
                  <a:rPr lang="en-US" dirty="0"/>
                  <a:t>The diagonalization argument is constructed to demonstrate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ℕ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. Equivalently, the goal is to prove that for every function f with domain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 and codomain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𝐏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,  f is not onto. To prove this we must show that for every function: </a:t>
                </a:r>
              </a:p>
              <a:p>
                <a:pPr marL="194729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194729" indent="0">
                  <a:buNone/>
                </a:pPr>
                <a:endParaRPr lang="en-US" dirty="0"/>
              </a:p>
              <a:p>
                <a:pPr marL="194729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b="1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b="1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1" i="1" u="sng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𝐏</m:t>
                      </m:r>
                      <m:d>
                        <m:dPr>
                          <m:ctrlPr>
                            <a:rPr lang="en-US" b="1" i="1" u="sng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u="sng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</m:e>
                      </m:d>
                      <m:r>
                        <a:rPr lang="en-US" b="1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1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b="1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l-GR" b="1" i="1" u="sng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b="1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u="sng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u="sng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b="1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≠</m:t>
                      </m:r>
                      <m:r>
                        <a:rPr lang="en-US" b="1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u="sng" dirty="0"/>
              </a:p>
              <a:p>
                <a:pPr marL="194729" indent="0">
                  <a:buNone/>
                </a:pPr>
                <a:endParaRPr lang="en-US" dirty="0"/>
              </a:p>
              <a:p>
                <a:pPr marL="194729" indent="0">
                  <a:buNone/>
                </a:pPr>
                <a:r>
                  <a:rPr lang="en-US" dirty="0"/>
                  <a:t>For arbitrary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we give as witness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∉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537D272-2B6F-B243-8E89-B0A5A1499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773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89AE-1890-8E45-8C7E-803F3E5E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B4181D8-2180-2B49-9974-7B55061D77D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39838" y="2503434"/>
                <a:ext cx="11638995" cy="3765534"/>
              </a:xfrm>
            </p:spPr>
            <p:txBody>
              <a:bodyPr/>
              <a:lstStyle/>
              <a:p>
                <a:pPr marL="194729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194729" indent="0">
                  <a:buNone/>
                </a:pPr>
                <a:r>
                  <a:rPr lang="en-US" sz="1400" dirty="0"/>
                  <a:t>Consider the following two functions </a:t>
                </a:r>
              </a:p>
              <a:p>
                <a:pPr marL="194729" indent="0">
                  <a:buNone/>
                </a:pPr>
                <a:endParaRPr lang="en-US" sz="1400" dirty="0"/>
              </a:p>
              <a:p>
                <a:pPr marL="194729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sz="1400" dirty="0"/>
                  <a:t>  (recall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means “a is a factor of b”)</a:t>
                </a:r>
              </a:p>
              <a:p>
                <a:pPr marL="194729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/>
                  <a:t> the set of all even natural numbers</a:t>
                </a:r>
              </a:p>
              <a:p>
                <a:pPr marL="194729" indent="0">
                  <a:buNone/>
                </a:pPr>
                <a:endParaRPr lang="en-US" sz="1400" dirty="0"/>
              </a:p>
              <a:p>
                <a:pPr marL="194729" indent="0">
                  <a:buNone/>
                </a:pPr>
                <a:endParaRPr lang="en-US" sz="1400" dirty="0"/>
              </a:p>
              <a:p>
                <a:pPr marL="194729" indent="0">
                  <a:buNone/>
                </a:pPr>
                <a:r>
                  <a:rPr lang="en-US" sz="1400" dirty="0"/>
                  <a:t>(a) 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sz="1400" b="0" dirty="0"/>
              </a:p>
              <a:p>
                <a:pPr marL="194729" indent="0">
                  <a:buNone/>
                </a:pPr>
                <a:endParaRPr lang="en-US" sz="1400" dirty="0"/>
              </a:p>
              <a:p>
                <a:pPr marL="194729" indent="0">
                  <a:buNone/>
                </a:pPr>
                <a:r>
                  <a:rPr lang="en-US" sz="1400" dirty="0"/>
                  <a:t>(b) 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sz="1400" dirty="0"/>
              </a:p>
              <a:p>
                <a:pPr marL="194729" indent="0">
                  <a:buNone/>
                </a:pPr>
                <a:endParaRPr lang="en-US" sz="1400" dirty="0"/>
              </a:p>
              <a:p>
                <a:pPr marL="194729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B4181D8-2180-2B49-9974-7B55061D77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39838" y="2503434"/>
                <a:ext cx="11638995" cy="376553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280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89AE-1890-8E45-8C7E-803F3E5E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B4181D8-2180-2B49-9974-7B55061D77D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39838" y="2503433"/>
                <a:ext cx="11638995" cy="4211131"/>
              </a:xfrm>
            </p:spPr>
            <p:txBody>
              <a:bodyPr/>
              <a:lstStyle/>
              <a:p>
                <a:pPr marL="194729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194729" indent="0">
                  <a:buNone/>
                </a:pPr>
                <a:r>
                  <a:rPr lang="en-US" sz="1400" dirty="0"/>
                  <a:t>Consider the following two functions </a:t>
                </a:r>
              </a:p>
              <a:p>
                <a:pPr marL="194729" indent="0">
                  <a:buNone/>
                </a:pPr>
                <a:endParaRPr lang="en-US" sz="1400" dirty="0"/>
              </a:p>
              <a:p>
                <a:pPr marL="194729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)}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𝑥𝑐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(recall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means “a is a factor of b”)</a:t>
                </a:r>
              </a:p>
              <a:p>
                <a:pPr marL="194729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/>
                  <a:t> the set of all even natural numbers</a:t>
                </a:r>
              </a:p>
              <a:p>
                <a:pPr marL="194729" indent="0">
                  <a:buNone/>
                </a:pPr>
                <a:endParaRPr lang="en-US" sz="1400" dirty="0"/>
              </a:p>
              <a:p>
                <a:pPr marL="194729" indent="0">
                  <a:buNone/>
                </a:pPr>
                <a:endParaRPr lang="en-US" sz="1400" dirty="0"/>
              </a:p>
              <a:p>
                <a:pPr marL="194729" indent="0">
                  <a:buNone/>
                </a:pPr>
                <a:r>
                  <a:rPr lang="en-US" sz="1400" dirty="0"/>
                  <a:t>(a) 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 marL="194729" indent="0">
                  <a:buNone/>
                </a:pPr>
                <a:r>
                  <a:rPr lang="en-US" sz="1400" b="0" dirty="0"/>
                  <a:t>Every natural number is the factor of itself.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→ </m:t>
                    </m:r>
                    <m:d>
                      <m:dPr>
                        <m:begChr m:val="{"/>
                        <m:endChr m:val="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∉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b="0" dirty="0"/>
                  <a:t> =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1400" b="0" dirty="0"/>
              </a:p>
              <a:p>
                <a:pPr marL="194729" indent="0">
                  <a:buNone/>
                </a:pPr>
                <a:endParaRPr lang="en-US" sz="1400" dirty="0"/>
              </a:p>
              <a:p>
                <a:pPr marL="194729" indent="0">
                  <a:buNone/>
                </a:pPr>
                <a:r>
                  <a:rPr lang="en-US" sz="1400" dirty="0"/>
                  <a:t>(b) 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r>
                  <a:rPr lang="en-US" sz="1400" dirty="0"/>
                  <a:t> The set of all odd natural numbers </a:t>
                </a:r>
              </a:p>
              <a:p>
                <a:pPr marL="194729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𝑤h𝑒𝑟𝑒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400" dirty="0"/>
              </a:p>
              <a:p>
                <a:pPr marL="194729" indent="0">
                  <a:buNone/>
                </a:pPr>
                <a:r>
                  <a:rPr lang="en-US" sz="1400" dirty="0"/>
                  <a:t>If n is even: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∉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194729" indent="0">
                  <a:buNone/>
                </a:pPr>
                <a:r>
                  <a:rPr lang="en-US" sz="1400" dirty="0"/>
                  <a:t>If n is odd: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∉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  <a:p>
                <a:pPr marL="194729" indent="0">
                  <a:buNone/>
                </a:pPr>
                <a:endParaRPr lang="en-US" sz="1400" dirty="0"/>
              </a:p>
              <a:p>
                <a:pPr marL="194729" indent="0">
                  <a:buNone/>
                </a:pPr>
                <a:endParaRPr lang="en-US" sz="1400" dirty="0"/>
              </a:p>
              <a:p>
                <a:pPr marL="194729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B4181D8-2180-2B49-9974-7B55061D77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39838" y="2503433"/>
                <a:ext cx="11638995" cy="421113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288494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1783</Words>
  <Application>Microsoft Macintosh PowerPoint</Application>
  <PresentationFormat>Widescreen</PresentationFormat>
  <Paragraphs>200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Lato</vt:lpstr>
      <vt:lpstr>Raleway</vt:lpstr>
      <vt:lpstr>Streamline</vt:lpstr>
      <vt:lpstr>CSE 20 Discussion - Week 9</vt:lpstr>
      <vt:lpstr>Administrative Stuff</vt:lpstr>
      <vt:lpstr>Agenda</vt:lpstr>
      <vt:lpstr>Cardinality Recap</vt:lpstr>
      <vt:lpstr>Onto functions, pictorially</vt:lpstr>
      <vt:lpstr>Cardinality of Sets</vt:lpstr>
      <vt:lpstr>Diagonalization</vt:lpstr>
      <vt:lpstr>Problem 1</vt:lpstr>
      <vt:lpstr>Problem 1</vt:lpstr>
      <vt:lpstr>Binary Relation </vt:lpstr>
      <vt:lpstr>Problem2a </vt:lpstr>
      <vt:lpstr>Problem2</vt:lpstr>
      <vt:lpstr>Equivalence Relation</vt:lpstr>
      <vt:lpstr>Problem 3</vt:lpstr>
      <vt:lpstr>Problem 3a </vt:lpstr>
      <vt:lpstr>Problem 3a cont.</vt:lpstr>
      <vt:lpstr>Problem 3a cont.</vt:lpstr>
      <vt:lpstr>Equivalence Class </vt:lpstr>
      <vt:lpstr>Problem 3b</vt:lpstr>
      <vt:lpstr>Problem 3b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20 Discussion - Week 1</dc:title>
  <dc:creator>snailzillascreator@gmail.com</dc:creator>
  <cp:lastModifiedBy>Hui Yu</cp:lastModifiedBy>
  <cp:revision>69</cp:revision>
  <dcterms:created xsi:type="dcterms:W3CDTF">2021-01-21T01:02:18Z</dcterms:created>
  <dcterms:modified xsi:type="dcterms:W3CDTF">2021-11-24T04:21:59Z</dcterms:modified>
</cp:coreProperties>
</file>