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4" r:id="rId7"/>
    <p:sldId id="277" r:id="rId8"/>
    <p:sldId id="262" r:id="rId9"/>
    <p:sldId id="263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BBE14-8312-43E2-99F7-3E71CB44BCF5}" v="32" dt="2021-01-21T21:32:05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DFBDC-3F79-4A99-94E9-2CAE4C0BE874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63B8A-2E53-4FA1-B7FC-00FDA07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b902f7e6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b902f7e6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16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644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140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763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50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708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72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532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09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b902f7e6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b902f7e6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b902f7e6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b902f7e6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660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3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41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31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919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68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0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228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90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486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676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008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458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907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16442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dirty="0"/>
              <a:t>CSE 20 Discussion - Week 3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" dirty="0"/>
              <a:t>Circuits and Logic</a:t>
            </a:r>
          </a:p>
          <a:p>
            <a:pPr marL="0" indent="0" algn="ctr"/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Common logical equivalences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040234" y="4496499"/>
            <a:ext cx="10183965" cy="12901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Many others (see textbook for more)</a:t>
            </a:r>
          </a:p>
          <a:p>
            <a:r>
              <a:rPr lang="en-US" dirty="0" err="1"/>
              <a:t>DeMorgan’s</a:t>
            </a:r>
            <a:r>
              <a:rPr lang="en-US" dirty="0"/>
              <a:t> Laws come up a lot!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33547-6457-4A42-A244-26872F7E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260" y="3147195"/>
            <a:ext cx="784969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7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Logic Gates and logical equivalence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Give a circuit that produces the same output as the circuit below but has only 4 gates</a:t>
            </a:r>
          </a:p>
          <a:p>
            <a:r>
              <a:rPr lang="en-US" dirty="0"/>
              <a:t>Can we use logical equivalences to help us?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D0D27-9DB5-4B89-8ABF-EF9E2778D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64" y="3879910"/>
            <a:ext cx="4389646" cy="1816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61966-983C-40E0-A2FF-31C5E55AC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189" y="479099"/>
            <a:ext cx="8448033" cy="11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9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Circuits and Propositional logic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We can convert between circuits and propositional logic in both directions</a:t>
            </a:r>
          </a:p>
          <a:p>
            <a:r>
              <a:rPr lang="en-US" dirty="0"/>
              <a:t>To get from a circuit to a compound proposition:</a:t>
            </a:r>
          </a:p>
          <a:p>
            <a:pPr marL="194729" indent="0">
              <a:buNone/>
            </a:pPr>
            <a:endParaRPr lang="en-US" dirty="0"/>
          </a:p>
          <a:p>
            <a:pPr marL="537629" indent="-342900">
              <a:buFont typeface="+mj-lt"/>
              <a:buAutoNum type="arabicPeriod"/>
            </a:pPr>
            <a:r>
              <a:rPr lang="en-US" dirty="0"/>
              <a:t>Create a propositional variable for each input to the circuit</a:t>
            </a:r>
          </a:p>
          <a:p>
            <a:pPr marL="537629" indent="-342900">
              <a:buFont typeface="+mj-lt"/>
              <a:buAutoNum type="arabicPeriod"/>
            </a:pPr>
            <a:r>
              <a:rPr lang="en-US" dirty="0"/>
              <a:t>Trace the circuit to determine how the output of the circuit depends on the inputs. </a:t>
            </a:r>
          </a:p>
          <a:p>
            <a:pPr marL="1147214" lvl="1" indent="-342900">
              <a:spcBef>
                <a:spcPts val="500"/>
              </a:spcBef>
            </a:pPr>
            <a:r>
              <a:rPr lang="en-US" dirty="0"/>
              <a:t>At the output of each gate, write the corresponding compound proposition based on the input wires and the logical operator for that gate</a:t>
            </a:r>
          </a:p>
          <a:p>
            <a:pPr marL="537629" indent="-342900">
              <a:buFont typeface="+mj-lt"/>
              <a:buAutoNum type="arabicPeriod"/>
            </a:pPr>
            <a:r>
              <a:rPr lang="en-US" dirty="0"/>
              <a:t>The compound proposition(s) at the output wire(s) is your answer</a:t>
            </a:r>
          </a:p>
          <a:p>
            <a:pPr marL="537629" indent="-342900">
              <a:buFont typeface="+mj-lt"/>
              <a:buAutoNum type="arabicPeriod"/>
            </a:pPr>
            <a:endParaRPr lang="en-US" dirty="0"/>
          </a:p>
          <a:p>
            <a:pPr marL="194729" indent="0">
              <a:buNone/>
            </a:pPr>
            <a:endParaRPr lang="en-US" dirty="0"/>
          </a:p>
          <a:p>
            <a:r>
              <a:rPr lang="en-US" dirty="0"/>
              <a:t>What about building a circuit from a compound proposition?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Similar process – each variable is an input to the circuit, build gates according to the logical operators in the proposition</a:t>
            </a:r>
          </a:p>
          <a:p>
            <a:pPr marL="194729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0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Normal Forms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Normal Forms (DNF and CNF) give us ways to build a compound proposition that describes the input – output relationship of any truth table</a:t>
            </a:r>
          </a:p>
          <a:p>
            <a:pPr>
              <a:lnSpc>
                <a:spcPct val="100000"/>
              </a:lnSpc>
            </a:pPr>
            <a:r>
              <a:rPr lang="en-US" dirty="0"/>
              <a:t>Given a truth table: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DNF: Compound proposition should be “true” whenever the truth values of the input variables correspond to </a:t>
            </a:r>
            <a:r>
              <a:rPr lang="en-US" b="1" dirty="0"/>
              <a:t>one</a:t>
            </a:r>
            <a:r>
              <a:rPr lang="en-US" dirty="0"/>
              <a:t> of the </a:t>
            </a:r>
            <a:r>
              <a:rPr lang="en-US" b="1" dirty="0"/>
              <a:t>“true” </a:t>
            </a:r>
            <a:r>
              <a:rPr lang="en-US" dirty="0"/>
              <a:t>rows of the output column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CNF: Compound proposition should be “true” whenever the truth values of the input variables </a:t>
            </a:r>
            <a:r>
              <a:rPr lang="en-US" b="1" dirty="0"/>
              <a:t>do not</a:t>
            </a:r>
            <a:r>
              <a:rPr lang="en-US" dirty="0"/>
              <a:t> correspond to </a:t>
            </a:r>
            <a:r>
              <a:rPr lang="en-US" b="1" dirty="0"/>
              <a:t>any</a:t>
            </a:r>
            <a:r>
              <a:rPr lang="en-US" dirty="0"/>
              <a:t> of the </a:t>
            </a:r>
            <a:r>
              <a:rPr lang="en-US" b="1" dirty="0"/>
              <a:t>“false”</a:t>
            </a:r>
            <a:r>
              <a:rPr lang="en-US" dirty="0"/>
              <a:t> rows of the output column</a:t>
            </a:r>
          </a:p>
          <a:p>
            <a:pPr marL="821247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compound proposition in DNF is a compound proposition that is structured as an “OR” of “AND”s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Propositions in parentheses are “AND”s, with “OR”s between them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 compound proposition in CNF is a compound proposition that is structure as an “AND” of “OR”s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Propositions in parentheses are “OR”s with “AND”s between them</a:t>
            </a:r>
          </a:p>
        </p:txBody>
      </p:sp>
    </p:spTree>
    <p:extLst>
      <p:ext uri="{BB962C8B-B14F-4D97-AF65-F5344CB8AC3E}">
        <p14:creationId xmlns:p14="http://schemas.microsoft.com/office/powerpoint/2010/main" val="1350675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64964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Normal Forms Practice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67800" y="2363240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Consider the truth table below:                                          Give a compound proposition that is logically equivalent to </a:t>
            </a:r>
            <a:r>
              <a:rPr lang="en-US" b="1" dirty="0"/>
              <a:t>?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4D59D49-08C6-49DB-BCE4-99E2BB488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488902"/>
              </p:ext>
            </p:extLst>
          </p:nvPr>
        </p:nvGraphicFramePr>
        <p:xfrm>
          <a:off x="1125332" y="2854551"/>
          <a:ext cx="3563456" cy="339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864">
                  <a:extLst>
                    <a:ext uri="{9D8B030D-6E8A-4147-A177-3AD203B41FA5}">
                      <a16:colId xmlns:a16="http://schemas.microsoft.com/office/drawing/2014/main" val="1971293127"/>
                    </a:ext>
                  </a:extLst>
                </a:gridCol>
                <a:gridCol w="890864">
                  <a:extLst>
                    <a:ext uri="{9D8B030D-6E8A-4147-A177-3AD203B41FA5}">
                      <a16:colId xmlns:a16="http://schemas.microsoft.com/office/drawing/2014/main" val="2244718375"/>
                    </a:ext>
                  </a:extLst>
                </a:gridCol>
                <a:gridCol w="890864">
                  <a:extLst>
                    <a:ext uri="{9D8B030D-6E8A-4147-A177-3AD203B41FA5}">
                      <a16:colId xmlns:a16="http://schemas.microsoft.com/office/drawing/2014/main" val="1400575162"/>
                    </a:ext>
                  </a:extLst>
                </a:gridCol>
                <a:gridCol w="890864">
                  <a:extLst>
                    <a:ext uri="{9D8B030D-6E8A-4147-A177-3AD203B41FA5}">
                      <a16:colId xmlns:a16="http://schemas.microsoft.com/office/drawing/2014/main" val="2365545294"/>
                    </a:ext>
                  </a:extLst>
                </a:gridCol>
              </a:tblGrid>
              <a:tr h="37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52635"/>
                  </a:ext>
                </a:extLst>
              </a:tr>
              <a:tr h="37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43411"/>
                  </a:ext>
                </a:extLst>
              </a:tr>
              <a:tr h="37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15759"/>
                  </a:ext>
                </a:extLst>
              </a:tr>
              <a:tr h="37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95334"/>
                  </a:ext>
                </a:extLst>
              </a:tr>
              <a:tr h="37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90917"/>
                  </a:ext>
                </a:extLst>
              </a:tr>
              <a:tr h="37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06381"/>
                  </a:ext>
                </a:extLst>
              </a:tr>
              <a:tr h="37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900884"/>
                  </a:ext>
                </a:extLst>
              </a:tr>
              <a:tr h="37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3755"/>
                  </a:ext>
                </a:extLst>
              </a:tr>
              <a:tr h="37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36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0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Putting it all together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To build a circuit that implements some operation: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Build an input/output table for that operation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Build compound propositions for the output column(s) using DNF / CNF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Build a circuit that implements those compound proposition(s)</a:t>
            </a:r>
          </a:p>
          <a:p>
            <a:pPr>
              <a:spcBef>
                <a:spcPts val="500"/>
              </a:spcBef>
            </a:pPr>
            <a:r>
              <a:rPr lang="en-US" dirty="0"/>
              <a:t>This process probably won’t give the smallest circuit, but it will give a circuit that works</a:t>
            </a:r>
          </a:p>
        </p:txBody>
      </p:sp>
    </p:spTree>
    <p:extLst>
      <p:ext uri="{BB962C8B-B14F-4D97-AF65-F5344CB8AC3E}">
        <p14:creationId xmlns:p14="http://schemas.microsoft.com/office/powerpoint/2010/main" val="3261212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67800" y="1613828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Putting it all together -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Google Shape;99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67800" y="2327428"/>
                <a:ext cx="10251600" cy="3014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-US" dirty="0"/>
                  <a:t>Build a circuit that implements the operation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3=0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500"/>
                  </a:spcBef>
                </a:pPr>
                <a:r>
                  <a:rPr lang="en-US" dirty="0"/>
                  <a:t>Output of the circuit should be 1 when the number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divisible by 3,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dirty="0"/>
                  <a:t>First step: Input / Output table</a:t>
                </a:r>
              </a:p>
              <a:p>
                <a:pPr>
                  <a:spcBef>
                    <a:spcPts val="50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99" name="Google Shape;99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7800" y="2327428"/>
                <a:ext cx="10251600" cy="3014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147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Putting it all together -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Google Shape;99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2600" y="2771833"/>
                <a:ext cx="10251600" cy="3014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-US" dirty="0"/>
                  <a:t>Build a circuit that implements the operation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3=0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500"/>
                  </a:spcBef>
                </a:pPr>
                <a:r>
                  <a:rPr lang="en-US" dirty="0"/>
                  <a:t>Output of the circuit should be 1 when the number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divisible by 3,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dirty="0"/>
                  <a:t>First step: Input / Output table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dirty="0"/>
                  <a:t>Next step: Compound proposition</a:t>
                </a:r>
              </a:p>
              <a:p>
                <a:pPr>
                  <a:spcBef>
                    <a:spcPts val="50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99" name="Google Shape;99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2600" y="2771833"/>
                <a:ext cx="10251600" cy="3014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707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Putting it all together - example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Google Shape;99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2600" y="2771833"/>
                <a:ext cx="10251600" cy="3014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-US" dirty="0"/>
                  <a:t>Build a circuit that implements the operation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3=0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500"/>
                  </a:spcBef>
                </a:pPr>
                <a:r>
                  <a:rPr lang="en-US" dirty="0"/>
                  <a:t>Output of the circuit should be 1 when the number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divisible by 3,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dirty="0"/>
                  <a:t>First step: Input / Output table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dirty="0"/>
                  <a:t>Next step: Compound proposition</a:t>
                </a:r>
              </a:p>
              <a:p>
                <a:pPr lvl="1">
                  <a:spcBef>
                    <a:spcPts val="500"/>
                  </a:spcBef>
                </a:pPr>
                <a:endParaRPr lang="en-US" sz="1400" b="1" dirty="0">
                  <a:solidFill>
                    <a:schemeClr val="accent6">
                      <a:lumMod val="25000"/>
                    </a:schemeClr>
                  </a:solidFill>
                </a:endParaRPr>
              </a:p>
              <a:p>
                <a:pPr>
                  <a:spcBef>
                    <a:spcPts val="500"/>
                  </a:spcBef>
                </a:pPr>
                <a:r>
                  <a:rPr lang="en-US" dirty="0"/>
                  <a:t>Last step: Build the circuit!</a:t>
                </a:r>
              </a:p>
              <a:p>
                <a:pPr>
                  <a:spcBef>
                    <a:spcPts val="50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99" name="Google Shape;99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2600" y="2771833"/>
                <a:ext cx="10251600" cy="3014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68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Administrative Stuff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94729" indent="0">
              <a:buNone/>
            </a:pPr>
            <a:endParaRPr dirty="0"/>
          </a:p>
          <a:p>
            <a:r>
              <a:rPr lang="en" dirty="0"/>
              <a:t>Week 3 (Monday, Wednesday, Friday) Review quiz “due this Friday</a:t>
            </a:r>
          </a:p>
          <a:p>
            <a:pPr lvl="1"/>
            <a:r>
              <a:rPr lang="en" dirty="0"/>
              <a:t>Hard due date is Sunday</a:t>
            </a:r>
            <a:endParaRPr dirty="0"/>
          </a:p>
          <a:p>
            <a:r>
              <a:rPr lang="en" dirty="0"/>
              <a:t>Project Part 1 </a:t>
            </a:r>
            <a:r>
              <a:rPr lang="en-US" dirty="0"/>
              <a:t>is due Tomorrow at 11pm!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See class website -&gt; assignments -&gt; Project Part 1 for more info</a:t>
            </a:r>
          </a:p>
          <a:p>
            <a:pPr lvl="1">
              <a:spcBef>
                <a:spcPts val="0"/>
              </a:spcBef>
            </a:pPr>
            <a:r>
              <a:rPr lang="en-US" dirty="0"/>
              <a:t>C</a:t>
            </a:r>
            <a:r>
              <a:rPr lang="en" dirty="0" err="1"/>
              <a:t>hecklist</a:t>
            </a:r>
            <a:r>
              <a:rPr lang="en" dirty="0"/>
              <a:t> is very useful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Agenda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Circuits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Review of gates, how to determine the output of a circuit</a:t>
            </a:r>
          </a:p>
          <a:p>
            <a:r>
              <a:rPr lang="en-US" dirty="0"/>
              <a:t>Propositional Logic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Key definitions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Logical equivalences and how to apply them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Normal Forms</a:t>
            </a:r>
            <a:endParaRPr dirty="0"/>
          </a:p>
          <a:p>
            <a:r>
              <a:rPr lang="en-US" dirty="0"/>
              <a:t>Converting between circuits and propositional logic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Logic Gates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Input / Output is expressed as 1/0 or T/F</a:t>
            </a:r>
          </a:p>
          <a:p>
            <a:r>
              <a:rPr lang="en-US" dirty="0"/>
              <a:t>Binary operators (AND, OR, XOR, </a:t>
            </a:r>
            <a:r>
              <a:rPr lang="en-US" dirty="0" err="1"/>
              <a:t>etc</a:t>
            </a:r>
            <a:r>
              <a:rPr lang="en-US" dirty="0"/>
              <a:t>) take </a:t>
            </a:r>
            <a:r>
              <a:rPr lang="en-US" dirty="0">
                <a:highlight>
                  <a:srgbClr val="FFFF00"/>
                </a:highlight>
              </a:rPr>
              <a:t>2</a:t>
            </a:r>
            <a:r>
              <a:rPr lang="en-US" dirty="0"/>
              <a:t> inputs, unary operators (NOT) take </a:t>
            </a:r>
            <a:r>
              <a:rPr lang="en-US" dirty="0">
                <a:highlight>
                  <a:srgbClr val="FFFF00"/>
                </a:highlight>
              </a:rPr>
              <a:t>1</a:t>
            </a:r>
          </a:p>
          <a:p>
            <a:r>
              <a:rPr lang="en-US" dirty="0"/>
              <a:t>Input / Output relationship is defined with truth tables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6AA87D-955E-4BD0-B9C0-220F6B95A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866" y="3765647"/>
            <a:ext cx="6477904" cy="2581635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6B6EF7-0690-4457-B85C-B36FE694D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776701"/>
              </p:ext>
            </p:extLst>
          </p:nvPr>
        </p:nvGraphicFramePr>
        <p:xfrm>
          <a:off x="8680855" y="3341033"/>
          <a:ext cx="2719785" cy="209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439">
                  <a:extLst>
                    <a:ext uri="{9D8B030D-6E8A-4147-A177-3AD203B41FA5}">
                      <a16:colId xmlns:a16="http://schemas.microsoft.com/office/drawing/2014/main" val="3689791094"/>
                    </a:ext>
                  </a:extLst>
                </a:gridCol>
                <a:gridCol w="874439">
                  <a:extLst>
                    <a:ext uri="{9D8B030D-6E8A-4147-A177-3AD203B41FA5}">
                      <a16:colId xmlns:a16="http://schemas.microsoft.com/office/drawing/2014/main" val="3850671160"/>
                    </a:ext>
                  </a:extLst>
                </a:gridCol>
                <a:gridCol w="970907">
                  <a:extLst>
                    <a:ext uri="{9D8B030D-6E8A-4147-A177-3AD203B41FA5}">
                      <a16:colId xmlns:a16="http://schemas.microsoft.com/office/drawing/2014/main" val="1645156794"/>
                    </a:ext>
                  </a:extLst>
                </a:gridCol>
              </a:tblGrid>
              <a:tr h="5863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52223"/>
                  </a:ext>
                </a:extLst>
              </a:tr>
              <a:tr h="340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81204"/>
                  </a:ext>
                </a:extLst>
              </a:tr>
              <a:tr h="340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6849"/>
                  </a:ext>
                </a:extLst>
              </a:tr>
              <a:tr h="340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6775"/>
                  </a:ext>
                </a:extLst>
              </a:tr>
              <a:tr h="340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163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1CD247B-0A41-4A2A-BB9D-EC0C220BE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896" y="5543665"/>
            <a:ext cx="163852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9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Logic Gates - practice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What will this circuit output when the inputs are x = 0, y = 1, and z = 0?</a:t>
            </a:r>
          </a:p>
          <a:p>
            <a:r>
              <a:rPr lang="en-US" dirty="0"/>
              <a:t>A: 1</a:t>
            </a:r>
          </a:p>
          <a:p>
            <a:r>
              <a:rPr lang="en-US" dirty="0"/>
              <a:t>B: 0</a:t>
            </a:r>
          </a:p>
          <a:p>
            <a:r>
              <a:rPr lang="en-US" dirty="0"/>
              <a:t>C: I don’t know</a:t>
            </a:r>
          </a:p>
          <a:p>
            <a:r>
              <a:rPr lang="en-US" dirty="0"/>
              <a:t>D: I really don’t know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C0AD4-0E02-4129-B865-A24D7673E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872" y="3391956"/>
            <a:ext cx="7621064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5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Propositional Logic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Google Shape;99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2600" y="2771833"/>
                <a:ext cx="10251600" cy="3014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-US" dirty="0"/>
                  <a:t>Proposition: A statement that is either true or false</a:t>
                </a:r>
              </a:p>
              <a:p>
                <a:r>
                  <a:rPr lang="en-US" dirty="0"/>
                  <a:t>Propositional variable: A variable that represents a proposition</a:t>
                </a:r>
              </a:p>
              <a:p>
                <a:r>
                  <a:rPr lang="en-US" dirty="0"/>
                  <a:t>Logical operators: Take truth values (T/F) as input, and give truth values as output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dirty="0"/>
                  <a:t>E.g. AND </a:t>
                </a:r>
                <a:r>
                  <a:rPr lang="en-US" dirty="0">
                    <a:highlight>
                      <a:srgbClr val="FFFF00"/>
                    </a:highlight>
                  </a:rPr>
                  <a:t>(^)</a:t>
                </a:r>
                <a:r>
                  <a:rPr lang="en-US" dirty="0"/>
                  <a:t>, OR </a:t>
                </a:r>
                <a:r>
                  <a:rPr lang="en-US" dirty="0">
                    <a:highlight>
                      <a:srgbClr val="FFFF00"/>
                    </a:highlight>
                  </a:rPr>
                  <a:t>(V)</a:t>
                </a:r>
                <a:r>
                  <a:rPr lang="en-US" dirty="0"/>
                  <a:t>, XOR</a:t>
                </a:r>
                <a:r>
                  <a:rPr lang="en-US" dirty="0">
                    <a:highlight>
                      <a:srgbClr val="FFFF00"/>
                    </a:highlight>
                  </a:rPr>
                  <a:t>(</a:t>
                </a:r>
                <a:r>
                  <a:rPr lang="en-US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)</a:t>
                </a:r>
                <a:r>
                  <a:rPr lang="en-US" dirty="0">
                    <a:sym typeface="Symbol" panose="05050102010706020507" pitchFamily="18" charset="2"/>
                  </a:rPr>
                  <a:t>, NOT</a:t>
                </a:r>
                <a:r>
                  <a:rPr lang="en-US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)</a:t>
                </a:r>
              </a:p>
              <a:p>
                <a:r>
                  <a:rPr lang="en-US" dirty="0"/>
                  <a:t>Compound proposition: A proposition composed of other propositions and (potentially) logical operators</a:t>
                </a:r>
              </a:p>
              <a:p>
                <a:endParaRPr lang="en-US" dirty="0"/>
              </a:p>
              <a:p>
                <a:r>
                  <a:rPr lang="en-US" dirty="0"/>
                  <a:t>Example of a proposition: “I am cold”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dirty="0"/>
                  <a:t>I can assign this proposition to a propositional variable, e.g. x = “I am cold”</a:t>
                </a:r>
              </a:p>
              <a:p>
                <a:r>
                  <a:rPr lang="en-US" dirty="0"/>
                  <a:t>Another propositional variable: y = “I am outside”</a:t>
                </a:r>
              </a:p>
              <a:p>
                <a:r>
                  <a:rPr lang="en-US" dirty="0"/>
                  <a:t>A compound proposition: x ^ y = “I am cold and I am outside”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dirty="0"/>
              </a:p>
            </p:txBody>
          </p:sp>
        </mc:Choice>
        <mc:Fallback xmlns="">
          <p:sp>
            <p:nvSpPr>
              <p:cNvPr id="99" name="Google Shape;99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2600" y="2771833"/>
                <a:ext cx="10251600" cy="3014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30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144050" y="162104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Truth Tables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Google Shape;99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0200" y="2348990"/>
                <a:ext cx="10251600" cy="3014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-US" dirty="0"/>
                  <a:t>Table of all possible settings of truth values for the propositional variables and the truth value of the compound proposition</a:t>
                </a:r>
              </a:p>
              <a:p>
                <a:r>
                  <a:rPr lang="en-US" dirty="0"/>
                  <a:t>One column for each proposition variable, and an output column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dirty="0"/>
                  <a:t>Often include columns for “intermediate” compound propositions to help determine the value of the final compound proposition</a:t>
                </a:r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propositional variables,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rows</a:t>
                </a:r>
              </a:p>
              <a:p>
                <a:r>
                  <a:rPr lang="en-US" dirty="0"/>
                  <a:t>Often a good starting place for questions involving propositional logic</a:t>
                </a:r>
              </a:p>
              <a:p>
                <a:pPr marL="194729" indent="0">
                  <a:buNone/>
                </a:pPr>
                <a:r>
                  <a:rPr lang="en-US" dirty="0"/>
                  <a:t>Example: Give a truth table for the compound proposition </a:t>
                </a:r>
                <a:r>
                  <a:rPr lang="en-US" b="0" i="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>
                    <a:latin typeface="+mj-lt"/>
                    <a:sym typeface="Symbol" panose="05050102010706020507" pitchFamily="18" charset="2"/>
                  </a:rPr>
                  <a:t></a:t>
                </a:r>
                <a:r>
                  <a:rPr lang="en-US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0" i="0" dirty="0">
                    <a:latin typeface="+mj-lt"/>
                    <a:sym typeface="Symbol" panose="05050102010706020507" pitchFamily="18" charset="2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^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dirty="0"/>
              </a:p>
            </p:txBody>
          </p:sp>
        </mc:Choice>
        <mc:Fallback>
          <p:sp>
            <p:nvSpPr>
              <p:cNvPr id="99" name="Google Shape;99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0200" y="2348990"/>
                <a:ext cx="10251600" cy="3014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8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Logic Gates and Propositional Logic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We can translate circuits to compound propositions to help reason about their outputs</a:t>
            </a:r>
          </a:p>
          <a:p>
            <a:r>
              <a:rPr lang="en-US" dirty="0"/>
              <a:t>Inputs = propositional variables</a:t>
            </a:r>
          </a:p>
          <a:p>
            <a:r>
              <a:rPr lang="en-US" dirty="0"/>
              <a:t>Gates = logical operators</a:t>
            </a:r>
          </a:p>
          <a:p>
            <a:r>
              <a:rPr lang="en-US" dirty="0"/>
              <a:t>Give a compound proposition for the output of this circuit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5CFB9-4C2E-4164-B092-5F56416B7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57" y="4067087"/>
            <a:ext cx="5437641" cy="2249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CE80C3-F187-714D-A2E4-8CDCEDB791F6}"/>
                  </a:ext>
                </a:extLst>
              </p:cNvPr>
              <p:cNvSpPr txBox="1"/>
              <p:nvPr/>
            </p:nvSpPr>
            <p:spPr>
              <a:xfrm>
                <a:off x="5109210" y="4067087"/>
                <a:ext cx="9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CE80C3-F187-714D-A2E4-8CDCEDB79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210" y="4067087"/>
                <a:ext cx="9867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E2426F-399C-1040-8336-A9BD119B4032}"/>
                  </a:ext>
                </a:extLst>
              </p:cNvPr>
              <p:cNvSpPr txBox="1"/>
              <p:nvPr/>
            </p:nvSpPr>
            <p:spPr>
              <a:xfrm>
                <a:off x="5509182" y="4637538"/>
                <a:ext cx="9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E2426F-399C-1040-8336-A9BD119B4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82" y="4637538"/>
                <a:ext cx="98679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9443AF-29B8-154C-AAC4-28A6AB0169E6}"/>
                  </a:ext>
                </a:extLst>
              </p:cNvPr>
              <p:cNvSpPr txBox="1"/>
              <p:nvPr/>
            </p:nvSpPr>
            <p:spPr>
              <a:xfrm>
                <a:off x="4918632" y="5265615"/>
                <a:ext cx="9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9443AF-29B8-154C-AAC4-28A6AB016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32" y="5265615"/>
                <a:ext cx="986790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58E9C2-58A5-7442-80C2-3DC75A1F735E}"/>
                  </a:ext>
                </a:extLst>
              </p:cNvPr>
              <p:cNvSpPr txBox="1"/>
              <p:nvPr/>
            </p:nvSpPr>
            <p:spPr>
              <a:xfrm>
                <a:off x="4918632" y="5688197"/>
                <a:ext cx="9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58E9C2-58A5-7442-80C2-3DC75A1F7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32" y="5688197"/>
                <a:ext cx="9867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D15D60-A5A6-CF4A-B63B-4A363C2CBB82}"/>
                  </a:ext>
                </a:extLst>
              </p:cNvPr>
              <p:cNvSpPr txBox="1"/>
              <p:nvPr/>
            </p:nvSpPr>
            <p:spPr>
              <a:xfrm>
                <a:off x="6553507" y="5786633"/>
                <a:ext cx="9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D15D60-A5A6-CF4A-B63B-4A363C2CB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507" y="5786633"/>
                <a:ext cx="98679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7E0DD4-DCEB-1042-B664-9B36993A54C2}"/>
                  </a:ext>
                </a:extLst>
              </p:cNvPr>
              <p:cNvSpPr txBox="1"/>
              <p:nvPr/>
            </p:nvSpPr>
            <p:spPr>
              <a:xfrm>
                <a:off x="7046902" y="4279233"/>
                <a:ext cx="9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7E0DD4-DCEB-1042-B664-9B36993A5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902" y="4279233"/>
                <a:ext cx="986790" cy="369332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E3F4D3-DEFE-8F49-8C5E-24DC938B3198}"/>
                  </a:ext>
                </a:extLst>
              </p:cNvPr>
              <p:cNvSpPr txBox="1"/>
              <p:nvPr/>
            </p:nvSpPr>
            <p:spPr>
              <a:xfrm>
                <a:off x="8629328" y="4896283"/>
                <a:ext cx="2686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)⋁(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E3F4D3-DEFE-8F49-8C5E-24DC938B3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328" y="4896283"/>
                <a:ext cx="2686943" cy="369332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60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Logical equivalences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Google Shape;99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2600" y="2771833"/>
                <a:ext cx="10251600" cy="3014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-US" dirty="0"/>
                  <a:t>Two compound propositions are </a:t>
                </a:r>
                <a:r>
                  <a:rPr lang="en-US" b="1" dirty="0"/>
                  <a:t>logically equivalent</a:t>
                </a:r>
                <a:r>
                  <a:rPr lang="en-US" dirty="0"/>
                  <a:t> if they have the same truth value for all settings of truth values to their propositional variables</a:t>
                </a:r>
              </a:p>
              <a:p>
                <a:r>
                  <a:rPr lang="en-US" dirty="0"/>
                  <a:t>Which of these compound propositions is logically equivalent to (p ^ q) V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p ^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q)?</a:t>
                </a:r>
              </a:p>
              <a:p>
                <a:pPr marL="194729" indent="0">
                  <a:buNone/>
                </a:pPr>
                <a:r>
                  <a:rPr lang="en-US" dirty="0"/>
                  <a:t>	A: p V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q</a:t>
                </a:r>
              </a:p>
              <a:p>
                <a:pPr marL="194729" indent="0">
                  <a:buNone/>
                </a:pPr>
                <a:r>
                  <a:rPr lang="en-US" dirty="0"/>
                  <a:t>	B: 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</m:t>
                    </m:r>
                  </m:oMath>
                </a14:m>
                <a:r>
                  <a:rPr lang="en-US" dirty="0"/>
                  <a:t> q</a:t>
                </a:r>
              </a:p>
              <a:p>
                <a:pPr marL="194729" indent="0">
                  <a:buNone/>
                </a:pPr>
                <a:r>
                  <a:rPr lang="en-US" dirty="0"/>
                  <a:t>	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(¬</m:t>
                    </m:r>
                  </m:oMath>
                </a14:m>
                <a:r>
                  <a:rPr lang="en-US" dirty="0"/>
                  <a:t>p ^ p) V (q ^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q)</a:t>
                </a:r>
              </a:p>
              <a:p>
                <a:pPr marL="194729" indent="0">
                  <a:buNone/>
                </a:pPr>
                <a:r>
                  <a:rPr lang="en-US" dirty="0"/>
                  <a:t>	D:  None of the above</a:t>
                </a:r>
              </a:p>
            </p:txBody>
          </p:sp>
        </mc:Choice>
        <mc:Fallback xmlns="">
          <p:sp>
            <p:nvSpPr>
              <p:cNvPr id="99" name="Google Shape;99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2600" y="2771833"/>
                <a:ext cx="10251600" cy="3014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63069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1164</Words>
  <Application>Microsoft Macintosh PowerPoint</Application>
  <PresentationFormat>Widescreen</PresentationFormat>
  <Paragraphs>171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Lato</vt:lpstr>
      <vt:lpstr>Raleway</vt:lpstr>
      <vt:lpstr>Streamline</vt:lpstr>
      <vt:lpstr>CSE 20 Discussion - Week 3</vt:lpstr>
      <vt:lpstr>Administrative Stuff</vt:lpstr>
      <vt:lpstr>Agenda</vt:lpstr>
      <vt:lpstr>Logic Gates</vt:lpstr>
      <vt:lpstr>Logic Gates - practice</vt:lpstr>
      <vt:lpstr>Propositional Logic</vt:lpstr>
      <vt:lpstr>Truth Tables</vt:lpstr>
      <vt:lpstr>Logic Gates and Propositional Logic</vt:lpstr>
      <vt:lpstr>Logical equivalences</vt:lpstr>
      <vt:lpstr>Common logical equivalences</vt:lpstr>
      <vt:lpstr>Logic Gates and logical equivalence</vt:lpstr>
      <vt:lpstr>Circuits and Propositional logic</vt:lpstr>
      <vt:lpstr>Normal Forms</vt:lpstr>
      <vt:lpstr>Normal Forms Practice</vt:lpstr>
      <vt:lpstr>Putting it all together</vt:lpstr>
      <vt:lpstr>Putting it all together - example</vt:lpstr>
      <vt:lpstr>Putting it all together - example</vt:lpstr>
      <vt:lpstr>Putting it all together -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 Discussion - Week 1</dc:title>
  <dc:creator>snailzillascreator@gmail.com</dc:creator>
  <cp:lastModifiedBy>Hui Yu</cp:lastModifiedBy>
  <cp:revision>18</cp:revision>
  <dcterms:created xsi:type="dcterms:W3CDTF">2021-01-21T01:02:18Z</dcterms:created>
  <dcterms:modified xsi:type="dcterms:W3CDTF">2021-10-13T07:26:58Z</dcterms:modified>
</cp:coreProperties>
</file>