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78" r:id="rId7"/>
    <p:sldId id="264" r:id="rId8"/>
    <p:sldId id="277" r:id="rId9"/>
    <p:sldId id="279" r:id="rId10"/>
    <p:sldId id="262" r:id="rId11"/>
    <p:sldId id="263" r:id="rId12"/>
    <p:sldId id="280" r:id="rId13"/>
    <p:sldId id="267" r:id="rId14"/>
    <p:sldId id="266" r:id="rId15"/>
    <p:sldId id="281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BBE14-8312-43E2-99F7-3E71CB44BCF5}" v="32" dt="2021-01-21T21:32:0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DFBDC-3F79-4A99-94E9-2CAE4C0BE874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3B8A-2E53-4FA1-B7FC-00FDA07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9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1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44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94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4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63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5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708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7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53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09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97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23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6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41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7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5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0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6442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CSE 20 Discussion - Week 3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Circuits and Logic</a:t>
            </a:r>
          </a:p>
          <a:p>
            <a:pPr marL="0" indent="0"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and Propositional Logic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We can translate circuits to compound propositions to help reason about their outputs</a:t>
            </a:r>
          </a:p>
          <a:p>
            <a:r>
              <a:rPr lang="en-US" dirty="0"/>
              <a:t>Inputs = propositional variables</a:t>
            </a:r>
          </a:p>
          <a:p>
            <a:r>
              <a:rPr lang="en-US" dirty="0"/>
              <a:t>Gates = logical operators</a:t>
            </a:r>
          </a:p>
          <a:p>
            <a:r>
              <a:rPr lang="en-US" dirty="0"/>
              <a:t>Give a compound proposition for the output of this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5CFB9-4C2E-4164-B092-5F56416B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57" y="4067087"/>
            <a:ext cx="5437641" cy="224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E80C3-F187-714D-A2E4-8CDCEDB791F6}"/>
                  </a:ext>
                </a:extLst>
              </p:cNvPr>
              <p:cNvSpPr txBox="1"/>
              <p:nvPr/>
            </p:nvSpPr>
            <p:spPr>
              <a:xfrm>
                <a:off x="5109210" y="4067087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E80C3-F187-714D-A2E4-8CDCEDB7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10" y="4067087"/>
                <a:ext cx="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2426F-399C-1040-8336-A9BD119B4032}"/>
                  </a:ext>
                </a:extLst>
              </p:cNvPr>
              <p:cNvSpPr txBox="1"/>
              <p:nvPr/>
            </p:nvSpPr>
            <p:spPr>
              <a:xfrm>
                <a:off x="5509182" y="4637538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2426F-399C-1040-8336-A9BD119B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82" y="4637538"/>
                <a:ext cx="98679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43AF-29B8-154C-AAC4-28A6AB0169E6}"/>
                  </a:ext>
                </a:extLst>
              </p:cNvPr>
              <p:cNvSpPr txBox="1"/>
              <p:nvPr/>
            </p:nvSpPr>
            <p:spPr>
              <a:xfrm>
                <a:off x="4918632" y="5265615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43AF-29B8-154C-AAC4-28A6AB016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32" y="5265615"/>
                <a:ext cx="98679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8E9C2-58A5-7442-80C2-3DC75A1F735E}"/>
                  </a:ext>
                </a:extLst>
              </p:cNvPr>
              <p:cNvSpPr txBox="1"/>
              <p:nvPr/>
            </p:nvSpPr>
            <p:spPr>
              <a:xfrm>
                <a:off x="4918632" y="5688197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8E9C2-58A5-7442-80C2-3DC75A1F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32" y="5688197"/>
                <a:ext cx="9867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15D60-A5A6-CF4A-B63B-4A363C2CBB82}"/>
                  </a:ext>
                </a:extLst>
              </p:cNvPr>
              <p:cNvSpPr txBox="1"/>
              <p:nvPr/>
            </p:nvSpPr>
            <p:spPr>
              <a:xfrm>
                <a:off x="6553507" y="5786633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15D60-A5A6-CF4A-B63B-4A363C2C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07" y="5786633"/>
                <a:ext cx="98679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E0DD4-DCEB-1042-B664-9B36993A54C2}"/>
                  </a:ext>
                </a:extLst>
              </p:cNvPr>
              <p:cNvSpPr txBox="1"/>
              <p:nvPr/>
            </p:nvSpPr>
            <p:spPr>
              <a:xfrm>
                <a:off x="7046902" y="4279233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E0DD4-DCEB-1042-B664-9B36993A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02" y="4279233"/>
                <a:ext cx="98679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3F4D3-DEFE-8F49-8C5E-24DC938B3198}"/>
                  </a:ext>
                </a:extLst>
              </p:cNvPr>
              <p:cNvSpPr txBox="1"/>
              <p:nvPr/>
            </p:nvSpPr>
            <p:spPr>
              <a:xfrm>
                <a:off x="8629328" y="4896283"/>
                <a:ext cx="2686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3F4D3-DEFE-8F49-8C5E-24DC938B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28" y="4896283"/>
                <a:ext cx="2686943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Logical equivalences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Two compound propositions are </a:t>
                </a:r>
                <a:r>
                  <a:rPr lang="en-US" b="1" dirty="0"/>
                  <a:t>logically equivalent</a:t>
                </a:r>
                <a:r>
                  <a:rPr lang="en-US" dirty="0"/>
                  <a:t> if they have the same truth value for all settings of truth values to their propositional variables</a:t>
                </a:r>
              </a:p>
              <a:p>
                <a:r>
                  <a:rPr lang="en-US" dirty="0"/>
                  <a:t>Which of these compound propositions is logically equivalent to (p ^ q) 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q)?</a:t>
                </a:r>
              </a:p>
              <a:p>
                <a:pPr marL="194729" indent="0">
                  <a:buNone/>
                </a:pPr>
                <a:r>
                  <a:rPr lang="en-US" dirty="0"/>
                  <a:t>	A: p 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</a:t>
                </a:r>
              </a:p>
              <a:p>
                <a:pPr marL="194729" indent="0">
                  <a:buNone/>
                </a:pPr>
                <a:r>
                  <a:rPr lang="en-US" dirty="0"/>
                  <a:t>	B: 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</m:oMath>
                </a14:m>
                <a:r>
                  <a:rPr lang="en-US" dirty="0"/>
                  <a:t> q</a:t>
                </a:r>
              </a:p>
              <a:p>
                <a:pPr marL="194729" indent="0">
                  <a:buNone/>
                </a:pPr>
                <a:r>
                  <a:rPr lang="en-US" dirty="0"/>
                  <a:t>	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</m:oMath>
                </a14:m>
                <a:r>
                  <a:rPr lang="en-US" dirty="0"/>
                  <a:t>p ^ p) V (q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</a:t>
                </a:r>
              </a:p>
              <a:p>
                <a:pPr marL="194729" indent="0">
                  <a:buNone/>
                </a:pPr>
                <a:r>
                  <a:rPr lang="en-US" dirty="0"/>
                  <a:t>	D:  None of the above</a:t>
                </a:r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63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Logical equivalences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62324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Two compound propositions are </a:t>
                </a:r>
                <a:r>
                  <a:rPr lang="en-US" b="1" dirty="0"/>
                  <a:t>logically equivalent</a:t>
                </a:r>
                <a:r>
                  <a:rPr lang="en-US" dirty="0"/>
                  <a:t> if they have the same truth value for all settings of truth values to their propositional variables</a:t>
                </a:r>
              </a:p>
              <a:p>
                <a:r>
                  <a:rPr lang="en-US" dirty="0"/>
                  <a:t>Which of these compound propositions is logically equivalent to (p ^ q) 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q)?</a:t>
                </a:r>
              </a:p>
              <a:p>
                <a:pPr marL="194729" indent="0">
                  <a:buNone/>
                </a:pPr>
                <a:r>
                  <a:rPr lang="en-US" dirty="0"/>
                  <a:t>	A: p 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</a:t>
                </a:r>
              </a:p>
              <a:p>
                <a:pPr marL="194729" indent="0">
                  <a:buNone/>
                </a:pPr>
                <a:r>
                  <a:rPr lang="en-US" dirty="0"/>
                  <a:t>	B: 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</m:oMath>
                </a14:m>
                <a:r>
                  <a:rPr lang="en-US" dirty="0"/>
                  <a:t> q</a:t>
                </a:r>
              </a:p>
              <a:p>
                <a:pPr marL="194729" indent="0">
                  <a:buNone/>
                </a:pPr>
                <a:r>
                  <a:rPr lang="en-US" dirty="0"/>
                  <a:t>	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</m:oMath>
                </a14:m>
                <a:r>
                  <a:rPr lang="en-US" dirty="0"/>
                  <a:t>p ^ p) V (q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</a:t>
                </a:r>
              </a:p>
              <a:p>
                <a:pPr marL="194729" indent="0">
                  <a:buNone/>
                </a:pPr>
                <a:r>
                  <a:rPr lang="en-US" dirty="0"/>
                  <a:t>	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D:  None of the above</a:t>
                </a:r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62324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22DCF0B-B9E8-7443-9C08-51BD6921F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207065"/>
                  </p:ext>
                </p:extLst>
              </p:nvPr>
            </p:nvGraphicFramePr>
            <p:xfrm>
              <a:off x="3826510" y="3758123"/>
              <a:ext cx="6826250" cy="187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250">
                      <a:extLst>
                        <a:ext uri="{9D8B030D-6E8A-4147-A177-3AD203B41FA5}">
                          <a16:colId xmlns:a16="http://schemas.microsoft.com/office/drawing/2014/main" val="3227810147"/>
                        </a:ext>
                      </a:extLst>
                    </a:gridCol>
                    <a:gridCol w="1365250">
                      <a:extLst>
                        <a:ext uri="{9D8B030D-6E8A-4147-A177-3AD203B41FA5}">
                          <a16:colId xmlns:a16="http://schemas.microsoft.com/office/drawing/2014/main" val="268705803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757044899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430881534"/>
                        </a:ext>
                      </a:extLst>
                    </a:gridCol>
                    <a:gridCol w="2217420">
                      <a:extLst>
                        <a:ext uri="{9D8B030D-6E8A-4147-A177-3AD203B41FA5}">
                          <a16:colId xmlns:a16="http://schemas.microsoft.com/office/drawing/2014/main" val="57530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⋁(¬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301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48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39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372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938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22DCF0B-B9E8-7443-9C08-51BD6921F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207065"/>
                  </p:ext>
                </p:extLst>
              </p:nvPr>
            </p:nvGraphicFramePr>
            <p:xfrm>
              <a:off x="3826510" y="3758123"/>
              <a:ext cx="6826250" cy="187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250">
                      <a:extLst>
                        <a:ext uri="{9D8B030D-6E8A-4147-A177-3AD203B41FA5}">
                          <a16:colId xmlns:a16="http://schemas.microsoft.com/office/drawing/2014/main" val="3227810147"/>
                        </a:ext>
                      </a:extLst>
                    </a:gridCol>
                    <a:gridCol w="1365250">
                      <a:extLst>
                        <a:ext uri="{9D8B030D-6E8A-4147-A177-3AD203B41FA5}">
                          <a16:colId xmlns:a16="http://schemas.microsoft.com/office/drawing/2014/main" val="268705803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757044899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430881534"/>
                        </a:ext>
                      </a:extLst>
                    </a:gridCol>
                    <a:gridCol w="2217420">
                      <a:extLst>
                        <a:ext uri="{9D8B030D-6E8A-4147-A177-3AD203B41FA5}">
                          <a16:colId xmlns:a16="http://schemas.microsoft.com/office/drawing/2014/main" val="575307984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6667" r="-400000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69" t="-6667" r="-303738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8000" t="-6667" r="-1143" b="-4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301575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48857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396205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372126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938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929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Common logical equivalences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040234" y="4496499"/>
            <a:ext cx="10183965" cy="12901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Many others (see textbook for more)</a:t>
            </a:r>
          </a:p>
          <a:p>
            <a:r>
              <a:rPr lang="en-US" dirty="0" err="1"/>
              <a:t>DeMorgan’s</a:t>
            </a:r>
            <a:r>
              <a:rPr lang="en-US" dirty="0"/>
              <a:t> Laws come up a lot!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33547-6457-4A42-A244-26872F7E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60" y="3147195"/>
            <a:ext cx="78496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and logical equivalence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Give a circuit that produces the same output as the circuit below but has only 4 gates</a:t>
            </a:r>
          </a:p>
          <a:p>
            <a:r>
              <a:rPr lang="en-US" dirty="0"/>
              <a:t>Can we use logical equivalences to help us?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D0D27-9DB5-4B89-8ABF-EF9E2778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64" y="3879910"/>
            <a:ext cx="4389646" cy="18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61966-983C-40E0-A2FF-31C5E55A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89" y="479099"/>
            <a:ext cx="8448033" cy="11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81160" y="1836450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Can we use logical equivalences to help us? -&gt;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DeMorgan’s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D0D27-9DB5-4B89-8ABF-EF9E2778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6" y="2435742"/>
            <a:ext cx="4389646" cy="18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61966-983C-40E0-A2FF-31C5E55A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89" y="479099"/>
            <a:ext cx="8448033" cy="114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AB03-CCA9-8645-8400-1BE80BACA7D6}"/>
                  </a:ext>
                </a:extLst>
              </p:cNvPr>
              <p:cNvSpPr txBox="1"/>
              <p:nvPr/>
            </p:nvSpPr>
            <p:spPr>
              <a:xfrm>
                <a:off x="1059239" y="4481918"/>
                <a:ext cx="4327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AB03-CCA9-8645-8400-1BE80BAC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39" y="4481918"/>
                <a:ext cx="4327147" cy="369332"/>
              </a:xfrm>
              <a:prstGeom prst="rect">
                <a:avLst/>
              </a:prstGeom>
              <a:blipFill>
                <a:blip r:embed="rId5"/>
                <a:stretch>
                  <a:fillRect l="-292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5EF9B-4CA3-DC45-BCDD-EF9F43861B61}"/>
                  </a:ext>
                </a:extLst>
              </p:cNvPr>
              <p:cNvSpPr txBox="1"/>
              <p:nvPr/>
            </p:nvSpPr>
            <p:spPr>
              <a:xfrm>
                <a:off x="1059238" y="5060324"/>
                <a:ext cx="4327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)≡¬(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5EF9B-4CA3-DC45-BCDD-EF9F4386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38" y="5060324"/>
                <a:ext cx="4327147" cy="369332"/>
              </a:xfrm>
              <a:prstGeom prst="rect">
                <a:avLst/>
              </a:prstGeom>
              <a:blipFill>
                <a:blip r:embed="rId6"/>
                <a:stretch>
                  <a:fillRect l="-2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821FDDF-E54E-9547-813D-16A2AE8E1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2" y="4337456"/>
            <a:ext cx="840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Circuits and Propositional logic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We can convert between circuits and propositional logic in both directions</a:t>
            </a:r>
          </a:p>
          <a:p>
            <a:r>
              <a:rPr lang="en-US" dirty="0"/>
              <a:t>To get from a circuit to a compound proposition:</a:t>
            </a:r>
          </a:p>
          <a:p>
            <a:pPr marL="194729" indent="0">
              <a:buNone/>
            </a:pPr>
            <a:endParaRPr lang="en-US" dirty="0"/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Create a propositional variable for each input to the circuit</a:t>
            </a:r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Trace the circuit to determine how the output of the circuit depends on the inputs. </a:t>
            </a:r>
          </a:p>
          <a:p>
            <a:pPr marL="1147214" lvl="1" indent="-342900">
              <a:spcBef>
                <a:spcPts val="500"/>
              </a:spcBef>
            </a:pPr>
            <a:r>
              <a:rPr lang="en-US" dirty="0"/>
              <a:t>At the output of each gate, write the corresponding compound proposition based on the input wires and the logical operator for that gate</a:t>
            </a:r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The compound proposition(s) at the output wire(s) is your answer</a:t>
            </a:r>
          </a:p>
          <a:p>
            <a:pPr marL="537629" indent="-342900">
              <a:buFont typeface="+mj-lt"/>
              <a:buAutoNum type="arabicPeriod"/>
            </a:pPr>
            <a:endParaRPr lang="en-US" dirty="0"/>
          </a:p>
          <a:p>
            <a:pPr marL="194729" indent="0">
              <a:buNone/>
            </a:pPr>
            <a:endParaRPr lang="en-US" dirty="0"/>
          </a:p>
          <a:p>
            <a:r>
              <a:rPr lang="en-US" dirty="0"/>
              <a:t>What about building a circuit from a compound proposition?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Similar process – each variable is an input to the circuit, build gates according to the logical operators in the proposition</a:t>
            </a:r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Normal Forms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Normal Forms (DNF and CNF) give us ways to build a compound proposition that describes the input – output relationship of any truth table</a:t>
            </a:r>
          </a:p>
          <a:p>
            <a:pPr>
              <a:lnSpc>
                <a:spcPct val="100000"/>
              </a:lnSpc>
            </a:pPr>
            <a:r>
              <a:rPr lang="en-US" dirty="0"/>
              <a:t>Given a truth table: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DNF: Compound proposition should be “true” whenever the truth values of the input variables correspond to </a:t>
            </a:r>
            <a:r>
              <a:rPr lang="en-US" b="1" dirty="0"/>
              <a:t>one</a:t>
            </a:r>
            <a:r>
              <a:rPr lang="en-US" dirty="0"/>
              <a:t> of the </a:t>
            </a:r>
            <a:r>
              <a:rPr lang="en-US" b="1" dirty="0"/>
              <a:t>“true” </a:t>
            </a:r>
            <a:r>
              <a:rPr lang="en-US" dirty="0"/>
              <a:t>rows of the output column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CNF: Compound proposition should be “true” whenever the truth values of the input variables </a:t>
            </a:r>
            <a:r>
              <a:rPr lang="en-US" b="1" dirty="0"/>
              <a:t>do not</a:t>
            </a:r>
            <a:r>
              <a:rPr lang="en-US" dirty="0"/>
              <a:t> correspond to </a:t>
            </a:r>
            <a:r>
              <a:rPr lang="en-US" b="1" dirty="0"/>
              <a:t>any</a:t>
            </a:r>
            <a:r>
              <a:rPr lang="en-US" dirty="0"/>
              <a:t> of the </a:t>
            </a:r>
            <a:r>
              <a:rPr lang="en-US" b="1" dirty="0"/>
              <a:t>“false”</a:t>
            </a:r>
            <a:r>
              <a:rPr lang="en-US" dirty="0"/>
              <a:t> rows of the output column</a:t>
            </a:r>
          </a:p>
          <a:p>
            <a:pPr marL="82124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compound proposition in DNF is a compound proposition that is structured as an </a:t>
            </a:r>
            <a:r>
              <a:rPr lang="en-US" dirty="0">
                <a:highlight>
                  <a:srgbClr val="FFFF00"/>
                </a:highlight>
              </a:rPr>
              <a:t>“OR” of “AND”s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Propositions in parentheses are “AND”s, with “OR”s between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 compound proposition in CNF is a compound proposition that is structure as an </a:t>
            </a:r>
            <a:r>
              <a:rPr lang="en-US" dirty="0">
                <a:highlight>
                  <a:srgbClr val="FFFF00"/>
                </a:highlight>
              </a:rPr>
              <a:t>“AND” of “OR”s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Propositions in parentheses are “OR”s with “AND”s between them</a:t>
            </a:r>
          </a:p>
        </p:txBody>
      </p:sp>
    </p:spTree>
    <p:extLst>
      <p:ext uri="{BB962C8B-B14F-4D97-AF65-F5344CB8AC3E}">
        <p14:creationId xmlns:p14="http://schemas.microsoft.com/office/powerpoint/2010/main" val="135067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64964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Normal Forms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67800" y="2363240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Consider the truth table below:                                          Give a compound proposition that is logically equivalent to </a:t>
            </a:r>
            <a:r>
              <a:rPr lang="en-US" b="1" dirty="0"/>
              <a:t>?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D59D49-08C6-49DB-BCE4-99E2BB48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88902"/>
              </p:ext>
            </p:extLst>
          </p:nvPr>
        </p:nvGraphicFramePr>
        <p:xfrm>
          <a:off x="1125332" y="2854551"/>
          <a:ext cx="3563456" cy="339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64">
                  <a:extLst>
                    <a:ext uri="{9D8B030D-6E8A-4147-A177-3AD203B41FA5}">
                      <a16:colId xmlns:a16="http://schemas.microsoft.com/office/drawing/2014/main" val="1971293127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2244718375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1400575162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2365545294"/>
                    </a:ext>
                  </a:extLst>
                </a:gridCol>
              </a:tblGrid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2635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43411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15759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5334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90917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06381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00884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3755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63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CD2F5-EA2F-2D4C-BD27-9C1E91EC19C7}"/>
                  </a:ext>
                </a:extLst>
              </p:cNvPr>
              <p:cNvSpPr txBox="1"/>
              <p:nvPr/>
            </p:nvSpPr>
            <p:spPr>
              <a:xfrm>
                <a:off x="4583430" y="3209936"/>
                <a:ext cx="565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≡ (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CD2F5-EA2F-2D4C-BD27-9C1E91EC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30" y="3209936"/>
                <a:ext cx="5657850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D6036-AFDD-454D-BC00-89798D465039}"/>
                  </a:ext>
                </a:extLst>
              </p:cNvPr>
              <p:cNvSpPr txBox="1"/>
              <p:nvPr/>
            </p:nvSpPr>
            <p:spPr>
              <a:xfrm>
                <a:off x="4583430" y="4673316"/>
                <a:ext cx="565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≡(¬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D6036-AFDD-454D-BC00-89798D46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30" y="4673316"/>
                <a:ext cx="5657850" cy="369332"/>
              </a:xfrm>
              <a:prstGeom prst="rect">
                <a:avLst/>
              </a:prstGeom>
              <a:blipFill>
                <a:blip r:embed="rId4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29229-20F2-A14E-B2FF-85D5D3D7850E}"/>
                  </a:ext>
                </a:extLst>
              </p:cNvPr>
              <p:cNvSpPr txBox="1"/>
              <p:nvPr/>
            </p:nvSpPr>
            <p:spPr>
              <a:xfrm>
                <a:off x="4583430" y="5143785"/>
                <a:ext cx="565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≡(¬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29229-20F2-A14E-B2FF-85D5D3D7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30" y="5143785"/>
                <a:ext cx="5657850" cy="369332"/>
              </a:xfrm>
              <a:prstGeom prst="rect">
                <a:avLst/>
              </a:prstGeom>
              <a:blipFill>
                <a:blip r:embed="rId5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1F13C-EFA6-8F42-9EA4-DD74A4A9EABD}"/>
                  </a:ext>
                </a:extLst>
              </p:cNvPr>
              <p:cNvSpPr txBox="1"/>
              <p:nvPr/>
            </p:nvSpPr>
            <p:spPr>
              <a:xfrm>
                <a:off x="7503214" y="3978711"/>
                <a:ext cx="4412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(¬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)∧(¬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6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1F13C-EFA6-8F42-9EA4-DD74A4A9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214" y="3978711"/>
                <a:ext cx="4412252" cy="369332"/>
              </a:xfrm>
              <a:prstGeom prst="rect">
                <a:avLst/>
              </a:prstGeom>
              <a:blipFill>
                <a:blip r:embed="rId6"/>
                <a:stretch>
                  <a:fillRect l="-28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BEF14B-1D48-454D-B5DD-536FEAFA1563}"/>
              </a:ext>
            </a:extLst>
          </p:cNvPr>
          <p:cNvSpPr txBox="1"/>
          <p:nvPr/>
        </p:nvSpPr>
        <p:spPr>
          <a:xfrm>
            <a:off x="9221580" y="347115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CNF</a:t>
            </a:r>
          </a:p>
        </p:txBody>
      </p:sp>
    </p:spTree>
    <p:extLst>
      <p:ext uri="{BB962C8B-B14F-4D97-AF65-F5344CB8AC3E}">
        <p14:creationId xmlns:p14="http://schemas.microsoft.com/office/powerpoint/2010/main" val="18569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build a circuit that implements some operation: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an input/output table for that operation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compound propositions for the output column(s) using DNF / CNF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a circuit that implements those compound proposition(s)</a:t>
            </a:r>
          </a:p>
          <a:p>
            <a:pPr>
              <a:spcBef>
                <a:spcPts val="500"/>
              </a:spcBef>
            </a:pPr>
            <a:r>
              <a:rPr lang="en-US" dirty="0"/>
              <a:t>This process probably won’t give the smallest circuit, but it will give a circuit that works</a:t>
            </a:r>
          </a:p>
        </p:txBody>
      </p:sp>
    </p:spTree>
    <p:extLst>
      <p:ext uri="{BB962C8B-B14F-4D97-AF65-F5344CB8AC3E}">
        <p14:creationId xmlns:p14="http://schemas.microsoft.com/office/powerpoint/2010/main" val="326121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Administrative Stuff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94729" indent="0">
              <a:buNone/>
            </a:pPr>
            <a:endParaRPr dirty="0"/>
          </a:p>
          <a:p>
            <a:r>
              <a:rPr lang="en" dirty="0"/>
              <a:t>Week 3 (Monday, Wednesday, Friday) Review quiz “due this Friday</a:t>
            </a:r>
          </a:p>
          <a:p>
            <a:pPr lvl="1"/>
            <a:r>
              <a:rPr lang="en" dirty="0"/>
              <a:t>Hard due date is Sunday</a:t>
            </a:r>
            <a:endParaRPr dirty="0"/>
          </a:p>
          <a:p>
            <a:r>
              <a:rPr lang="en" dirty="0"/>
              <a:t>Project Part 1 </a:t>
            </a:r>
            <a:r>
              <a:rPr lang="en-US" dirty="0"/>
              <a:t>is due Tomorrow at 11pm!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See class website -&gt; assignments -&gt; Project Part 1 for more info</a:t>
            </a:r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/>
              <a:t>hecklist</a:t>
            </a:r>
            <a:r>
              <a:rPr lang="en" dirty="0"/>
              <a:t> is very useful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67800" y="1613828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7800" y="2327428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7800" y="2327428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4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Next step: Compound proposition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3CAED9D-43A4-41B7-8CF9-00C560B04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550696"/>
                  </p:ext>
                </p:extLst>
              </p:nvPr>
            </p:nvGraphicFramePr>
            <p:xfrm>
              <a:off x="1181916" y="4024418"/>
              <a:ext cx="4914084" cy="2733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251">
                      <a:extLst>
                        <a:ext uri="{9D8B030D-6E8A-4147-A177-3AD203B41FA5}">
                          <a16:colId xmlns:a16="http://schemas.microsoft.com/office/drawing/2014/main" val="2746824903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2582594229"/>
                        </a:ext>
                      </a:extLst>
                    </a:gridCol>
                    <a:gridCol w="925975">
                      <a:extLst>
                        <a:ext uri="{9D8B030D-6E8A-4147-A177-3AD203B41FA5}">
                          <a16:colId xmlns:a16="http://schemas.microsoft.com/office/drawing/2014/main" val="3828750028"/>
                        </a:ext>
                      </a:extLst>
                    </a:gridCol>
                    <a:gridCol w="2183757">
                      <a:extLst>
                        <a:ext uri="{9D8B030D-6E8A-4147-A177-3AD203B41FA5}">
                          <a16:colId xmlns:a16="http://schemas.microsoft.com/office/drawing/2014/main" val="2566009260"/>
                        </a:ext>
                      </a:extLst>
                    </a:gridCol>
                  </a:tblGrid>
                  <a:tr h="472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𝒙𝒚𝒛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395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519522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8411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426069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046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5073110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2263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493241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39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3CAED9D-43A4-41B7-8CF9-00C560B04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550696"/>
                  </p:ext>
                </p:extLst>
              </p:nvPr>
            </p:nvGraphicFramePr>
            <p:xfrm>
              <a:off x="1181916" y="4024418"/>
              <a:ext cx="4914084" cy="2733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251">
                      <a:extLst>
                        <a:ext uri="{9D8B030D-6E8A-4147-A177-3AD203B41FA5}">
                          <a16:colId xmlns:a16="http://schemas.microsoft.com/office/drawing/2014/main" val="2746824903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2582594229"/>
                        </a:ext>
                      </a:extLst>
                    </a:gridCol>
                    <a:gridCol w="925975">
                      <a:extLst>
                        <a:ext uri="{9D8B030D-6E8A-4147-A177-3AD203B41FA5}">
                          <a16:colId xmlns:a16="http://schemas.microsoft.com/office/drawing/2014/main" val="3828750028"/>
                        </a:ext>
                      </a:extLst>
                    </a:gridCol>
                    <a:gridCol w="2183757">
                      <a:extLst>
                        <a:ext uri="{9D8B030D-6E8A-4147-A177-3AD203B41FA5}">
                          <a16:colId xmlns:a16="http://schemas.microsoft.com/office/drawing/2014/main" val="2566009260"/>
                        </a:ext>
                      </a:extLst>
                    </a:gridCol>
                  </a:tblGrid>
                  <a:tr h="472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581" r="-1744" b="-47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3395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519522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8411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426069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046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5073110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2263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493241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397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A36BF2-F432-0041-86C9-AE9DFB0B5DC7}"/>
                  </a:ext>
                </a:extLst>
              </p:cNvPr>
              <p:cNvSpPr txBox="1"/>
              <p:nvPr/>
            </p:nvSpPr>
            <p:spPr>
              <a:xfrm>
                <a:off x="6812280" y="4754880"/>
                <a:ext cx="491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⋀¬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⋀¬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⋀¬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A36BF2-F432-0041-86C9-AE9DFB0B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80" y="4754880"/>
                <a:ext cx="4914084" cy="369332"/>
              </a:xfrm>
              <a:prstGeom prst="rect">
                <a:avLst/>
              </a:prstGeom>
              <a:blipFill>
                <a:blip r:embed="rId5"/>
                <a:stretch>
                  <a:fillRect l="-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AE67DD-C093-8B49-B939-12855222819E}"/>
              </a:ext>
            </a:extLst>
          </p:cNvPr>
          <p:cNvSpPr txBox="1"/>
          <p:nvPr/>
        </p:nvSpPr>
        <p:spPr>
          <a:xfrm>
            <a:off x="8561070" y="4235532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DNF</a:t>
            </a:r>
          </a:p>
        </p:txBody>
      </p:sp>
    </p:spTree>
    <p:extLst>
      <p:ext uri="{BB962C8B-B14F-4D97-AF65-F5344CB8AC3E}">
        <p14:creationId xmlns:p14="http://schemas.microsoft.com/office/powerpoint/2010/main" val="24497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Next step: Compound proposition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sz="1400" b="1" dirty="0">
                    <a:solidFill>
                      <a:schemeClr val="accent6">
                        <a:lumMod val="25000"/>
                      </a:schemeClr>
                    </a:solidFill>
                  </a:rPr>
                  <a:t>DNF: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solidFill>
                          <a:schemeClr val="accent6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>
                  <a:solidFill>
                    <a:schemeClr val="accent6">
                      <a:lumMod val="25000"/>
                    </a:schemeClr>
                  </a:solidFill>
                </a:endParaRP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Last step: Build the circuit!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6FC091CD-22F7-42BF-B28D-C3BD76131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175050"/>
                  </p:ext>
                </p:extLst>
              </p:nvPr>
            </p:nvGraphicFramePr>
            <p:xfrm>
              <a:off x="6305316" y="3781350"/>
              <a:ext cx="4914084" cy="2733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251">
                      <a:extLst>
                        <a:ext uri="{9D8B030D-6E8A-4147-A177-3AD203B41FA5}">
                          <a16:colId xmlns:a16="http://schemas.microsoft.com/office/drawing/2014/main" val="2746824903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2582594229"/>
                        </a:ext>
                      </a:extLst>
                    </a:gridCol>
                    <a:gridCol w="925975">
                      <a:extLst>
                        <a:ext uri="{9D8B030D-6E8A-4147-A177-3AD203B41FA5}">
                          <a16:colId xmlns:a16="http://schemas.microsoft.com/office/drawing/2014/main" val="3828750028"/>
                        </a:ext>
                      </a:extLst>
                    </a:gridCol>
                    <a:gridCol w="2183757">
                      <a:extLst>
                        <a:ext uri="{9D8B030D-6E8A-4147-A177-3AD203B41FA5}">
                          <a16:colId xmlns:a16="http://schemas.microsoft.com/office/drawing/2014/main" val="2566009260"/>
                        </a:ext>
                      </a:extLst>
                    </a:gridCol>
                  </a:tblGrid>
                  <a:tr h="472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𝒙𝒚𝒛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395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519522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8411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426069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046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5073110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2263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493241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39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6FC091CD-22F7-42BF-B28D-C3BD76131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175050"/>
                  </p:ext>
                </p:extLst>
              </p:nvPr>
            </p:nvGraphicFramePr>
            <p:xfrm>
              <a:off x="6305316" y="3781350"/>
              <a:ext cx="4914084" cy="2733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251">
                      <a:extLst>
                        <a:ext uri="{9D8B030D-6E8A-4147-A177-3AD203B41FA5}">
                          <a16:colId xmlns:a16="http://schemas.microsoft.com/office/drawing/2014/main" val="2746824903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2582594229"/>
                        </a:ext>
                      </a:extLst>
                    </a:gridCol>
                    <a:gridCol w="925975">
                      <a:extLst>
                        <a:ext uri="{9D8B030D-6E8A-4147-A177-3AD203B41FA5}">
                          <a16:colId xmlns:a16="http://schemas.microsoft.com/office/drawing/2014/main" val="3828750028"/>
                        </a:ext>
                      </a:extLst>
                    </a:gridCol>
                    <a:gridCol w="2183757">
                      <a:extLst>
                        <a:ext uri="{9D8B030D-6E8A-4147-A177-3AD203B41FA5}">
                          <a16:colId xmlns:a16="http://schemas.microsoft.com/office/drawing/2014/main" val="2566009260"/>
                        </a:ext>
                      </a:extLst>
                    </a:gridCol>
                  </a:tblGrid>
                  <a:tr h="472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070" t="-1282" r="-1114" b="-482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3395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519522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8411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426069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04684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5073110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226383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493241"/>
                      </a:ext>
                    </a:extLst>
                  </a:tr>
                  <a:tr h="28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39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68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7800" y="2471800"/>
                <a:ext cx="10565070" cy="423761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b="0" dirty="0"/>
                  <a:t>DNF: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Last step: Build the circuit!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7800" y="2471800"/>
                <a:ext cx="10565070" cy="4237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07777C-A22F-7749-9060-4A4339B58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64" y="3555202"/>
            <a:ext cx="7848600" cy="3175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24CBC-A836-8747-ACEF-5E6E0EB1581C}"/>
              </a:ext>
            </a:extLst>
          </p:cNvPr>
          <p:cNvSpPr txBox="1"/>
          <p:nvPr/>
        </p:nvSpPr>
        <p:spPr>
          <a:xfrm>
            <a:off x="3971449" y="3574762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73C0-EBB6-DF48-8560-2E655C1692AC}"/>
              </a:ext>
            </a:extLst>
          </p:cNvPr>
          <p:cNvSpPr txBox="1"/>
          <p:nvPr/>
        </p:nvSpPr>
        <p:spPr>
          <a:xfrm>
            <a:off x="3961924" y="4053007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7D34D-AF1C-C74C-B56C-7F0644E67392}"/>
              </a:ext>
            </a:extLst>
          </p:cNvPr>
          <p:cNvSpPr txBox="1"/>
          <p:nvPr/>
        </p:nvSpPr>
        <p:spPr>
          <a:xfrm>
            <a:off x="3971449" y="4518012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E64BD-A297-D84A-9A5B-BF945F143440}"/>
              </a:ext>
            </a:extLst>
          </p:cNvPr>
          <p:cNvSpPr txBox="1"/>
          <p:nvPr/>
        </p:nvSpPr>
        <p:spPr>
          <a:xfrm>
            <a:off x="4013359" y="5068228"/>
            <a:ext cx="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6CE2D-D343-CC4D-90C7-CDE68A584ABB}"/>
              </a:ext>
            </a:extLst>
          </p:cNvPr>
          <p:cNvSpPr txBox="1"/>
          <p:nvPr/>
        </p:nvSpPr>
        <p:spPr>
          <a:xfrm>
            <a:off x="4003834" y="5286054"/>
            <a:ext cx="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5C180-E4E1-D84D-ABFD-C20A512DA37B}"/>
              </a:ext>
            </a:extLst>
          </p:cNvPr>
          <p:cNvSpPr txBox="1"/>
          <p:nvPr/>
        </p:nvSpPr>
        <p:spPr>
          <a:xfrm>
            <a:off x="4005739" y="5551656"/>
            <a:ext cx="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F499E-BA2B-5243-B419-FC002C020A2C}"/>
              </a:ext>
            </a:extLst>
          </p:cNvPr>
          <p:cNvSpPr txBox="1"/>
          <p:nvPr/>
        </p:nvSpPr>
        <p:spPr>
          <a:xfrm>
            <a:off x="4013359" y="5864795"/>
            <a:ext cx="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C277-2D83-6748-94BE-C6C4B3427FE2}"/>
              </a:ext>
            </a:extLst>
          </p:cNvPr>
          <p:cNvSpPr txBox="1"/>
          <p:nvPr/>
        </p:nvSpPr>
        <p:spPr>
          <a:xfrm>
            <a:off x="4013359" y="6111115"/>
            <a:ext cx="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726E3-70CB-FA43-A735-11D8D1CFD292}"/>
              </a:ext>
            </a:extLst>
          </p:cNvPr>
          <p:cNvSpPr txBox="1"/>
          <p:nvPr/>
        </p:nvSpPr>
        <p:spPr>
          <a:xfrm>
            <a:off x="3996214" y="6357139"/>
            <a:ext cx="3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9108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Circuits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Review of gates, how to determine the output of a circuit</a:t>
            </a:r>
          </a:p>
          <a:p>
            <a:r>
              <a:rPr lang="en-US" dirty="0"/>
              <a:t>Propositional Logic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Key definitions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Logical equivalences and how to apply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Normal Forms</a:t>
            </a:r>
            <a:endParaRPr dirty="0"/>
          </a:p>
          <a:p>
            <a:r>
              <a:rPr lang="en-US" dirty="0"/>
              <a:t>Converting between circuits and propositional logic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Input / Output is expressed as 1/0 or T/F</a:t>
            </a:r>
          </a:p>
          <a:p>
            <a:r>
              <a:rPr lang="en-US" dirty="0"/>
              <a:t>Binary operators (AND, OR, XOR, </a:t>
            </a:r>
            <a:r>
              <a:rPr lang="en-US" dirty="0" err="1"/>
              <a:t>etc</a:t>
            </a:r>
            <a:r>
              <a:rPr lang="en-US" dirty="0"/>
              <a:t>) take 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US" dirty="0"/>
              <a:t> inputs, unary operators (NOT) take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  <a:p>
            <a:r>
              <a:rPr lang="en-US" dirty="0"/>
              <a:t>Input / Output relationship is defined with truth tables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AA87D-955E-4BD0-B9C0-220F6B95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66" y="3765647"/>
            <a:ext cx="6477904" cy="258163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B6EF7-0690-4457-B85C-B36FE694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76701"/>
              </p:ext>
            </p:extLst>
          </p:nvPr>
        </p:nvGraphicFramePr>
        <p:xfrm>
          <a:off x="8680855" y="3341033"/>
          <a:ext cx="2719785" cy="209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39">
                  <a:extLst>
                    <a:ext uri="{9D8B030D-6E8A-4147-A177-3AD203B41FA5}">
                      <a16:colId xmlns:a16="http://schemas.microsoft.com/office/drawing/2014/main" val="3689791094"/>
                    </a:ext>
                  </a:extLst>
                </a:gridCol>
                <a:gridCol w="874439">
                  <a:extLst>
                    <a:ext uri="{9D8B030D-6E8A-4147-A177-3AD203B41FA5}">
                      <a16:colId xmlns:a16="http://schemas.microsoft.com/office/drawing/2014/main" val="3850671160"/>
                    </a:ext>
                  </a:extLst>
                </a:gridCol>
                <a:gridCol w="970907">
                  <a:extLst>
                    <a:ext uri="{9D8B030D-6E8A-4147-A177-3AD203B41FA5}">
                      <a16:colId xmlns:a16="http://schemas.microsoft.com/office/drawing/2014/main" val="1645156794"/>
                    </a:ext>
                  </a:extLst>
                </a:gridCol>
              </a:tblGrid>
              <a:tr h="586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52223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81204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6849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775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163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CD247B-0A41-4A2A-BB9D-EC0C220B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896" y="5543665"/>
            <a:ext cx="163852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-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What will this circuit output when the inputs are x = 0, y = 1, and z = 0?</a:t>
            </a:r>
          </a:p>
          <a:p>
            <a:r>
              <a:rPr lang="en-US" dirty="0"/>
              <a:t>A: 1</a:t>
            </a:r>
          </a:p>
          <a:p>
            <a:r>
              <a:rPr lang="en-US" dirty="0"/>
              <a:t>B: 0</a:t>
            </a:r>
          </a:p>
          <a:p>
            <a:r>
              <a:rPr lang="en-US" dirty="0"/>
              <a:t>C: I don’t know</a:t>
            </a:r>
          </a:p>
          <a:p>
            <a:r>
              <a:rPr lang="en-US" dirty="0"/>
              <a:t>D: I really don’t know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0AD4-0E02-4129-B865-A24D7673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72" y="3391956"/>
            <a:ext cx="762106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-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What will this circuit output when the inputs are x = 0, y = 1, and z = 0?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A: 1</a:t>
            </a:r>
          </a:p>
          <a:p>
            <a:r>
              <a:rPr lang="en-US" dirty="0"/>
              <a:t>B: 0</a:t>
            </a:r>
          </a:p>
          <a:p>
            <a:r>
              <a:rPr lang="en-US" dirty="0"/>
              <a:t>C: I don’t know</a:t>
            </a:r>
          </a:p>
          <a:p>
            <a:r>
              <a:rPr lang="en-US" dirty="0"/>
              <a:t>D: I really don’t know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0AD4-0E02-4129-B865-A24D7673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02" y="3429000"/>
            <a:ext cx="7621064" cy="3153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08D437-BB73-9649-8358-B1D3028461A1}"/>
              </a:ext>
            </a:extLst>
          </p:cNvPr>
          <p:cNvSpPr txBox="1"/>
          <p:nvPr/>
        </p:nvSpPr>
        <p:spPr>
          <a:xfrm>
            <a:off x="4023360" y="36899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D5D3D-054B-0D41-AFF7-5CBD4B12865B}"/>
              </a:ext>
            </a:extLst>
          </p:cNvPr>
          <p:cNvSpPr txBox="1"/>
          <p:nvPr/>
        </p:nvSpPr>
        <p:spPr>
          <a:xfrm>
            <a:off x="4023360" y="4320284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C4EC1-BC52-9C49-8EA2-66894E1A4E8F}"/>
              </a:ext>
            </a:extLst>
          </p:cNvPr>
          <p:cNvSpPr txBox="1"/>
          <p:nvPr/>
        </p:nvSpPr>
        <p:spPr>
          <a:xfrm>
            <a:off x="5707380" y="3786884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D5C82-FBDF-F14E-8875-619A8E40F1E0}"/>
              </a:ext>
            </a:extLst>
          </p:cNvPr>
          <p:cNvSpPr txBox="1"/>
          <p:nvPr/>
        </p:nvSpPr>
        <p:spPr>
          <a:xfrm>
            <a:off x="6488430" y="5242304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8E511-6055-7A4E-82DE-69F43173A055}"/>
              </a:ext>
            </a:extLst>
          </p:cNvPr>
          <p:cNvSpPr txBox="1"/>
          <p:nvPr/>
        </p:nvSpPr>
        <p:spPr>
          <a:xfrm>
            <a:off x="4023360" y="5815092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2DAF2-CCD4-3D46-88E8-09F70B5C1A09}"/>
              </a:ext>
            </a:extLst>
          </p:cNvPr>
          <p:cNvSpPr txBox="1"/>
          <p:nvPr/>
        </p:nvSpPr>
        <p:spPr>
          <a:xfrm>
            <a:off x="6488430" y="5814964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892F-0910-5B4F-B97D-E6142762C910}"/>
              </a:ext>
            </a:extLst>
          </p:cNvPr>
          <p:cNvSpPr txBox="1"/>
          <p:nvPr/>
        </p:nvSpPr>
        <p:spPr>
          <a:xfrm>
            <a:off x="7129524" y="4320284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C66E7-44F5-C64D-8A0E-9B4D2291F6C0}"/>
              </a:ext>
            </a:extLst>
          </p:cNvPr>
          <p:cNvSpPr txBox="1"/>
          <p:nvPr/>
        </p:nvSpPr>
        <p:spPr>
          <a:xfrm>
            <a:off x="8937635" y="3951797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93135-D0B0-9940-8D7A-A9B191BA380C}"/>
              </a:ext>
            </a:extLst>
          </p:cNvPr>
          <p:cNvSpPr txBox="1"/>
          <p:nvPr/>
        </p:nvSpPr>
        <p:spPr>
          <a:xfrm>
            <a:off x="8937635" y="497829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E7AA-CB4C-E849-BC2B-B67D97A173C9}"/>
              </a:ext>
            </a:extLst>
          </p:cNvPr>
          <p:cNvSpPr txBox="1"/>
          <p:nvPr/>
        </p:nvSpPr>
        <p:spPr>
          <a:xfrm>
            <a:off x="10745746" y="4636275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048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Propositional Logic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Proposition: A statement that is either true or false</a:t>
                </a:r>
              </a:p>
              <a:p>
                <a:r>
                  <a:rPr lang="en-US" dirty="0"/>
                  <a:t>Propositional variable: A variable that represents a proposition</a:t>
                </a:r>
              </a:p>
              <a:p>
                <a:r>
                  <a:rPr lang="en-US" dirty="0"/>
                  <a:t>Logical operators: Take truth values (T/F) as input, and give truth values as output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E.g. AND </a:t>
                </a:r>
                <a:r>
                  <a:rPr lang="en-US" dirty="0">
                    <a:highlight>
                      <a:srgbClr val="FFFF00"/>
                    </a:highlight>
                  </a:rPr>
                  <a:t>(^)</a:t>
                </a:r>
                <a:r>
                  <a:rPr lang="en-US" dirty="0"/>
                  <a:t>, OR </a:t>
                </a:r>
                <a:r>
                  <a:rPr lang="en-US" dirty="0">
                    <a:highlight>
                      <a:srgbClr val="FFFF00"/>
                    </a:highlight>
                  </a:rPr>
                  <a:t>(V)</a:t>
                </a:r>
                <a:r>
                  <a:rPr lang="en-US" dirty="0"/>
                  <a:t>, XOR</a:t>
                </a:r>
                <a:r>
                  <a:rPr lang="en-US" dirty="0">
                    <a:highlight>
                      <a:srgbClr val="FFFF00"/>
                    </a:highlight>
                  </a:rPr>
                  <a:t>(</a:t>
                </a:r>
                <a:r>
                  <a:rPr lang="en-US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)</a:t>
                </a:r>
                <a:r>
                  <a:rPr lang="en-US" dirty="0">
                    <a:sym typeface="Symbol" panose="05050102010706020507" pitchFamily="18" charset="2"/>
                  </a:rPr>
                  <a:t>, NOT</a:t>
                </a:r>
                <a:r>
                  <a:rPr lang="en-US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r>
                  <a:rPr lang="en-US" dirty="0"/>
                  <a:t>Compound proposition: A proposition composed of other propositions and (potentially) logical operators</a:t>
                </a:r>
              </a:p>
              <a:p>
                <a:endParaRPr lang="en-US" dirty="0"/>
              </a:p>
              <a:p>
                <a:r>
                  <a:rPr lang="en-US" dirty="0"/>
                  <a:t>Example of a proposition: “I am cold”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I can assign this proposition to a propositional variable, e.g. x = “I am cold”</a:t>
                </a:r>
              </a:p>
              <a:p>
                <a:r>
                  <a:rPr lang="en-US" dirty="0"/>
                  <a:t>Another propositional variable: y = “I am outside”</a:t>
                </a:r>
              </a:p>
              <a:p>
                <a:r>
                  <a:rPr lang="en-US" dirty="0"/>
                  <a:t>A compound proposition: x ^ y = “I am cold and I am outside”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30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44050" y="162104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Truth Tables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0200" y="2348990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Table of all possible settings of truth values for the propositional variables and the truth value of the compound proposition</a:t>
                </a:r>
              </a:p>
              <a:p>
                <a:r>
                  <a:rPr lang="en-US" dirty="0"/>
                  <a:t>One column for each proposition variable, and an output column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Often include columns for “intermediate” compound propositions to help determine the value of the final compound proposition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propositional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rows</a:t>
                </a:r>
              </a:p>
              <a:p>
                <a:r>
                  <a:rPr lang="en-US" dirty="0"/>
                  <a:t>Often a good starting place for questions involving propositional logic</a:t>
                </a:r>
              </a:p>
              <a:p>
                <a:r>
                  <a:rPr lang="en-US" dirty="0"/>
                  <a:t>Example: Give a truth table for the compound proposition </a:t>
                </a:r>
                <a:r>
                  <a:rPr lang="en-US" b="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>
                    <a:latin typeface="+mj-lt"/>
                    <a:sym typeface="Symbol" panose="05050102010706020507" pitchFamily="18" charset="2"/>
                  </a:rPr>
                  <a:t></a:t>
                </a:r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i="0" dirty="0">
                    <a:latin typeface="+mj-lt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00" y="2348990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487B67-3904-2D47-AFC8-17FA77F5C0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00" y="1788853"/>
                <a:ext cx="10251600" cy="3014800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Example: Give a truth table for the compound proposition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487B67-3904-2D47-AFC8-17FA77F5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00" y="1788853"/>
                <a:ext cx="10251600" cy="301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F1949A63-496A-B84A-9051-B658271F8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284045"/>
                  </p:ext>
                </p:extLst>
              </p:nvPr>
            </p:nvGraphicFramePr>
            <p:xfrm>
              <a:off x="1394460" y="2381920"/>
              <a:ext cx="7475220" cy="3813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860">
                      <a:extLst>
                        <a:ext uri="{9D8B030D-6E8A-4147-A177-3AD203B41FA5}">
                          <a16:colId xmlns:a16="http://schemas.microsoft.com/office/drawing/2014/main" val="1750649730"/>
                        </a:ext>
                      </a:extLst>
                    </a:gridCol>
                    <a:gridCol w="1242503">
                      <a:extLst>
                        <a:ext uri="{9D8B030D-6E8A-4147-A177-3AD203B41FA5}">
                          <a16:colId xmlns:a16="http://schemas.microsoft.com/office/drawing/2014/main" val="3724083611"/>
                        </a:ext>
                      </a:extLst>
                    </a:gridCol>
                    <a:gridCol w="1141486">
                      <a:extLst>
                        <a:ext uri="{9D8B030D-6E8A-4147-A177-3AD203B41FA5}">
                          <a16:colId xmlns:a16="http://schemas.microsoft.com/office/drawing/2014/main" val="224402116"/>
                        </a:ext>
                      </a:extLst>
                    </a:gridCol>
                    <a:gridCol w="2122551">
                      <a:extLst>
                        <a:ext uri="{9D8B030D-6E8A-4147-A177-3AD203B41FA5}">
                          <a16:colId xmlns:a16="http://schemas.microsoft.com/office/drawing/2014/main" val="2127187023"/>
                        </a:ext>
                      </a:extLst>
                    </a:gridCol>
                    <a:gridCol w="1988820">
                      <a:extLst>
                        <a:ext uri="{9D8B030D-6E8A-4147-A177-3AD203B41FA5}">
                          <a16:colId xmlns:a16="http://schemas.microsoft.com/office/drawing/2014/main" val="3775441191"/>
                        </a:ext>
                      </a:extLst>
                    </a:gridCol>
                  </a:tblGrid>
                  <a:tr h="4723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55277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2948673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779186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880548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371155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66203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016911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440947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23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F1949A63-496A-B84A-9051-B658271F8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284045"/>
                  </p:ext>
                </p:extLst>
              </p:nvPr>
            </p:nvGraphicFramePr>
            <p:xfrm>
              <a:off x="1394460" y="2381920"/>
              <a:ext cx="7475220" cy="3813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860">
                      <a:extLst>
                        <a:ext uri="{9D8B030D-6E8A-4147-A177-3AD203B41FA5}">
                          <a16:colId xmlns:a16="http://schemas.microsoft.com/office/drawing/2014/main" val="1750649730"/>
                        </a:ext>
                      </a:extLst>
                    </a:gridCol>
                    <a:gridCol w="1242503">
                      <a:extLst>
                        <a:ext uri="{9D8B030D-6E8A-4147-A177-3AD203B41FA5}">
                          <a16:colId xmlns:a16="http://schemas.microsoft.com/office/drawing/2014/main" val="3724083611"/>
                        </a:ext>
                      </a:extLst>
                    </a:gridCol>
                    <a:gridCol w="1141486">
                      <a:extLst>
                        <a:ext uri="{9D8B030D-6E8A-4147-A177-3AD203B41FA5}">
                          <a16:colId xmlns:a16="http://schemas.microsoft.com/office/drawing/2014/main" val="224402116"/>
                        </a:ext>
                      </a:extLst>
                    </a:gridCol>
                    <a:gridCol w="2122551">
                      <a:extLst>
                        <a:ext uri="{9D8B030D-6E8A-4147-A177-3AD203B41FA5}">
                          <a16:colId xmlns:a16="http://schemas.microsoft.com/office/drawing/2014/main" val="2127187023"/>
                        </a:ext>
                      </a:extLst>
                    </a:gridCol>
                    <a:gridCol w="1988820">
                      <a:extLst>
                        <a:ext uri="{9D8B030D-6E8A-4147-A177-3AD203B41FA5}">
                          <a16:colId xmlns:a16="http://schemas.microsoft.com/office/drawing/2014/main" val="3775441191"/>
                        </a:ext>
                      </a:extLst>
                    </a:gridCol>
                  </a:tblGrid>
                  <a:tr h="4723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880" t="-5405" r="-95210" b="-7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6433" t="-5405" r="-127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255277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2948673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779186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880548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371155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66203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016911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440947"/>
                      </a:ext>
                    </a:extLst>
                  </a:tr>
                  <a:tr h="4175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23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44039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1711</Words>
  <Application>Microsoft Macintosh PowerPoint</Application>
  <PresentationFormat>Widescreen</PresentationFormat>
  <Paragraphs>361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Lato</vt:lpstr>
      <vt:lpstr>Raleway</vt:lpstr>
      <vt:lpstr>Streamline</vt:lpstr>
      <vt:lpstr>CSE 20 Discussion - Week 3</vt:lpstr>
      <vt:lpstr>Administrative Stuff</vt:lpstr>
      <vt:lpstr>Agenda</vt:lpstr>
      <vt:lpstr>Logic Gates</vt:lpstr>
      <vt:lpstr>Logic Gates - practice</vt:lpstr>
      <vt:lpstr>Logic Gates - practice</vt:lpstr>
      <vt:lpstr>Propositional Logic</vt:lpstr>
      <vt:lpstr>Truth Tables</vt:lpstr>
      <vt:lpstr>PowerPoint Presentation</vt:lpstr>
      <vt:lpstr>Logic Gates and Propositional Logic</vt:lpstr>
      <vt:lpstr>Logical equivalences</vt:lpstr>
      <vt:lpstr>Logical equivalences</vt:lpstr>
      <vt:lpstr>Common logical equivalences</vt:lpstr>
      <vt:lpstr>Logic Gates and logical equivalence</vt:lpstr>
      <vt:lpstr>PowerPoint Presentation</vt:lpstr>
      <vt:lpstr>Circuits and Propositional logic</vt:lpstr>
      <vt:lpstr>Normal Forms</vt:lpstr>
      <vt:lpstr>Normal Forms Practice</vt:lpstr>
      <vt:lpstr>Putting it all together</vt:lpstr>
      <vt:lpstr>Putting it all together - example</vt:lpstr>
      <vt:lpstr>Putting it all together - example</vt:lpstr>
      <vt:lpstr>Putting it all together - example</vt:lpstr>
      <vt:lpstr>Putting it all together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dc:creator>snailzillascreator@gmail.com</dc:creator>
  <cp:lastModifiedBy>Hui Yu</cp:lastModifiedBy>
  <cp:revision>19</cp:revision>
  <dcterms:created xsi:type="dcterms:W3CDTF">2021-01-21T01:02:18Z</dcterms:created>
  <dcterms:modified xsi:type="dcterms:W3CDTF">2021-10-14T16:58:15Z</dcterms:modified>
</cp:coreProperties>
</file>