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99" r:id="rId5"/>
    <p:sldId id="300" r:id="rId6"/>
    <p:sldId id="276" r:id="rId7"/>
    <p:sldId id="301" r:id="rId8"/>
    <p:sldId id="265" r:id="rId9"/>
    <p:sldId id="290" r:id="rId10"/>
    <p:sldId id="291" r:id="rId11"/>
    <p:sldId id="282" r:id="rId12"/>
    <p:sldId id="287" r:id="rId13"/>
    <p:sldId id="286" r:id="rId14"/>
    <p:sldId id="292" r:id="rId15"/>
    <p:sldId id="283" r:id="rId16"/>
    <p:sldId id="293" r:id="rId17"/>
    <p:sldId id="294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0FAEC-760F-4F51-940B-428C3FB5AAA5}" v="4058" dt="2021-02-19T02:05:10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DFBDC-3F79-4A99-94E9-2CAE4C0BE87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3B8A-2E53-4FA1-B7FC-00FDA07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7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5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0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6442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CSE 20 Discussion - Week 7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Induction</a:t>
            </a:r>
          </a:p>
          <a:p>
            <a:pPr marL="0" indent="0" algn="ctr"/>
            <a:endParaRPr lang="en" dirty="0"/>
          </a:p>
          <a:p>
            <a:pPr marL="0" indent="0"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10" y="1689620"/>
            <a:ext cx="10251600" cy="713600"/>
          </a:xfrm>
        </p:spPr>
        <p:txBody>
          <a:bodyPr/>
          <a:lstStyle/>
          <a:p>
            <a:r>
              <a:rPr lang="en-US" dirty="0"/>
              <a:t>Problem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3005" y="2403220"/>
                <a:ext cx="11638995" cy="4454780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Prove the following statement using structural induction: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𝑎𝑝𝑝𝑒𝑛𝑑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,100</m:t>
                                </m:r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,100)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r>
                  <a:rPr lang="en-US" sz="1400" u="sng" dirty="0"/>
                  <a:t>Proof: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Basis Step: WTS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𝑎𝑝𝑝𝑒𝑛𝑑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100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,100)</m:t>
                        </m:r>
                      </m:e>
                    </m:d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𝑎𝑝𝑝𝑒𝑛𝑑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,100)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,100)</m:t>
                        </m:r>
                      </m:e>
                    </m:d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1400" b="0" i="1" dirty="0">
                    <a:latin typeface="Cambria Math" panose="02040503050406030204" pitchFamily="18" charset="0"/>
                  </a:rPr>
                </a:br>
                <a:r>
                  <a:rPr lang="en-US" sz="14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,100)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</m:oMath>
                </a14:m>
                <a:r>
                  <a:rPr lang="en-US" sz="1400" dirty="0"/>
                  <a:t>By definition of basis step of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𝑎𝑝𝑝𝑒𝑛𝑑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:r>
                  <a:rPr lang="en-US" sz="14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100=100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100)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400" dirty="0"/>
                  <a:t>By definition of recursive step of contains</a:t>
                </a:r>
              </a:p>
              <a:p>
                <a:pPr marL="194729" indent="0">
                  <a:buNone/>
                </a:pPr>
                <a:r>
                  <a:rPr lang="en-US" sz="1400" b="0" dirty="0"/>
                  <a:t>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100)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                By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Recursive Step: IH: Consider an arbitrary list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400" dirty="0"/>
                  <a:t>. Assume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,100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,100))</m:t>
                    </m:r>
                  </m:oMath>
                </a14:m>
                <a:r>
                  <a:rPr lang="en-US" sz="1400" dirty="0"/>
                  <a:t> is true.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WTS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,100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,100))</m:t>
                    </m:r>
                  </m:oMath>
                </a14:m>
                <a:r>
                  <a:rPr lang="en-US" sz="1400" dirty="0"/>
                  <a:t>. Consider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WTS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,100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,100))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𝑎𝑝𝑝𝑒𝑛𝑑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,100)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,100)</m:t>
                        </m:r>
                      </m:e>
                    </m:d>
                  </m:oMath>
                </a14:m>
                <a:r>
                  <a:rPr lang="en-US" sz="1400" b="0" dirty="0"/>
                  <a:t>                             By definition of recursive step of append</a:t>
                </a:r>
                <a:br>
                  <a:rPr lang="en-US" sz="1400" b="0" dirty="0"/>
                </a:b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𝑎𝑝𝑝𝑒𝑛𝑑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,100)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,100)</m:t>
                        </m:r>
                      </m:e>
                    </m:d>
                  </m:oMath>
                </a14:m>
                <a:r>
                  <a:rPr lang="en-US" sz="1400" b="0" dirty="0"/>
                  <a:t>               By definition of recursive step of contains</a:t>
                </a:r>
                <a:br>
                  <a:rPr lang="en-US" sz="1400" b="0" dirty="0"/>
                </a:b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                                                                       By IH</a:t>
                </a:r>
                <a:br>
                  <a:rPr lang="en-US" sz="1400" dirty="0"/>
                </a:b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                                                                                             By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3005" y="2403220"/>
                <a:ext cx="11638995" cy="44547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40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Mathematical induction is used specifically for sets of all integers greater than or equal to some base integer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Suppose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is a set of all integers greater than or equal to some base integer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. To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94729" indent="0">
                  <a:buNone/>
                </a:pPr>
                <a:endParaRPr lang="en-US" sz="1400" b="1" dirty="0"/>
              </a:p>
              <a:p>
                <a:pPr marL="194729" indent="0">
                  <a:buNone/>
                </a:pPr>
                <a:r>
                  <a:rPr lang="en-US" sz="1400" dirty="0"/>
                  <a:t>Basis Step: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is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IH: For an arbitrary integer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, assume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is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Using the IH,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400" dirty="0"/>
                  <a:t> is true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Here the “next” element is defined for us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Sometimes to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400" dirty="0"/>
                  <a:t> we want more than just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5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Claim: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Example: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=1+2+4+8+16=31=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This is a claim about all integers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we can use mathematical induction.</a:t>
                </a: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73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Claim: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Basis Step: WTS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WTS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RHS: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−1=2 −1=1</m:t>
                    </m:r>
                  </m:oMath>
                </a14:m>
                <a:r>
                  <a:rPr lang="en-US" dirty="0"/>
                  <a:t>. LHS = RHS, as desired.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dirty="0"/>
                  <a:t>Induction Hypothesis: Consider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Assume as IH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WTS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LHS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  (Extract last term of the sum)</a:t>
                </a:r>
              </a:p>
              <a:p>
                <a:pPr marL="194729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(By IH)</a:t>
                </a:r>
              </a:p>
              <a:p>
                <a:pPr marL="194729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     (Combine like terms</a:t>
                </a:r>
              </a:p>
              <a:p>
                <a:pPr marL="194729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      (Exponent laws)</a:t>
                </a:r>
              </a:p>
              <a:p>
                <a:pPr marL="194729" indent="0">
                  <a:buNone/>
                </a:pPr>
                <a:r>
                  <a:rPr lang="en-US" dirty="0"/>
                  <a:t>= RHS, as desired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097" b="-1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0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Strong induction can be used whenever we can use mathematical induction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In particular, sometimes to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400" dirty="0"/>
                  <a:t> we want more than just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– use strong induction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Suppose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is a set of all integers greater than or equal to some smallest integer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. To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94729" indent="0">
                  <a:buNone/>
                </a:pPr>
                <a:endParaRPr lang="en-US" sz="1400" b="1" dirty="0"/>
              </a:p>
              <a:p>
                <a:pPr marL="194729" indent="0">
                  <a:buNone/>
                </a:pPr>
                <a:r>
                  <a:rPr lang="en-US" sz="1400" b="1" dirty="0"/>
                  <a:t>Pick a nonnegative integer j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Basis Step: Show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are all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IH: Assume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are all true for some arbitrary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	Using the IH,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400" dirty="0"/>
                  <a:t> is true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How to pick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? Depends on how far you “reach back” into the domain in the Recursive Step.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54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7A4E593-DAEB-4DEC-B226-1A1E5B7C42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80619" y="2471800"/>
                <a:ext cx="11111381" cy="4408686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following attempted proof by strong induction:</a:t>
                </a:r>
              </a:p>
              <a:p>
                <a:pPr marL="194729" indent="0">
                  <a:buNone/>
                </a:pPr>
                <a:r>
                  <a:rPr lang="en-US" b="1" dirty="0"/>
                  <a:t>Claim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b="1" dirty="0"/>
                  <a:t>Basis Step</a:t>
                </a:r>
                <a:r>
                  <a:rPr lang="en-US" dirty="0"/>
                  <a:t>: When n =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integer a, so when n = 0, the claim holds.</a:t>
                </a:r>
              </a:p>
              <a:p>
                <a:pPr marL="194729" indent="0">
                  <a:buNone/>
                </a:pPr>
                <a:r>
                  <a:rPr lang="en-US" b="1" dirty="0"/>
                  <a:t>Recursive Step: </a:t>
                </a:r>
              </a:p>
              <a:p>
                <a:pPr marL="194729" indent="0">
                  <a:buNone/>
                </a:pPr>
                <a:r>
                  <a:rPr lang="en-US" b="1" dirty="0"/>
                  <a:t>Induction Hypothesis: </a:t>
                </a:r>
                <a:r>
                  <a:rPr lang="en-US" dirty="0"/>
                  <a:t>Assume as Strong IH that the claim holds for every natural number 1 through n for some arbitrary n and for every integer a.</a:t>
                </a:r>
              </a:p>
              <a:p>
                <a:pPr marL="194729" indent="0">
                  <a:buNone/>
                </a:pPr>
                <a:r>
                  <a:rPr lang="en-US" dirty="0"/>
                  <a:t>WTS the claim holds for n+1 with every integer. </a:t>
                </a:r>
              </a:p>
              <a:p>
                <a:pPr marL="194729" indent="0">
                  <a:buNone/>
                </a:pPr>
                <a:r>
                  <a:rPr lang="en-US" dirty="0"/>
                  <a:t>Consider arbitrary integer a. By IH,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   By exponent laws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		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 More exponent laws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  			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1∗1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400" dirty="0"/>
                  <a:t>       By IH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		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.          as desired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537629" indent="-342900">
                  <a:buAutoNum type="alphaLcParenR"/>
                </a:pPr>
                <a:r>
                  <a:rPr lang="en-US" sz="1400" dirty="0"/>
                  <a:t>Demonstrate the claim is </a:t>
                </a:r>
                <a:r>
                  <a:rPr lang="en-US" sz="1400" u="sng" dirty="0"/>
                  <a:t>false</a:t>
                </a:r>
                <a:r>
                  <a:rPr lang="en-US" sz="1400" dirty="0"/>
                  <a:t> by providing a counterexample .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When a = 2, n =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7A4E593-DAEB-4DEC-B226-1A1E5B7C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80619" y="2471800"/>
                <a:ext cx="11111381" cy="4408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4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7A4E593-DAEB-4DEC-B226-1A1E5B7C42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0589" y="2471800"/>
                <a:ext cx="11111381" cy="4408686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following attempted proof by strong induction:</a:t>
                </a:r>
              </a:p>
              <a:p>
                <a:pPr marL="194729" indent="0">
                  <a:buNone/>
                </a:pPr>
                <a:r>
                  <a:rPr lang="en-US" b="1" dirty="0"/>
                  <a:t>Claim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b="1" dirty="0"/>
                  <a:t>Basis Step</a:t>
                </a:r>
                <a:r>
                  <a:rPr lang="en-US" dirty="0"/>
                  <a:t>: When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 = 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integer a, so when n = 0, the claim holds.</a:t>
                </a:r>
              </a:p>
              <a:p>
                <a:pPr marL="194729" indent="0">
                  <a:buNone/>
                </a:pPr>
                <a:r>
                  <a:rPr lang="en-US" b="1" dirty="0"/>
                  <a:t>Recursive Step: </a:t>
                </a:r>
              </a:p>
              <a:p>
                <a:pPr marL="194729" indent="0">
                  <a:buNone/>
                </a:pPr>
                <a:r>
                  <a:rPr lang="en-US" b="1" dirty="0"/>
                  <a:t>Induction Hypothesis: </a:t>
                </a:r>
                <a:r>
                  <a:rPr lang="en-US" dirty="0"/>
                  <a:t>Assume as Strong IH that the claim holds for every natural number 1 through n for some arbitrary n and for every integer a.</a:t>
                </a:r>
              </a:p>
              <a:p>
                <a:pPr marL="194729" indent="0">
                  <a:buNone/>
                </a:pPr>
                <a:r>
                  <a:rPr lang="en-US" dirty="0"/>
                  <a:t>WTS the claim holds for n+1 with every integer. </a:t>
                </a:r>
              </a:p>
              <a:p>
                <a:pPr marL="194729" indent="0">
                  <a:buNone/>
                </a:pPr>
                <a:r>
                  <a:rPr lang="en-US" dirty="0"/>
                  <a:t>Consider arbitrary integer a. By IH,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10000"/>
                      </a:schemeClr>
                    </a:solidFill>
                  </a:rPr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   By exponent laws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		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 More exponent laws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  			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1∗1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400" dirty="0"/>
                  <a:t>       By IH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		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.          as desired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b) Identify the </a:t>
                </a:r>
                <a:r>
                  <a:rPr lang="en-US" sz="1400" u="sng" dirty="0"/>
                  <a:t>mistake</a:t>
                </a:r>
                <a:r>
                  <a:rPr lang="en-US" sz="1400" dirty="0"/>
                  <a:t> the author made that leads to this proof being invalid. </a:t>
                </a:r>
              </a:p>
              <a:p>
                <a:pPr marL="194729" indent="0">
                  <a:buNone/>
                </a:pPr>
                <a:r>
                  <a:rPr lang="en-US" dirty="0"/>
                  <a:t>From the basis step, the value of j the author used is 0. However, in the recursive step, they went back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where j becomes 1. </a:t>
                </a:r>
              </a:p>
              <a:p>
                <a:pPr marL="194729" indent="0">
                  <a:buNone/>
                </a:pPr>
                <a:r>
                  <a:rPr lang="en-US" dirty="0"/>
                  <a:t>Here, we have the mismatch. </a:t>
                </a: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7A4E593-DAEB-4DEC-B226-1A1E5B7C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0589" y="2471800"/>
                <a:ext cx="11111381" cy="4408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1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7EF4-9AD3-4F49-B336-4AB043D0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Fill in the blank: Using 4- and 11-cent stamps we can create any postage value greater than or equal to ________</a:t>
            </a:r>
          </a:p>
        </p:txBody>
      </p:sp>
    </p:spTree>
    <p:extLst>
      <p:ext uri="{BB962C8B-B14F-4D97-AF65-F5344CB8AC3E}">
        <p14:creationId xmlns:p14="http://schemas.microsoft.com/office/powerpoint/2010/main" val="72539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7EF4-9AD3-4F49-B336-4AB043D0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Claim: We can create any postage value greater than or equal to 30 using 4- and 11-cent stamps.</a:t>
            </a:r>
          </a:p>
          <a:p>
            <a:pPr marL="194729" indent="0">
              <a:buNone/>
            </a:pPr>
            <a:r>
              <a:rPr lang="en-US" dirty="0"/>
              <a:t>Using strong induction: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/>
              <a:t>What is the value of j and b? </a:t>
            </a:r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70" y="1643900"/>
            <a:ext cx="10251600" cy="713600"/>
          </a:xfrm>
        </p:spPr>
        <p:txBody>
          <a:bodyPr/>
          <a:lstStyle/>
          <a:p>
            <a:r>
              <a:rPr lang="en-US" dirty="0"/>
              <a:t>Problem 4b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57EF4-9AD3-4F49-B336-4AB043D080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1510" y="2357500"/>
                <a:ext cx="10251600" cy="4397630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Claim: We can create any postage value greater than or equal to 30 using 4- and 11-cent stamps.</a:t>
                </a:r>
              </a:p>
              <a:p>
                <a:pPr marL="194729" indent="0">
                  <a:buNone/>
                </a:pPr>
                <a:r>
                  <a:rPr lang="en-US" dirty="0"/>
                  <a:t>Using strong induction.</a:t>
                </a:r>
              </a:p>
              <a:p>
                <a:pPr marL="194729" indent="0">
                  <a:buNone/>
                </a:pPr>
                <a:r>
                  <a:rPr lang="en-US" u="sng" dirty="0"/>
                  <a:t>Proof by strong induction:</a:t>
                </a:r>
                <a:r>
                  <a:rPr lang="en-US" dirty="0"/>
                  <a:t> with b = 30,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Basis Step: WTS property is true about 30, 31, 32, and 33. </a:t>
                </a:r>
              </a:p>
              <a:p>
                <a:pPr marL="194729" indent="0">
                  <a:buNone/>
                </a:pPr>
                <a:r>
                  <a:rPr lang="en-US" dirty="0"/>
                  <a:t>When n = 30,  30 = 2*11 + 2*4</a:t>
                </a:r>
              </a:p>
              <a:p>
                <a:pPr marL="194729" indent="0">
                  <a:buNone/>
                </a:pPr>
                <a:r>
                  <a:rPr lang="en-US" dirty="0"/>
                  <a:t>When n =31,   31 = 5*4+ 11 </a:t>
                </a:r>
              </a:p>
              <a:p>
                <a:pPr marL="194729" indent="0">
                  <a:buNone/>
                </a:pPr>
                <a:r>
                  <a:rPr lang="en-US" dirty="0"/>
                  <a:t>When n = 32,  32 = 8*4</a:t>
                </a:r>
              </a:p>
              <a:p>
                <a:pPr marL="194729" indent="0">
                  <a:buNone/>
                </a:pPr>
                <a:r>
                  <a:rPr lang="en-US" dirty="0"/>
                  <a:t>When n =33,   33 = 3*11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dirty="0"/>
                  <a:t>IH: Consider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≥30</m:t>
                        </m:r>
                      </m:sup>
                    </m:sSup>
                  </m:oMath>
                </a14:m>
                <a:r>
                  <a:rPr lang="en-US" dirty="0"/>
                  <a:t>. Assume we can create postage value about each of 30,31,32, 33, … , n.</a:t>
                </a:r>
              </a:p>
              <a:p>
                <a:pPr marL="194729" indent="0">
                  <a:buNone/>
                </a:pPr>
                <a:r>
                  <a:rPr lang="en-US" dirty="0"/>
                  <a:t>WTS we can create postage worth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cents.</a:t>
                </a:r>
              </a:p>
              <a:p>
                <a:pPr marL="194729" indent="0">
                  <a:buNone/>
                </a:pPr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≥33</m:t>
                    </m:r>
                  </m:oMath>
                </a14:m>
                <a:r>
                  <a:rPr lang="en-US" dirty="0"/>
                  <a:t>. By inductive hypothesis, we can create postage value of n-3.  </a:t>
                </a:r>
              </a:p>
              <a:p>
                <a:pPr marL="194729" indent="0">
                  <a:buNone/>
                </a:pPr>
                <a:r>
                  <a:rPr lang="en-US" dirty="0"/>
                  <a:t>If we want to make the postage value of n+1, we could do that by adding a 4-cent stamp to the n – 3 since n + 1 = (n -3) + 4.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Thus, we can create any postage value greater than or equal to 30 using 4- and 11-cent stamps.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57EF4-9AD3-4F49-B336-4AB043D0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1510" y="2357500"/>
                <a:ext cx="10251600" cy="43976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6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Administrative Stuff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Homework 5 has been released - due Tuesday, November 16th at 11:00 pm PST</a:t>
            </a:r>
          </a:p>
          <a:p>
            <a:pPr marL="194729" indent="0">
              <a:buNone/>
            </a:pPr>
            <a:endParaRPr dirty="0"/>
          </a:p>
          <a:p>
            <a:r>
              <a:rPr lang="en" dirty="0"/>
              <a:t>Week 7 (Monday, Wednesday, Friday) Review quiz “due” Friday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Hard due date is Sunday midnight - no penalty for submitting any time before then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Linked List</a:t>
            </a:r>
          </a:p>
          <a:p>
            <a:pPr>
              <a:lnSpc>
                <a:spcPct val="100000"/>
              </a:lnSpc>
            </a:pPr>
            <a:r>
              <a:rPr lang="en-US" dirty="0"/>
              <a:t>Practice with all forms of induction!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Definitions and when to use each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Proofs using each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91E-8059-8643-BF5E-3D357B39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a Linked List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CB45-5150-E645-B0B6-87FBBE94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00" y="2771833"/>
            <a:ext cx="99441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BC9E5-FA49-914A-9979-EBFBFD57DDBB}"/>
              </a:ext>
            </a:extLst>
          </p:cNvPr>
          <p:cNvSpPr txBox="1"/>
          <p:nvPr/>
        </p:nvSpPr>
        <p:spPr>
          <a:xfrm>
            <a:off x="972600" y="477327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4729" indent="0">
              <a:buNone/>
            </a:pPr>
            <a:r>
              <a:rPr lang="en-US" sz="1800" b="1" dirty="0"/>
              <a:t>Examples: </a:t>
            </a:r>
            <a:r>
              <a:rPr lang="en-US" sz="1800" dirty="0"/>
              <a:t>(2,(4,(8,[]))</a:t>
            </a:r>
          </a:p>
          <a:p>
            <a:pPr marL="194729" indent="0">
              <a:buNone/>
            </a:pPr>
            <a:r>
              <a:rPr lang="en-US" sz="1800" dirty="0"/>
              <a:t>                   (0,[])</a:t>
            </a:r>
          </a:p>
          <a:p>
            <a:pPr marL="194729" indent="0">
              <a:buNone/>
            </a:pPr>
            <a:r>
              <a:rPr lang="en-US" sz="1800" dirty="0"/>
              <a:t>                   (5,(4,(3,(2,(1,[])))))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9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808A-1190-A64A-9290-AE169383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1666760"/>
            <a:ext cx="10251600" cy="713600"/>
          </a:xfrm>
        </p:spPr>
        <p:txBody>
          <a:bodyPr/>
          <a:lstStyle/>
          <a:p>
            <a:r>
              <a:rPr lang="en-US" dirty="0"/>
              <a:t>Practice –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BD5BF-A18C-EF4F-912C-152AEDD3A572}"/>
                  </a:ext>
                </a:extLst>
              </p:cNvPr>
              <p:cNvSpPr txBox="1"/>
              <p:nvPr/>
            </p:nvSpPr>
            <p:spPr>
              <a:xfrm>
                <a:off x="967800" y="4000238"/>
                <a:ext cx="9650670" cy="2034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94729" indent="0">
                  <a:buNone/>
                </a:pPr>
                <a:r>
                  <a:rPr lang="en-US" dirty="0"/>
                  <a:t>What is 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remove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[]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75)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remove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8, 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[]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75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remove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4, []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75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by the recursive step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4,[] 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𝑟𝑒𝑚𝑜𝑣𝑒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([],75)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by the recursive step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8, 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[]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by the basis step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BD5BF-A18C-EF4F-912C-152AEDD3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0" y="4000238"/>
                <a:ext cx="9650670" cy="2034468"/>
              </a:xfrm>
              <a:prstGeom prst="rect">
                <a:avLst/>
              </a:prstGeom>
              <a:blipFill>
                <a:blip r:embed="rId2"/>
                <a:stretch>
                  <a:fillRect t="-617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FBB4D-0536-7746-A238-A1EE3D28BB87}"/>
                  </a:ext>
                </a:extLst>
              </p:cNvPr>
              <p:cNvSpPr txBox="1"/>
              <p:nvPr/>
            </p:nvSpPr>
            <p:spPr>
              <a:xfrm>
                <a:off x="967800" y="2484304"/>
                <a:ext cx="9909810" cy="141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The function remove: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that removes one element of a linked list is defined by: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Basis Step: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then 	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𝑟𝑒𝑚𝑜𝑣𝑒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[],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=[]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Recursive Step: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m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𝑟𝑒𝑚𝑜𝑣𝑒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𝑟𝑒𝑚𝑜𝑣𝑒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eqArr>
                      </m:e>
                    </m:d>
                    <m:f>
                      <m:fPr>
                        <m:type m:val="noBar"/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FBB4D-0536-7746-A238-A1EE3D28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0" y="2484304"/>
                <a:ext cx="9909810" cy="1411990"/>
              </a:xfrm>
              <a:prstGeom prst="rect">
                <a:avLst/>
              </a:prstGeom>
              <a:blipFill>
                <a:blip r:embed="rId3"/>
                <a:stretch>
                  <a:fillRect l="-384" t="-31250" b="-120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5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0" y="1758200"/>
            <a:ext cx="10251600" cy="713600"/>
          </a:xfrm>
        </p:spPr>
        <p:txBody>
          <a:bodyPr/>
          <a:lstStyle/>
          <a:p>
            <a:r>
              <a:rPr lang="en-US" dirty="0"/>
              <a:t>Problem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1AB92-A73B-494C-AF82-2CC243382DCB}"/>
                  </a:ext>
                </a:extLst>
              </p:cNvPr>
              <p:cNvSpPr txBox="1"/>
              <p:nvPr/>
            </p:nvSpPr>
            <p:spPr>
              <a:xfrm>
                <a:off x="716340" y="2471800"/>
                <a:ext cx="10873680" cy="147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Definition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The predicate (a function with codomain {T,F})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→{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that is true when an element is in a list is defined by: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Basis Step:	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then 	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[],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Recursive Step: 	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, then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1AB92-A73B-494C-AF82-2CC243382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0" y="2471800"/>
                <a:ext cx="10873680" cy="1477456"/>
              </a:xfrm>
              <a:prstGeom prst="rect">
                <a:avLst/>
              </a:prstGeom>
              <a:blipFill>
                <a:blip r:embed="rId2"/>
                <a:stretch>
                  <a:fillRect l="-350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2D0A97-B75A-AF4A-A91F-0A387E1084CA}"/>
                  </a:ext>
                </a:extLst>
              </p:cNvPr>
              <p:cNvSpPr txBox="1"/>
              <p:nvPr/>
            </p:nvSpPr>
            <p:spPr>
              <a:xfrm>
                <a:off x="716340" y="4126230"/>
                <a:ext cx="8263890" cy="73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1. Compute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((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2D0A97-B75A-AF4A-A91F-0A387E10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0" y="4126230"/>
                <a:ext cx="8263890" cy="737831"/>
              </a:xfrm>
              <a:prstGeom prst="rect">
                <a:avLst/>
              </a:prstGeom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9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0" y="1758200"/>
            <a:ext cx="10251600" cy="713600"/>
          </a:xfrm>
        </p:spPr>
        <p:txBody>
          <a:bodyPr/>
          <a:lstStyle/>
          <a:p>
            <a:r>
              <a:rPr lang="en-US" dirty="0"/>
              <a:t>Problem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1AB92-A73B-494C-AF82-2CC243382DCB}"/>
                  </a:ext>
                </a:extLst>
              </p:cNvPr>
              <p:cNvSpPr txBox="1"/>
              <p:nvPr/>
            </p:nvSpPr>
            <p:spPr>
              <a:xfrm>
                <a:off x="716340" y="2471800"/>
                <a:ext cx="10873680" cy="147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Definition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The predicate (a function with codomain {T,F})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→{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that is true when an element is in a list is defined by: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Basis Step:	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then 	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[],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Recursive Step: 	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, then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1AB92-A73B-494C-AF82-2CC243382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0" y="2471800"/>
                <a:ext cx="10873680" cy="1477456"/>
              </a:xfrm>
              <a:prstGeom prst="rect">
                <a:avLst/>
              </a:prstGeom>
              <a:blipFill>
                <a:blip r:embed="rId2"/>
                <a:stretch>
                  <a:fillRect l="-350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2D0A97-B75A-AF4A-A91F-0A387E1084CA}"/>
                  </a:ext>
                </a:extLst>
              </p:cNvPr>
              <p:cNvSpPr txBox="1"/>
              <p:nvPr/>
            </p:nvSpPr>
            <p:spPr>
              <a:xfrm>
                <a:off x="716340" y="4126230"/>
                <a:ext cx="10485060" cy="223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1. Compute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((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((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3))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= (1 = 3)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chemeClr val="tx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			     = (1 =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(2 = 3)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3,[] 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			     = (1 =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(2 = 3)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(3 = 3)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[]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			     = 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			     = 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2D0A97-B75A-AF4A-A91F-0A387E10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0" y="4126230"/>
                <a:ext cx="10485060" cy="2231829"/>
              </a:xfrm>
              <a:prstGeom prst="rect">
                <a:avLst/>
              </a:prstGeom>
              <a:blipFill>
                <a:blip r:embed="rId3"/>
                <a:stretch>
                  <a:fillRect l="-363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Structural induction is a more general-purpose strategy, can be applied to sets that are recursively defined.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Suppose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is a recursively defined set. To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is true: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Basis Step: Show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is true about </a:t>
                </a:r>
                <a:r>
                  <a:rPr lang="en-US" sz="1400" b="1" dirty="0"/>
                  <a:t>all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in the basis step of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1400" b="1" dirty="0"/>
              </a:p>
              <a:p>
                <a:pPr marL="194729" indent="0">
                  <a:buNone/>
                </a:pPr>
                <a:r>
                  <a:rPr lang="en-US" sz="1400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IH: For an arbitrary element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, assume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400" dirty="0"/>
                  <a:t> is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	Using the IH, show the claim is true about the </a:t>
                </a:r>
                <a:r>
                  <a:rPr lang="en-US" sz="1400" b="1" dirty="0"/>
                  <a:t>“next” element(s) of the set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The “next” element(s) depends on the recursive step of the set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e.g. for RNA strands, can append any base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400" dirty="0"/>
                  <a:t>, for linked lists can prepend any natural number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3429000"/>
                <a:ext cx="11638995" cy="3429000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Prove the following statement using structural induction: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𝑎𝑝𝑝𝑒𝑛𝑑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,100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,100)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r>
                  <a:rPr lang="en-US" sz="1400" dirty="0"/>
                  <a:t>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Basis Step: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Recursive Step: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IH: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3429000"/>
                <a:ext cx="11638995" cy="3429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1FA1254-58A4-4B47-B8B5-635A6D3E0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38" y="118537"/>
            <a:ext cx="8027572" cy="908934"/>
          </a:xfrm>
          <a:prstGeom prst="rect">
            <a:avLst/>
          </a:prstGeom>
        </p:spPr>
      </p:pic>
      <p:pic>
        <p:nvPicPr>
          <p:cNvPr id="7" name="Picture 6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8B1D9494-9105-F94D-8A95-E62616982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38" y="1236896"/>
            <a:ext cx="7667938" cy="1228476"/>
          </a:xfrm>
          <a:prstGeom prst="rect">
            <a:avLst/>
          </a:prstGeom>
        </p:spPr>
      </p:pic>
      <p:pic>
        <p:nvPicPr>
          <p:cNvPr id="13" name="Picture 12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F92D7865-F569-3D40-B1C7-5F9AF681A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38" y="2149335"/>
            <a:ext cx="8027572" cy="12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8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1937</Words>
  <Application>Microsoft Macintosh PowerPoint</Application>
  <PresentationFormat>Widescreen</PresentationFormat>
  <Paragraphs>178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Lato</vt:lpstr>
      <vt:lpstr>Raleway</vt:lpstr>
      <vt:lpstr>Streamline</vt:lpstr>
      <vt:lpstr>CSE 20 Discussion - Week 7</vt:lpstr>
      <vt:lpstr>Administrative Stuff</vt:lpstr>
      <vt:lpstr>Agenda</vt:lpstr>
      <vt:lpstr>Recursive Definition of a Linked List </vt:lpstr>
      <vt:lpstr>Practice – Linked List</vt:lpstr>
      <vt:lpstr>Problem 1a</vt:lpstr>
      <vt:lpstr>Problem 1a</vt:lpstr>
      <vt:lpstr>Structural Induction</vt:lpstr>
      <vt:lpstr>Problem 1b</vt:lpstr>
      <vt:lpstr>Problem 1b</vt:lpstr>
      <vt:lpstr>Mathematical Induction</vt:lpstr>
      <vt:lpstr>Problem 2</vt:lpstr>
      <vt:lpstr>Problem 2 </vt:lpstr>
      <vt:lpstr>Strong Induction</vt:lpstr>
      <vt:lpstr>Problem 3a</vt:lpstr>
      <vt:lpstr>Problem 3b</vt:lpstr>
      <vt:lpstr>Problem 4a</vt:lpstr>
      <vt:lpstr>Problem 4b</vt:lpstr>
      <vt:lpstr>Problem 4b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dc:creator>snailzillascreator@gmail.com</dc:creator>
  <cp:lastModifiedBy>Hui Yu</cp:lastModifiedBy>
  <cp:revision>46</cp:revision>
  <dcterms:created xsi:type="dcterms:W3CDTF">2021-01-21T01:02:18Z</dcterms:created>
  <dcterms:modified xsi:type="dcterms:W3CDTF">2021-11-11T01:00:05Z</dcterms:modified>
</cp:coreProperties>
</file>