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65" r:id="rId2"/>
    <p:sldId id="485" r:id="rId3"/>
    <p:sldId id="484" r:id="rId4"/>
    <p:sldId id="473" r:id="rId5"/>
    <p:sldId id="469" r:id="rId6"/>
    <p:sldId id="311" r:id="rId7"/>
    <p:sldId id="463" r:id="rId8"/>
    <p:sldId id="468" r:id="rId9"/>
    <p:sldId id="389" r:id="rId10"/>
    <p:sldId id="476" r:id="rId11"/>
    <p:sldId id="480" r:id="rId12"/>
    <p:sldId id="483" r:id="rId13"/>
    <p:sldId id="388" r:id="rId14"/>
    <p:sldId id="478" r:id="rId15"/>
    <p:sldId id="343" r:id="rId16"/>
    <p:sldId id="490" r:id="rId17"/>
    <p:sldId id="489" r:id="rId18"/>
    <p:sldId id="477" r:id="rId19"/>
    <p:sldId id="423" r:id="rId20"/>
    <p:sldId id="479" r:id="rId21"/>
    <p:sldId id="353" r:id="rId22"/>
    <p:sldId id="354" r:id="rId23"/>
    <p:sldId id="355" r:id="rId24"/>
    <p:sldId id="357" r:id="rId25"/>
    <p:sldId id="3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8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7700"/>
  </p:normalViewPr>
  <p:slideViewPr>
    <p:cSldViewPr snapToGrid="0" snapToObjects="1">
      <p:cViewPr varScale="1">
        <p:scale>
          <a:sx n="65" d="100"/>
          <a:sy n="65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yd/Documents/GitHub/Dimension/Result/Pa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yd/Desktop/US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yd/Desktop/US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CN"/>
        </a:p>
      </c:txPr>
    </c:title>
    <c:autoTitleDeleted val="0"/>
    <c:plotArea>
      <c:layout>
        <c:manualLayout>
          <c:layoutTarget val="inner"/>
          <c:xMode val="edge"/>
          <c:yMode val="edge"/>
          <c:x val="0.16958802360313305"/>
          <c:y val="0.10268673399259634"/>
          <c:w val="0.83041197639686692"/>
          <c:h val="0.84542748283415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straw!$B$13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straw!$A$14:$A$15</c:f>
              <c:strCache>
                <c:ptCount val="2"/>
                <c:pt idx="0">
                  <c:v>SrcIP/32 (Full Key)</c:v>
                </c:pt>
                <c:pt idx="1">
                  <c:v>SrcIP/24 (Partial Key)</c:v>
                </c:pt>
              </c:strCache>
            </c:strRef>
          </c:cat>
          <c:val>
            <c:numRef>
              <c:f>straw!$B$14:$B$15</c:f>
              <c:numCache>
                <c:formatCode>General</c:formatCode>
                <c:ptCount val="2"/>
                <c:pt idx="0">
                  <c:v>0.133296</c:v>
                </c:pt>
                <c:pt idx="1">
                  <c:v>0.94089400000000001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5-B647-89F5-92BE16309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555209136"/>
        <c:axId val="-1555208608"/>
      </c:barChart>
      <c:catAx>
        <c:axId val="-1555209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55208608"/>
        <c:crosses val="autoZero"/>
        <c:auto val="1"/>
        <c:lblAlgn val="ctr"/>
        <c:lblOffset val="100"/>
        <c:noMultiLvlLbl val="0"/>
      </c:catAx>
      <c:valAx>
        <c:axId val="-15552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CN"/>
          </a:p>
        </c:txPr>
        <c:crossAx val="-155520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0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0527029217538E-2"/>
          <c:y val="2.6849501250559602E-2"/>
          <c:w val="0.95681836513033991"/>
          <c:h val="0.97315049874944037"/>
        </c:manualLayout>
      </c:layout>
      <c:lineChart>
        <c:grouping val="standard"/>
        <c:varyColors val="0"/>
        <c:ser>
          <c:idx val="0"/>
          <c:order val="0"/>
          <c:tx>
            <c:strRef>
              <c:f>USS!$B$1</c:f>
              <c:strCache>
                <c:ptCount val="1"/>
                <c:pt idx="0">
                  <c:v>USS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USS!$A$2:$A$251</c:f>
              <c:numCache>
                <c:formatCode>General</c:formatCode>
                <c:ptCount val="2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  <c:pt idx="220">
                  <c:v>22100</c:v>
                </c:pt>
                <c:pt idx="221">
                  <c:v>22200</c:v>
                </c:pt>
                <c:pt idx="222">
                  <c:v>22300</c:v>
                </c:pt>
                <c:pt idx="223">
                  <c:v>22400</c:v>
                </c:pt>
                <c:pt idx="224">
                  <c:v>22500</c:v>
                </c:pt>
                <c:pt idx="225">
                  <c:v>22600</c:v>
                </c:pt>
                <c:pt idx="226">
                  <c:v>22700</c:v>
                </c:pt>
                <c:pt idx="227">
                  <c:v>22800</c:v>
                </c:pt>
                <c:pt idx="228">
                  <c:v>22900</c:v>
                </c:pt>
                <c:pt idx="229">
                  <c:v>23000</c:v>
                </c:pt>
                <c:pt idx="230">
                  <c:v>23100</c:v>
                </c:pt>
                <c:pt idx="231">
                  <c:v>23200</c:v>
                </c:pt>
                <c:pt idx="232">
                  <c:v>23300</c:v>
                </c:pt>
                <c:pt idx="233">
                  <c:v>23400</c:v>
                </c:pt>
                <c:pt idx="234">
                  <c:v>23500</c:v>
                </c:pt>
                <c:pt idx="235">
                  <c:v>23600</c:v>
                </c:pt>
                <c:pt idx="236">
                  <c:v>23700</c:v>
                </c:pt>
                <c:pt idx="237">
                  <c:v>23800</c:v>
                </c:pt>
                <c:pt idx="238">
                  <c:v>23900</c:v>
                </c:pt>
                <c:pt idx="239">
                  <c:v>24000</c:v>
                </c:pt>
                <c:pt idx="240">
                  <c:v>24100</c:v>
                </c:pt>
                <c:pt idx="241">
                  <c:v>24200</c:v>
                </c:pt>
                <c:pt idx="242">
                  <c:v>24300</c:v>
                </c:pt>
                <c:pt idx="243">
                  <c:v>24400</c:v>
                </c:pt>
                <c:pt idx="244">
                  <c:v>24500</c:v>
                </c:pt>
                <c:pt idx="245">
                  <c:v>24600</c:v>
                </c:pt>
                <c:pt idx="246">
                  <c:v>24700</c:v>
                </c:pt>
                <c:pt idx="247">
                  <c:v>24800</c:v>
                </c:pt>
                <c:pt idx="248">
                  <c:v>24900</c:v>
                </c:pt>
                <c:pt idx="249">
                  <c:v>25000</c:v>
                </c:pt>
              </c:numCache>
            </c:numRef>
          </c:cat>
          <c:val>
            <c:numRef>
              <c:f>USS!$B$2:$B$251</c:f>
              <c:numCache>
                <c:formatCode>General</c:formatCode>
                <c:ptCount val="250"/>
                <c:pt idx="0">
                  <c:v>53596</c:v>
                </c:pt>
                <c:pt idx="1">
                  <c:v>15951</c:v>
                </c:pt>
                <c:pt idx="2">
                  <c:v>11502</c:v>
                </c:pt>
                <c:pt idx="3">
                  <c:v>8732</c:v>
                </c:pt>
                <c:pt idx="4">
                  <c:v>7213</c:v>
                </c:pt>
                <c:pt idx="5">
                  <c:v>6056</c:v>
                </c:pt>
                <c:pt idx="6">
                  <c:v>5396</c:v>
                </c:pt>
                <c:pt idx="7">
                  <c:v>4802</c:v>
                </c:pt>
                <c:pt idx="8">
                  <c:v>4473</c:v>
                </c:pt>
                <c:pt idx="9">
                  <c:v>4168</c:v>
                </c:pt>
                <c:pt idx="10">
                  <c:v>3753</c:v>
                </c:pt>
                <c:pt idx="11">
                  <c:v>3445</c:v>
                </c:pt>
                <c:pt idx="12">
                  <c:v>3136</c:v>
                </c:pt>
                <c:pt idx="13">
                  <c:v>2950</c:v>
                </c:pt>
                <c:pt idx="14">
                  <c:v>2793</c:v>
                </c:pt>
                <c:pt idx="15">
                  <c:v>2638</c:v>
                </c:pt>
                <c:pt idx="16">
                  <c:v>2474</c:v>
                </c:pt>
                <c:pt idx="17">
                  <c:v>2287</c:v>
                </c:pt>
                <c:pt idx="18">
                  <c:v>2155</c:v>
                </c:pt>
                <c:pt idx="19">
                  <c:v>2027</c:v>
                </c:pt>
                <c:pt idx="20">
                  <c:v>1907</c:v>
                </c:pt>
                <c:pt idx="21">
                  <c:v>1810</c:v>
                </c:pt>
                <c:pt idx="22">
                  <c:v>1722</c:v>
                </c:pt>
                <c:pt idx="23">
                  <c:v>1646</c:v>
                </c:pt>
                <c:pt idx="24">
                  <c:v>1574</c:v>
                </c:pt>
                <c:pt idx="25">
                  <c:v>1516</c:v>
                </c:pt>
                <c:pt idx="26">
                  <c:v>1455</c:v>
                </c:pt>
                <c:pt idx="27">
                  <c:v>1392</c:v>
                </c:pt>
                <c:pt idx="28">
                  <c:v>1329</c:v>
                </c:pt>
                <c:pt idx="29">
                  <c:v>1253</c:v>
                </c:pt>
                <c:pt idx="30">
                  <c:v>1201</c:v>
                </c:pt>
                <c:pt idx="31">
                  <c:v>1163</c:v>
                </c:pt>
                <c:pt idx="32">
                  <c:v>1121</c:v>
                </c:pt>
                <c:pt idx="33">
                  <c:v>1079</c:v>
                </c:pt>
                <c:pt idx="34">
                  <c:v>1041</c:v>
                </c:pt>
                <c:pt idx="35">
                  <c:v>1005</c:v>
                </c:pt>
                <c:pt idx="36">
                  <c:v>963</c:v>
                </c:pt>
                <c:pt idx="37">
                  <c:v>931</c:v>
                </c:pt>
                <c:pt idx="38">
                  <c:v>902</c:v>
                </c:pt>
                <c:pt idx="39">
                  <c:v>871</c:v>
                </c:pt>
                <c:pt idx="40">
                  <c:v>847</c:v>
                </c:pt>
                <c:pt idx="41">
                  <c:v>821</c:v>
                </c:pt>
                <c:pt idx="42">
                  <c:v>795</c:v>
                </c:pt>
                <c:pt idx="43">
                  <c:v>777</c:v>
                </c:pt>
                <c:pt idx="44">
                  <c:v>764</c:v>
                </c:pt>
                <c:pt idx="45">
                  <c:v>743</c:v>
                </c:pt>
                <c:pt idx="46">
                  <c:v>723</c:v>
                </c:pt>
                <c:pt idx="47">
                  <c:v>706</c:v>
                </c:pt>
                <c:pt idx="48">
                  <c:v>689</c:v>
                </c:pt>
                <c:pt idx="49">
                  <c:v>673</c:v>
                </c:pt>
                <c:pt idx="50">
                  <c:v>658</c:v>
                </c:pt>
                <c:pt idx="51">
                  <c:v>645</c:v>
                </c:pt>
                <c:pt idx="52">
                  <c:v>632</c:v>
                </c:pt>
                <c:pt idx="53">
                  <c:v>618</c:v>
                </c:pt>
                <c:pt idx="54">
                  <c:v>607</c:v>
                </c:pt>
                <c:pt idx="55">
                  <c:v>598</c:v>
                </c:pt>
                <c:pt idx="56">
                  <c:v>589</c:v>
                </c:pt>
                <c:pt idx="57">
                  <c:v>583</c:v>
                </c:pt>
                <c:pt idx="58">
                  <c:v>574</c:v>
                </c:pt>
                <c:pt idx="59">
                  <c:v>568</c:v>
                </c:pt>
                <c:pt idx="60">
                  <c:v>560</c:v>
                </c:pt>
                <c:pt idx="61">
                  <c:v>553</c:v>
                </c:pt>
                <c:pt idx="62">
                  <c:v>547</c:v>
                </c:pt>
                <c:pt idx="63">
                  <c:v>540</c:v>
                </c:pt>
                <c:pt idx="64">
                  <c:v>534</c:v>
                </c:pt>
                <c:pt idx="65">
                  <c:v>530</c:v>
                </c:pt>
                <c:pt idx="66">
                  <c:v>525</c:v>
                </c:pt>
                <c:pt idx="67">
                  <c:v>521</c:v>
                </c:pt>
                <c:pt idx="68">
                  <c:v>516</c:v>
                </c:pt>
                <c:pt idx="69">
                  <c:v>512</c:v>
                </c:pt>
                <c:pt idx="70">
                  <c:v>508</c:v>
                </c:pt>
                <c:pt idx="71">
                  <c:v>505</c:v>
                </c:pt>
                <c:pt idx="72">
                  <c:v>501</c:v>
                </c:pt>
                <c:pt idx="73">
                  <c:v>497</c:v>
                </c:pt>
                <c:pt idx="74">
                  <c:v>493</c:v>
                </c:pt>
                <c:pt idx="75">
                  <c:v>490</c:v>
                </c:pt>
                <c:pt idx="76">
                  <c:v>486</c:v>
                </c:pt>
                <c:pt idx="77">
                  <c:v>483</c:v>
                </c:pt>
                <c:pt idx="78">
                  <c:v>481</c:v>
                </c:pt>
                <c:pt idx="79">
                  <c:v>478</c:v>
                </c:pt>
                <c:pt idx="80">
                  <c:v>475</c:v>
                </c:pt>
                <c:pt idx="81">
                  <c:v>473</c:v>
                </c:pt>
                <c:pt idx="82">
                  <c:v>470</c:v>
                </c:pt>
                <c:pt idx="83">
                  <c:v>468</c:v>
                </c:pt>
                <c:pt idx="84">
                  <c:v>466</c:v>
                </c:pt>
                <c:pt idx="85">
                  <c:v>464</c:v>
                </c:pt>
                <c:pt idx="86">
                  <c:v>461</c:v>
                </c:pt>
                <c:pt idx="87">
                  <c:v>459</c:v>
                </c:pt>
                <c:pt idx="88">
                  <c:v>457</c:v>
                </c:pt>
                <c:pt idx="89">
                  <c:v>455</c:v>
                </c:pt>
                <c:pt idx="90">
                  <c:v>453</c:v>
                </c:pt>
                <c:pt idx="91">
                  <c:v>452</c:v>
                </c:pt>
                <c:pt idx="92">
                  <c:v>450</c:v>
                </c:pt>
                <c:pt idx="93">
                  <c:v>449</c:v>
                </c:pt>
                <c:pt idx="94">
                  <c:v>447</c:v>
                </c:pt>
                <c:pt idx="95">
                  <c:v>446</c:v>
                </c:pt>
                <c:pt idx="96">
                  <c:v>444</c:v>
                </c:pt>
                <c:pt idx="97">
                  <c:v>443</c:v>
                </c:pt>
                <c:pt idx="98">
                  <c:v>442</c:v>
                </c:pt>
                <c:pt idx="99">
                  <c:v>441</c:v>
                </c:pt>
                <c:pt idx="100">
                  <c:v>440</c:v>
                </c:pt>
                <c:pt idx="101">
                  <c:v>438</c:v>
                </c:pt>
                <c:pt idx="102">
                  <c:v>437</c:v>
                </c:pt>
                <c:pt idx="103">
                  <c:v>436</c:v>
                </c:pt>
                <c:pt idx="104">
                  <c:v>436</c:v>
                </c:pt>
                <c:pt idx="105">
                  <c:v>435</c:v>
                </c:pt>
                <c:pt idx="106">
                  <c:v>434</c:v>
                </c:pt>
                <c:pt idx="107">
                  <c:v>434</c:v>
                </c:pt>
                <c:pt idx="108">
                  <c:v>433</c:v>
                </c:pt>
                <c:pt idx="109">
                  <c:v>433</c:v>
                </c:pt>
                <c:pt idx="110">
                  <c:v>432</c:v>
                </c:pt>
                <c:pt idx="111">
                  <c:v>432</c:v>
                </c:pt>
                <c:pt idx="112">
                  <c:v>432</c:v>
                </c:pt>
                <c:pt idx="113">
                  <c:v>432</c:v>
                </c:pt>
                <c:pt idx="114">
                  <c:v>432</c:v>
                </c:pt>
                <c:pt idx="115">
                  <c:v>432</c:v>
                </c:pt>
                <c:pt idx="116">
                  <c:v>432</c:v>
                </c:pt>
                <c:pt idx="117">
                  <c:v>432</c:v>
                </c:pt>
                <c:pt idx="118">
                  <c:v>432</c:v>
                </c:pt>
                <c:pt idx="119">
                  <c:v>432</c:v>
                </c:pt>
                <c:pt idx="120">
                  <c:v>432</c:v>
                </c:pt>
                <c:pt idx="121">
                  <c:v>432</c:v>
                </c:pt>
                <c:pt idx="122">
                  <c:v>432</c:v>
                </c:pt>
                <c:pt idx="123">
                  <c:v>432</c:v>
                </c:pt>
                <c:pt idx="124">
                  <c:v>432</c:v>
                </c:pt>
                <c:pt idx="125">
                  <c:v>432</c:v>
                </c:pt>
                <c:pt idx="126">
                  <c:v>432</c:v>
                </c:pt>
                <c:pt idx="127">
                  <c:v>432</c:v>
                </c:pt>
                <c:pt idx="128">
                  <c:v>432</c:v>
                </c:pt>
                <c:pt idx="129">
                  <c:v>432</c:v>
                </c:pt>
                <c:pt idx="130">
                  <c:v>432</c:v>
                </c:pt>
                <c:pt idx="131">
                  <c:v>432</c:v>
                </c:pt>
                <c:pt idx="132">
                  <c:v>432</c:v>
                </c:pt>
                <c:pt idx="133">
                  <c:v>432</c:v>
                </c:pt>
                <c:pt idx="134">
                  <c:v>432</c:v>
                </c:pt>
                <c:pt idx="135">
                  <c:v>432</c:v>
                </c:pt>
                <c:pt idx="136">
                  <c:v>432</c:v>
                </c:pt>
                <c:pt idx="137">
                  <c:v>432</c:v>
                </c:pt>
                <c:pt idx="138">
                  <c:v>432</c:v>
                </c:pt>
                <c:pt idx="139">
                  <c:v>431</c:v>
                </c:pt>
                <c:pt idx="140">
                  <c:v>431</c:v>
                </c:pt>
                <c:pt idx="141">
                  <c:v>431</c:v>
                </c:pt>
                <c:pt idx="142">
                  <c:v>431</c:v>
                </c:pt>
                <c:pt idx="143">
                  <c:v>431</c:v>
                </c:pt>
                <c:pt idx="144">
                  <c:v>431</c:v>
                </c:pt>
                <c:pt idx="145">
                  <c:v>431</c:v>
                </c:pt>
                <c:pt idx="146">
                  <c:v>431</c:v>
                </c:pt>
                <c:pt idx="147">
                  <c:v>431</c:v>
                </c:pt>
                <c:pt idx="148">
                  <c:v>431</c:v>
                </c:pt>
                <c:pt idx="149">
                  <c:v>431</c:v>
                </c:pt>
                <c:pt idx="150">
                  <c:v>431</c:v>
                </c:pt>
                <c:pt idx="151">
                  <c:v>431</c:v>
                </c:pt>
                <c:pt idx="152">
                  <c:v>431</c:v>
                </c:pt>
                <c:pt idx="153">
                  <c:v>431</c:v>
                </c:pt>
                <c:pt idx="154">
                  <c:v>431</c:v>
                </c:pt>
                <c:pt idx="155">
                  <c:v>431</c:v>
                </c:pt>
                <c:pt idx="156">
                  <c:v>431</c:v>
                </c:pt>
                <c:pt idx="157">
                  <c:v>431</c:v>
                </c:pt>
                <c:pt idx="158">
                  <c:v>431</c:v>
                </c:pt>
                <c:pt idx="159">
                  <c:v>431</c:v>
                </c:pt>
                <c:pt idx="160">
                  <c:v>431</c:v>
                </c:pt>
                <c:pt idx="161">
                  <c:v>431</c:v>
                </c:pt>
                <c:pt idx="162">
                  <c:v>431</c:v>
                </c:pt>
                <c:pt idx="163">
                  <c:v>431</c:v>
                </c:pt>
                <c:pt idx="164">
                  <c:v>431</c:v>
                </c:pt>
                <c:pt idx="165">
                  <c:v>431</c:v>
                </c:pt>
                <c:pt idx="166">
                  <c:v>431</c:v>
                </c:pt>
                <c:pt idx="167">
                  <c:v>431</c:v>
                </c:pt>
                <c:pt idx="168">
                  <c:v>431</c:v>
                </c:pt>
                <c:pt idx="169">
                  <c:v>431</c:v>
                </c:pt>
                <c:pt idx="170">
                  <c:v>431</c:v>
                </c:pt>
                <c:pt idx="171">
                  <c:v>431</c:v>
                </c:pt>
                <c:pt idx="172">
                  <c:v>431</c:v>
                </c:pt>
                <c:pt idx="173">
                  <c:v>431</c:v>
                </c:pt>
                <c:pt idx="174">
                  <c:v>431</c:v>
                </c:pt>
                <c:pt idx="175">
                  <c:v>431</c:v>
                </c:pt>
                <c:pt idx="176">
                  <c:v>431</c:v>
                </c:pt>
                <c:pt idx="177">
                  <c:v>431</c:v>
                </c:pt>
                <c:pt idx="178">
                  <c:v>431</c:v>
                </c:pt>
                <c:pt idx="179">
                  <c:v>431</c:v>
                </c:pt>
                <c:pt idx="180">
                  <c:v>431</c:v>
                </c:pt>
                <c:pt idx="181">
                  <c:v>431</c:v>
                </c:pt>
                <c:pt idx="182">
                  <c:v>431</c:v>
                </c:pt>
                <c:pt idx="183">
                  <c:v>431</c:v>
                </c:pt>
                <c:pt idx="184">
                  <c:v>431</c:v>
                </c:pt>
                <c:pt idx="185">
                  <c:v>431</c:v>
                </c:pt>
                <c:pt idx="186">
                  <c:v>431</c:v>
                </c:pt>
                <c:pt idx="187">
                  <c:v>431</c:v>
                </c:pt>
                <c:pt idx="188">
                  <c:v>431</c:v>
                </c:pt>
                <c:pt idx="189">
                  <c:v>431</c:v>
                </c:pt>
                <c:pt idx="190">
                  <c:v>431</c:v>
                </c:pt>
                <c:pt idx="191">
                  <c:v>431</c:v>
                </c:pt>
                <c:pt idx="192">
                  <c:v>431</c:v>
                </c:pt>
                <c:pt idx="193">
                  <c:v>431</c:v>
                </c:pt>
                <c:pt idx="194">
                  <c:v>431</c:v>
                </c:pt>
                <c:pt idx="195">
                  <c:v>431</c:v>
                </c:pt>
                <c:pt idx="196">
                  <c:v>431</c:v>
                </c:pt>
                <c:pt idx="197">
                  <c:v>431</c:v>
                </c:pt>
                <c:pt idx="198">
                  <c:v>431</c:v>
                </c:pt>
                <c:pt idx="199">
                  <c:v>431</c:v>
                </c:pt>
                <c:pt idx="200">
                  <c:v>431</c:v>
                </c:pt>
                <c:pt idx="201">
                  <c:v>431</c:v>
                </c:pt>
                <c:pt idx="202">
                  <c:v>431</c:v>
                </c:pt>
                <c:pt idx="203">
                  <c:v>431</c:v>
                </c:pt>
                <c:pt idx="204">
                  <c:v>431</c:v>
                </c:pt>
                <c:pt idx="205">
                  <c:v>431</c:v>
                </c:pt>
                <c:pt idx="206">
                  <c:v>431</c:v>
                </c:pt>
                <c:pt idx="207">
                  <c:v>431</c:v>
                </c:pt>
                <c:pt idx="208">
                  <c:v>431</c:v>
                </c:pt>
                <c:pt idx="209">
                  <c:v>431</c:v>
                </c:pt>
                <c:pt idx="210">
                  <c:v>431</c:v>
                </c:pt>
                <c:pt idx="211">
                  <c:v>431</c:v>
                </c:pt>
                <c:pt idx="212">
                  <c:v>431</c:v>
                </c:pt>
                <c:pt idx="213">
                  <c:v>431</c:v>
                </c:pt>
                <c:pt idx="214">
                  <c:v>431</c:v>
                </c:pt>
                <c:pt idx="215">
                  <c:v>431</c:v>
                </c:pt>
                <c:pt idx="216">
                  <c:v>431</c:v>
                </c:pt>
                <c:pt idx="217">
                  <c:v>431</c:v>
                </c:pt>
                <c:pt idx="218">
                  <c:v>431</c:v>
                </c:pt>
                <c:pt idx="219">
                  <c:v>431</c:v>
                </c:pt>
                <c:pt idx="220">
                  <c:v>431</c:v>
                </c:pt>
                <c:pt idx="221">
                  <c:v>431</c:v>
                </c:pt>
                <c:pt idx="222">
                  <c:v>431</c:v>
                </c:pt>
                <c:pt idx="223">
                  <c:v>431</c:v>
                </c:pt>
                <c:pt idx="224">
                  <c:v>431</c:v>
                </c:pt>
                <c:pt idx="225">
                  <c:v>431</c:v>
                </c:pt>
                <c:pt idx="226">
                  <c:v>431</c:v>
                </c:pt>
                <c:pt idx="227">
                  <c:v>431</c:v>
                </c:pt>
                <c:pt idx="228">
                  <c:v>431</c:v>
                </c:pt>
                <c:pt idx="229">
                  <c:v>431</c:v>
                </c:pt>
                <c:pt idx="230">
                  <c:v>431</c:v>
                </c:pt>
                <c:pt idx="231">
                  <c:v>431</c:v>
                </c:pt>
                <c:pt idx="232">
                  <c:v>431</c:v>
                </c:pt>
                <c:pt idx="233">
                  <c:v>431</c:v>
                </c:pt>
                <c:pt idx="234">
                  <c:v>431</c:v>
                </c:pt>
                <c:pt idx="235">
                  <c:v>431</c:v>
                </c:pt>
                <c:pt idx="236">
                  <c:v>431</c:v>
                </c:pt>
                <c:pt idx="237">
                  <c:v>431</c:v>
                </c:pt>
                <c:pt idx="238">
                  <c:v>431</c:v>
                </c:pt>
                <c:pt idx="239">
                  <c:v>431</c:v>
                </c:pt>
                <c:pt idx="240">
                  <c:v>431</c:v>
                </c:pt>
                <c:pt idx="241">
                  <c:v>431</c:v>
                </c:pt>
                <c:pt idx="242">
                  <c:v>431</c:v>
                </c:pt>
                <c:pt idx="243">
                  <c:v>431</c:v>
                </c:pt>
                <c:pt idx="244">
                  <c:v>431</c:v>
                </c:pt>
                <c:pt idx="245">
                  <c:v>431</c:v>
                </c:pt>
                <c:pt idx="246">
                  <c:v>431</c:v>
                </c:pt>
                <c:pt idx="247">
                  <c:v>431</c:v>
                </c:pt>
                <c:pt idx="248">
                  <c:v>431</c:v>
                </c:pt>
                <c:pt idx="249">
                  <c:v>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6-C04C-8B66-9FCCB7689EFE}"/>
            </c:ext>
          </c:extLst>
        </c:ser>
        <c:ser>
          <c:idx val="1"/>
          <c:order val="1"/>
          <c:tx>
            <c:strRef>
              <c:f>USS!$C$1</c:f>
              <c:strCache>
                <c:ptCount val="1"/>
                <c:pt idx="0">
                  <c:v>d=2</c:v>
                </c:pt>
              </c:strCache>
            </c:strRef>
          </c:tx>
          <c:spPr>
            <a:ln w="635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USS!$A$2:$A$251</c:f>
              <c:numCache>
                <c:formatCode>General</c:formatCode>
                <c:ptCount val="2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  <c:pt idx="220">
                  <c:v>22100</c:v>
                </c:pt>
                <c:pt idx="221">
                  <c:v>22200</c:v>
                </c:pt>
                <c:pt idx="222">
                  <c:v>22300</c:v>
                </c:pt>
                <c:pt idx="223">
                  <c:v>22400</c:v>
                </c:pt>
                <c:pt idx="224">
                  <c:v>22500</c:v>
                </c:pt>
                <c:pt idx="225">
                  <c:v>22600</c:v>
                </c:pt>
                <c:pt idx="226">
                  <c:v>22700</c:v>
                </c:pt>
                <c:pt idx="227">
                  <c:v>22800</c:v>
                </c:pt>
                <c:pt idx="228">
                  <c:v>22900</c:v>
                </c:pt>
                <c:pt idx="229">
                  <c:v>23000</c:v>
                </c:pt>
                <c:pt idx="230">
                  <c:v>23100</c:v>
                </c:pt>
                <c:pt idx="231">
                  <c:v>23200</c:v>
                </c:pt>
                <c:pt idx="232">
                  <c:v>23300</c:v>
                </c:pt>
                <c:pt idx="233">
                  <c:v>23400</c:v>
                </c:pt>
                <c:pt idx="234">
                  <c:v>23500</c:v>
                </c:pt>
                <c:pt idx="235">
                  <c:v>23600</c:v>
                </c:pt>
                <c:pt idx="236">
                  <c:v>23700</c:v>
                </c:pt>
                <c:pt idx="237">
                  <c:v>23800</c:v>
                </c:pt>
                <c:pt idx="238">
                  <c:v>23900</c:v>
                </c:pt>
                <c:pt idx="239">
                  <c:v>24000</c:v>
                </c:pt>
                <c:pt idx="240">
                  <c:v>24100</c:v>
                </c:pt>
                <c:pt idx="241">
                  <c:v>24200</c:v>
                </c:pt>
                <c:pt idx="242">
                  <c:v>24300</c:v>
                </c:pt>
                <c:pt idx="243">
                  <c:v>24400</c:v>
                </c:pt>
                <c:pt idx="244">
                  <c:v>24500</c:v>
                </c:pt>
                <c:pt idx="245">
                  <c:v>24600</c:v>
                </c:pt>
                <c:pt idx="246">
                  <c:v>24700</c:v>
                </c:pt>
                <c:pt idx="247">
                  <c:v>24800</c:v>
                </c:pt>
                <c:pt idx="248">
                  <c:v>24900</c:v>
                </c:pt>
                <c:pt idx="249">
                  <c:v>25000</c:v>
                </c:pt>
              </c:numCache>
            </c:numRef>
          </c:cat>
          <c:val>
            <c:numRef>
              <c:f>USS!$C$2:$C$251</c:f>
              <c:numCache>
                <c:formatCode>General</c:formatCode>
                <c:ptCount val="250"/>
                <c:pt idx="0">
                  <c:v>56801</c:v>
                </c:pt>
                <c:pt idx="1">
                  <c:v>16028</c:v>
                </c:pt>
                <c:pt idx="2">
                  <c:v>11502</c:v>
                </c:pt>
                <c:pt idx="3">
                  <c:v>8772</c:v>
                </c:pt>
                <c:pt idx="4">
                  <c:v>7255</c:v>
                </c:pt>
                <c:pt idx="5">
                  <c:v>6089</c:v>
                </c:pt>
                <c:pt idx="6">
                  <c:v>5402</c:v>
                </c:pt>
                <c:pt idx="7">
                  <c:v>4807</c:v>
                </c:pt>
                <c:pt idx="8">
                  <c:v>4502</c:v>
                </c:pt>
                <c:pt idx="9">
                  <c:v>4178</c:v>
                </c:pt>
                <c:pt idx="10">
                  <c:v>3779</c:v>
                </c:pt>
                <c:pt idx="11">
                  <c:v>3504</c:v>
                </c:pt>
                <c:pt idx="12">
                  <c:v>3178</c:v>
                </c:pt>
                <c:pt idx="13">
                  <c:v>2998</c:v>
                </c:pt>
                <c:pt idx="14">
                  <c:v>2836</c:v>
                </c:pt>
                <c:pt idx="15">
                  <c:v>2678</c:v>
                </c:pt>
                <c:pt idx="16">
                  <c:v>2514</c:v>
                </c:pt>
                <c:pt idx="17">
                  <c:v>2348</c:v>
                </c:pt>
                <c:pt idx="18">
                  <c:v>2210</c:v>
                </c:pt>
                <c:pt idx="19">
                  <c:v>2075</c:v>
                </c:pt>
                <c:pt idx="20">
                  <c:v>1968</c:v>
                </c:pt>
                <c:pt idx="21">
                  <c:v>1874</c:v>
                </c:pt>
                <c:pt idx="22">
                  <c:v>1794</c:v>
                </c:pt>
                <c:pt idx="23">
                  <c:v>1719</c:v>
                </c:pt>
                <c:pt idx="24">
                  <c:v>1658</c:v>
                </c:pt>
                <c:pt idx="25">
                  <c:v>1592</c:v>
                </c:pt>
                <c:pt idx="26">
                  <c:v>1534</c:v>
                </c:pt>
                <c:pt idx="27">
                  <c:v>1480</c:v>
                </c:pt>
                <c:pt idx="28">
                  <c:v>1415</c:v>
                </c:pt>
                <c:pt idx="29">
                  <c:v>1358</c:v>
                </c:pt>
                <c:pt idx="30">
                  <c:v>1303</c:v>
                </c:pt>
                <c:pt idx="31">
                  <c:v>1262</c:v>
                </c:pt>
                <c:pt idx="32">
                  <c:v>1221</c:v>
                </c:pt>
                <c:pt idx="33">
                  <c:v>1178</c:v>
                </c:pt>
                <c:pt idx="34">
                  <c:v>1146</c:v>
                </c:pt>
                <c:pt idx="35">
                  <c:v>1111</c:v>
                </c:pt>
                <c:pt idx="36">
                  <c:v>1077</c:v>
                </c:pt>
                <c:pt idx="37">
                  <c:v>1049</c:v>
                </c:pt>
                <c:pt idx="38">
                  <c:v>1018</c:v>
                </c:pt>
                <c:pt idx="39">
                  <c:v>990</c:v>
                </c:pt>
                <c:pt idx="40">
                  <c:v>967</c:v>
                </c:pt>
                <c:pt idx="41">
                  <c:v>943</c:v>
                </c:pt>
                <c:pt idx="42">
                  <c:v>921</c:v>
                </c:pt>
                <c:pt idx="43">
                  <c:v>901</c:v>
                </c:pt>
                <c:pt idx="44">
                  <c:v>885</c:v>
                </c:pt>
                <c:pt idx="45">
                  <c:v>868</c:v>
                </c:pt>
                <c:pt idx="46">
                  <c:v>851</c:v>
                </c:pt>
                <c:pt idx="47">
                  <c:v>838</c:v>
                </c:pt>
                <c:pt idx="48">
                  <c:v>827</c:v>
                </c:pt>
                <c:pt idx="49">
                  <c:v>813</c:v>
                </c:pt>
                <c:pt idx="50">
                  <c:v>802</c:v>
                </c:pt>
                <c:pt idx="51">
                  <c:v>790</c:v>
                </c:pt>
                <c:pt idx="52">
                  <c:v>777</c:v>
                </c:pt>
                <c:pt idx="53">
                  <c:v>765</c:v>
                </c:pt>
                <c:pt idx="54">
                  <c:v>756</c:v>
                </c:pt>
                <c:pt idx="55">
                  <c:v>744</c:v>
                </c:pt>
                <c:pt idx="56">
                  <c:v>734</c:v>
                </c:pt>
                <c:pt idx="57">
                  <c:v>725</c:v>
                </c:pt>
                <c:pt idx="58">
                  <c:v>716</c:v>
                </c:pt>
                <c:pt idx="59">
                  <c:v>709</c:v>
                </c:pt>
                <c:pt idx="60">
                  <c:v>701</c:v>
                </c:pt>
                <c:pt idx="61">
                  <c:v>694</c:v>
                </c:pt>
                <c:pt idx="62">
                  <c:v>687</c:v>
                </c:pt>
                <c:pt idx="63">
                  <c:v>681</c:v>
                </c:pt>
                <c:pt idx="64">
                  <c:v>674</c:v>
                </c:pt>
                <c:pt idx="65">
                  <c:v>669</c:v>
                </c:pt>
                <c:pt idx="66">
                  <c:v>663</c:v>
                </c:pt>
                <c:pt idx="67">
                  <c:v>658</c:v>
                </c:pt>
                <c:pt idx="68">
                  <c:v>652</c:v>
                </c:pt>
                <c:pt idx="69">
                  <c:v>647</c:v>
                </c:pt>
                <c:pt idx="70">
                  <c:v>641</c:v>
                </c:pt>
                <c:pt idx="71">
                  <c:v>636</c:v>
                </c:pt>
                <c:pt idx="72">
                  <c:v>632</c:v>
                </c:pt>
                <c:pt idx="73">
                  <c:v>627</c:v>
                </c:pt>
                <c:pt idx="74">
                  <c:v>623</c:v>
                </c:pt>
                <c:pt idx="75">
                  <c:v>619</c:v>
                </c:pt>
                <c:pt idx="76">
                  <c:v>615</c:v>
                </c:pt>
                <c:pt idx="77">
                  <c:v>611</c:v>
                </c:pt>
                <c:pt idx="78">
                  <c:v>608</c:v>
                </c:pt>
                <c:pt idx="79">
                  <c:v>604</c:v>
                </c:pt>
                <c:pt idx="80">
                  <c:v>601</c:v>
                </c:pt>
                <c:pt idx="81">
                  <c:v>597</c:v>
                </c:pt>
                <c:pt idx="82">
                  <c:v>593</c:v>
                </c:pt>
                <c:pt idx="83">
                  <c:v>590</c:v>
                </c:pt>
                <c:pt idx="84">
                  <c:v>586</c:v>
                </c:pt>
                <c:pt idx="85">
                  <c:v>582</c:v>
                </c:pt>
                <c:pt idx="86">
                  <c:v>578</c:v>
                </c:pt>
                <c:pt idx="87">
                  <c:v>575</c:v>
                </c:pt>
                <c:pt idx="88">
                  <c:v>572</c:v>
                </c:pt>
                <c:pt idx="89">
                  <c:v>569</c:v>
                </c:pt>
                <c:pt idx="90">
                  <c:v>566</c:v>
                </c:pt>
                <c:pt idx="91">
                  <c:v>563</c:v>
                </c:pt>
                <c:pt idx="92">
                  <c:v>560</c:v>
                </c:pt>
                <c:pt idx="93">
                  <c:v>557</c:v>
                </c:pt>
                <c:pt idx="94">
                  <c:v>554</c:v>
                </c:pt>
                <c:pt idx="95">
                  <c:v>552</c:v>
                </c:pt>
                <c:pt idx="96">
                  <c:v>549</c:v>
                </c:pt>
                <c:pt idx="97">
                  <c:v>546</c:v>
                </c:pt>
                <c:pt idx="98">
                  <c:v>543</c:v>
                </c:pt>
                <c:pt idx="99">
                  <c:v>540</c:v>
                </c:pt>
                <c:pt idx="100">
                  <c:v>537</c:v>
                </c:pt>
                <c:pt idx="101">
                  <c:v>534</c:v>
                </c:pt>
                <c:pt idx="102">
                  <c:v>532</c:v>
                </c:pt>
                <c:pt idx="103">
                  <c:v>529</c:v>
                </c:pt>
                <c:pt idx="104">
                  <c:v>527</c:v>
                </c:pt>
                <c:pt idx="105">
                  <c:v>525</c:v>
                </c:pt>
                <c:pt idx="106">
                  <c:v>522</c:v>
                </c:pt>
                <c:pt idx="107">
                  <c:v>520</c:v>
                </c:pt>
                <c:pt idx="108">
                  <c:v>518</c:v>
                </c:pt>
                <c:pt idx="109">
                  <c:v>515</c:v>
                </c:pt>
                <c:pt idx="110">
                  <c:v>513</c:v>
                </c:pt>
                <c:pt idx="111">
                  <c:v>510</c:v>
                </c:pt>
                <c:pt idx="112">
                  <c:v>508</c:v>
                </c:pt>
                <c:pt idx="113">
                  <c:v>506</c:v>
                </c:pt>
                <c:pt idx="114">
                  <c:v>503</c:v>
                </c:pt>
                <c:pt idx="115">
                  <c:v>501</c:v>
                </c:pt>
                <c:pt idx="116">
                  <c:v>499</c:v>
                </c:pt>
                <c:pt idx="117">
                  <c:v>497</c:v>
                </c:pt>
                <c:pt idx="118">
                  <c:v>495</c:v>
                </c:pt>
                <c:pt idx="119">
                  <c:v>493</c:v>
                </c:pt>
                <c:pt idx="120">
                  <c:v>491</c:v>
                </c:pt>
                <c:pt idx="121">
                  <c:v>489</c:v>
                </c:pt>
                <c:pt idx="122">
                  <c:v>487</c:v>
                </c:pt>
                <c:pt idx="123">
                  <c:v>484</c:v>
                </c:pt>
                <c:pt idx="124">
                  <c:v>482</c:v>
                </c:pt>
                <c:pt idx="125">
                  <c:v>480</c:v>
                </c:pt>
                <c:pt idx="126">
                  <c:v>478</c:v>
                </c:pt>
                <c:pt idx="127">
                  <c:v>476</c:v>
                </c:pt>
                <c:pt idx="128">
                  <c:v>475</c:v>
                </c:pt>
                <c:pt idx="129">
                  <c:v>473</c:v>
                </c:pt>
                <c:pt idx="130">
                  <c:v>470</c:v>
                </c:pt>
                <c:pt idx="131">
                  <c:v>468</c:v>
                </c:pt>
                <c:pt idx="132">
                  <c:v>466</c:v>
                </c:pt>
                <c:pt idx="133">
                  <c:v>464</c:v>
                </c:pt>
                <c:pt idx="134">
                  <c:v>463</c:v>
                </c:pt>
                <c:pt idx="135">
                  <c:v>461</c:v>
                </c:pt>
                <c:pt idx="136">
                  <c:v>459</c:v>
                </c:pt>
                <c:pt idx="137">
                  <c:v>457</c:v>
                </c:pt>
                <c:pt idx="138">
                  <c:v>456</c:v>
                </c:pt>
                <c:pt idx="139">
                  <c:v>454</c:v>
                </c:pt>
                <c:pt idx="140">
                  <c:v>452</c:v>
                </c:pt>
                <c:pt idx="141">
                  <c:v>450</c:v>
                </c:pt>
                <c:pt idx="142">
                  <c:v>448</c:v>
                </c:pt>
                <c:pt idx="143">
                  <c:v>447</c:v>
                </c:pt>
                <c:pt idx="144">
                  <c:v>445</c:v>
                </c:pt>
                <c:pt idx="145">
                  <c:v>443</c:v>
                </c:pt>
                <c:pt idx="146">
                  <c:v>442</c:v>
                </c:pt>
                <c:pt idx="147">
                  <c:v>440</c:v>
                </c:pt>
                <c:pt idx="148">
                  <c:v>438</c:v>
                </c:pt>
                <c:pt idx="149">
                  <c:v>437</c:v>
                </c:pt>
                <c:pt idx="150">
                  <c:v>435</c:v>
                </c:pt>
                <c:pt idx="151">
                  <c:v>434</c:v>
                </c:pt>
                <c:pt idx="152">
                  <c:v>432</c:v>
                </c:pt>
                <c:pt idx="153">
                  <c:v>431</c:v>
                </c:pt>
                <c:pt idx="154">
                  <c:v>429</c:v>
                </c:pt>
                <c:pt idx="155">
                  <c:v>428</c:v>
                </c:pt>
                <c:pt idx="156">
                  <c:v>426</c:v>
                </c:pt>
                <c:pt idx="157">
                  <c:v>425</c:v>
                </c:pt>
                <c:pt idx="158">
                  <c:v>423</c:v>
                </c:pt>
                <c:pt idx="159">
                  <c:v>422</c:v>
                </c:pt>
                <c:pt idx="160">
                  <c:v>420</c:v>
                </c:pt>
                <c:pt idx="161">
                  <c:v>418</c:v>
                </c:pt>
                <c:pt idx="162">
                  <c:v>417</c:v>
                </c:pt>
                <c:pt idx="163">
                  <c:v>415</c:v>
                </c:pt>
                <c:pt idx="164">
                  <c:v>414</c:v>
                </c:pt>
                <c:pt idx="165">
                  <c:v>412</c:v>
                </c:pt>
                <c:pt idx="166">
                  <c:v>411</c:v>
                </c:pt>
                <c:pt idx="167">
                  <c:v>409</c:v>
                </c:pt>
                <c:pt idx="168">
                  <c:v>408</c:v>
                </c:pt>
                <c:pt idx="169">
                  <c:v>406</c:v>
                </c:pt>
                <c:pt idx="170">
                  <c:v>405</c:v>
                </c:pt>
                <c:pt idx="171">
                  <c:v>404</c:v>
                </c:pt>
                <c:pt idx="172">
                  <c:v>402</c:v>
                </c:pt>
                <c:pt idx="173">
                  <c:v>401</c:v>
                </c:pt>
                <c:pt idx="174">
                  <c:v>400</c:v>
                </c:pt>
                <c:pt idx="175">
                  <c:v>398</c:v>
                </c:pt>
                <c:pt idx="176">
                  <c:v>397</c:v>
                </c:pt>
                <c:pt idx="177">
                  <c:v>395</c:v>
                </c:pt>
                <c:pt idx="178">
                  <c:v>394</c:v>
                </c:pt>
                <c:pt idx="179">
                  <c:v>393</c:v>
                </c:pt>
                <c:pt idx="180">
                  <c:v>392</c:v>
                </c:pt>
                <c:pt idx="181">
                  <c:v>390</c:v>
                </c:pt>
                <c:pt idx="182">
                  <c:v>389</c:v>
                </c:pt>
                <c:pt idx="183">
                  <c:v>388</c:v>
                </c:pt>
                <c:pt idx="184">
                  <c:v>387</c:v>
                </c:pt>
                <c:pt idx="185">
                  <c:v>385</c:v>
                </c:pt>
                <c:pt idx="186">
                  <c:v>384</c:v>
                </c:pt>
                <c:pt idx="187">
                  <c:v>383</c:v>
                </c:pt>
                <c:pt idx="188">
                  <c:v>382</c:v>
                </c:pt>
                <c:pt idx="189">
                  <c:v>381</c:v>
                </c:pt>
                <c:pt idx="190">
                  <c:v>379</c:v>
                </c:pt>
                <c:pt idx="191">
                  <c:v>378</c:v>
                </c:pt>
                <c:pt idx="192">
                  <c:v>377</c:v>
                </c:pt>
                <c:pt idx="193">
                  <c:v>375</c:v>
                </c:pt>
                <c:pt idx="194">
                  <c:v>374</c:v>
                </c:pt>
                <c:pt idx="195">
                  <c:v>373</c:v>
                </c:pt>
                <c:pt idx="196">
                  <c:v>372</c:v>
                </c:pt>
                <c:pt idx="197">
                  <c:v>371</c:v>
                </c:pt>
                <c:pt idx="198">
                  <c:v>369</c:v>
                </c:pt>
                <c:pt idx="199">
                  <c:v>368</c:v>
                </c:pt>
                <c:pt idx="200">
                  <c:v>367</c:v>
                </c:pt>
                <c:pt idx="201">
                  <c:v>366</c:v>
                </c:pt>
                <c:pt idx="202">
                  <c:v>365</c:v>
                </c:pt>
                <c:pt idx="203">
                  <c:v>363</c:v>
                </c:pt>
                <c:pt idx="204">
                  <c:v>362</c:v>
                </c:pt>
                <c:pt idx="205">
                  <c:v>361</c:v>
                </c:pt>
                <c:pt idx="206">
                  <c:v>360</c:v>
                </c:pt>
                <c:pt idx="207">
                  <c:v>358</c:v>
                </c:pt>
                <c:pt idx="208">
                  <c:v>357</c:v>
                </c:pt>
                <c:pt idx="209">
                  <c:v>356</c:v>
                </c:pt>
                <c:pt idx="210">
                  <c:v>355</c:v>
                </c:pt>
                <c:pt idx="211">
                  <c:v>354</c:v>
                </c:pt>
                <c:pt idx="212">
                  <c:v>353</c:v>
                </c:pt>
                <c:pt idx="213">
                  <c:v>352</c:v>
                </c:pt>
                <c:pt idx="214">
                  <c:v>351</c:v>
                </c:pt>
                <c:pt idx="215">
                  <c:v>350</c:v>
                </c:pt>
                <c:pt idx="216">
                  <c:v>348</c:v>
                </c:pt>
                <c:pt idx="217">
                  <c:v>347</c:v>
                </c:pt>
                <c:pt idx="218">
                  <c:v>346</c:v>
                </c:pt>
                <c:pt idx="219">
                  <c:v>345</c:v>
                </c:pt>
                <c:pt idx="220">
                  <c:v>344</c:v>
                </c:pt>
                <c:pt idx="221">
                  <c:v>343</c:v>
                </c:pt>
                <c:pt idx="222">
                  <c:v>342</c:v>
                </c:pt>
                <c:pt idx="223">
                  <c:v>341</c:v>
                </c:pt>
                <c:pt idx="224">
                  <c:v>340</c:v>
                </c:pt>
                <c:pt idx="225">
                  <c:v>339</c:v>
                </c:pt>
                <c:pt idx="226">
                  <c:v>338</c:v>
                </c:pt>
                <c:pt idx="227">
                  <c:v>337</c:v>
                </c:pt>
                <c:pt idx="228">
                  <c:v>336</c:v>
                </c:pt>
                <c:pt idx="229">
                  <c:v>335</c:v>
                </c:pt>
                <c:pt idx="230">
                  <c:v>334</c:v>
                </c:pt>
                <c:pt idx="231">
                  <c:v>333</c:v>
                </c:pt>
                <c:pt idx="232">
                  <c:v>332</c:v>
                </c:pt>
                <c:pt idx="233">
                  <c:v>331</c:v>
                </c:pt>
                <c:pt idx="234">
                  <c:v>330</c:v>
                </c:pt>
                <c:pt idx="235">
                  <c:v>329</c:v>
                </c:pt>
                <c:pt idx="236">
                  <c:v>328</c:v>
                </c:pt>
                <c:pt idx="237">
                  <c:v>327</c:v>
                </c:pt>
                <c:pt idx="238">
                  <c:v>326</c:v>
                </c:pt>
                <c:pt idx="239">
                  <c:v>325</c:v>
                </c:pt>
                <c:pt idx="240">
                  <c:v>324</c:v>
                </c:pt>
                <c:pt idx="241">
                  <c:v>323</c:v>
                </c:pt>
                <c:pt idx="242">
                  <c:v>322</c:v>
                </c:pt>
                <c:pt idx="243">
                  <c:v>321</c:v>
                </c:pt>
                <c:pt idx="244">
                  <c:v>320</c:v>
                </c:pt>
                <c:pt idx="245">
                  <c:v>319</c:v>
                </c:pt>
                <c:pt idx="246">
                  <c:v>318</c:v>
                </c:pt>
                <c:pt idx="247">
                  <c:v>317</c:v>
                </c:pt>
                <c:pt idx="248">
                  <c:v>316</c:v>
                </c:pt>
                <c:pt idx="249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6-C04C-8B66-9FCCB7689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4769919"/>
        <c:axId val="1794572271"/>
      </c:lineChart>
      <c:catAx>
        <c:axId val="17947699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4572271"/>
        <c:crosses val="autoZero"/>
        <c:auto val="1"/>
        <c:lblAlgn val="ctr"/>
        <c:lblOffset val="100"/>
        <c:tickLblSkip val="10"/>
        <c:noMultiLvlLbl val="0"/>
      </c:catAx>
      <c:valAx>
        <c:axId val="1794572271"/>
        <c:scaling>
          <c:logBase val="10"/>
          <c:orientation val="minMax"/>
          <c:min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crossAx val="179476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64229730742898"/>
          <c:y val="0.47301143598555623"/>
          <c:w val="0.2452717981785508"/>
          <c:h val="0.20112793252357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0527029217538E-2"/>
          <c:y val="2.6849501250559602E-2"/>
          <c:w val="0.95681836513033991"/>
          <c:h val="0.97315049874944037"/>
        </c:manualLayout>
      </c:layout>
      <c:lineChart>
        <c:grouping val="standard"/>
        <c:varyColors val="0"/>
        <c:ser>
          <c:idx val="0"/>
          <c:order val="0"/>
          <c:tx>
            <c:strRef>
              <c:f>USS!$B$1</c:f>
              <c:strCache>
                <c:ptCount val="1"/>
                <c:pt idx="0">
                  <c:v>USS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USS!$A$2:$A$251</c:f>
              <c:numCache>
                <c:formatCode>General</c:formatCode>
                <c:ptCount val="2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  <c:pt idx="220">
                  <c:v>22100</c:v>
                </c:pt>
                <c:pt idx="221">
                  <c:v>22200</c:v>
                </c:pt>
                <c:pt idx="222">
                  <c:v>22300</c:v>
                </c:pt>
                <c:pt idx="223">
                  <c:v>22400</c:v>
                </c:pt>
                <c:pt idx="224">
                  <c:v>22500</c:v>
                </c:pt>
                <c:pt idx="225">
                  <c:v>22600</c:v>
                </c:pt>
                <c:pt idx="226">
                  <c:v>22700</c:v>
                </c:pt>
                <c:pt idx="227">
                  <c:v>22800</c:v>
                </c:pt>
                <c:pt idx="228">
                  <c:v>22900</c:v>
                </c:pt>
                <c:pt idx="229">
                  <c:v>23000</c:v>
                </c:pt>
                <c:pt idx="230">
                  <c:v>23100</c:v>
                </c:pt>
                <c:pt idx="231">
                  <c:v>23200</c:v>
                </c:pt>
                <c:pt idx="232">
                  <c:v>23300</c:v>
                </c:pt>
                <c:pt idx="233">
                  <c:v>23400</c:v>
                </c:pt>
                <c:pt idx="234">
                  <c:v>23500</c:v>
                </c:pt>
                <c:pt idx="235">
                  <c:v>23600</c:v>
                </c:pt>
                <c:pt idx="236">
                  <c:v>23700</c:v>
                </c:pt>
                <c:pt idx="237">
                  <c:v>23800</c:v>
                </c:pt>
                <c:pt idx="238">
                  <c:v>23900</c:v>
                </c:pt>
                <c:pt idx="239">
                  <c:v>24000</c:v>
                </c:pt>
                <c:pt idx="240">
                  <c:v>24100</c:v>
                </c:pt>
                <c:pt idx="241">
                  <c:v>24200</c:v>
                </c:pt>
                <c:pt idx="242">
                  <c:v>24300</c:v>
                </c:pt>
                <c:pt idx="243">
                  <c:v>24400</c:v>
                </c:pt>
                <c:pt idx="244">
                  <c:v>24500</c:v>
                </c:pt>
                <c:pt idx="245">
                  <c:v>24600</c:v>
                </c:pt>
                <c:pt idx="246">
                  <c:v>24700</c:v>
                </c:pt>
                <c:pt idx="247">
                  <c:v>24800</c:v>
                </c:pt>
                <c:pt idx="248">
                  <c:v>24900</c:v>
                </c:pt>
                <c:pt idx="249">
                  <c:v>25000</c:v>
                </c:pt>
              </c:numCache>
            </c:numRef>
          </c:cat>
          <c:val>
            <c:numRef>
              <c:f>USS!$B$2:$B$251</c:f>
              <c:numCache>
                <c:formatCode>General</c:formatCode>
                <c:ptCount val="250"/>
                <c:pt idx="0">
                  <c:v>53596</c:v>
                </c:pt>
                <c:pt idx="1">
                  <c:v>15951</c:v>
                </c:pt>
                <c:pt idx="2">
                  <c:v>11502</c:v>
                </c:pt>
                <c:pt idx="3">
                  <c:v>8732</c:v>
                </c:pt>
                <c:pt idx="4">
                  <c:v>7213</c:v>
                </c:pt>
                <c:pt idx="5">
                  <c:v>6056</c:v>
                </c:pt>
                <c:pt idx="6">
                  <c:v>5396</c:v>
                </c:pt>
                <c:pt idx="7">
                  <c:v>4802</c:v>
                </c:pt>
                <c:pt idx="8">
                  <c:v>4473</c:v>
                </c:pt>
                <c:pt idx="9">
                  <c:v>4168</c:v>
                </c:pt>
                <c:pt idx="10">
                  <c:v>3753</c:v>
                </c:pt>
                <c:pt idx="11">
                  <c:v>3445</c:v>
                </c:pt>
                <c:pt idx="12">
                  <c:v>3136</c:v>
                </c:pt>
                <c:pt idx="13">
                  <c:v>2950</c:v>
                </c:pt>
                <c:pt idx="14">
                  <c:v>2793</c:v>
                </c:pt>
                <c:pt idx="15">
                  <c:v>2638</c:v>
                </c:pt>
                <c:pt idx="16">
                  <c:v>2474</c:v>
                </c:pt>
                <c:pt idx="17">
                  <c:v>2287</c:v>
                </c:pt>
                <c:pt idx="18">
                  <c:v>2155</c:v>
                </c:pt>
                <c:pt idx="19">
                  <c:v>2027</c:v>
                </c:pt>
                <c:pt idx="20">
                  <c:v>1907</c:v>
                </c:pt>
                <c:pt idx="21">
                  <c:v>1810</c:v>
                </c:pt>
                <c:pt idx="22">
                  <c:v>1722</c:v>
                </c:pt>
                <c:pt idx="23">
                  <c:v>1646</c:v>
                </c:pt>
                <c:pt idx="24">
                  <c:v>1574</c:v>
                </c:pt>
                <c:pt idx="25">
                  <c:v>1516</c:v>
                </c:pt>
                <c:pt idx="26">
                  <c:v>1455</c:v>
                </c:pt>
                <c:pt idx="27">
                  <c:v>1392</c:v>
                </c:pt>
                <c:pt idx="28">
                  <c:v>1329</c:v>
                </c:pt>
                <c:pt idx="29">
                  <c:v>1253</c:v>
                </c:pt>
                <c:pt idx="30">
                  <c:v>1201</c:v>
                </c:pt>
                <c:pt idx="31">
                  <c:v>1163</c:v>
                </c:pt>
                <c:pt idx="32">
                  <c:v>1121</c:v>
                </c:pt>
                <c:pt idx="33">
                  <c:v>1079</c:v>
                </c:pt>
                <c:pt idx="34">
                  <c:v>1041</c:v>
                </c:pt>
                <c:pt idx="35">
                  <c:v>1005</c:v>
                </c:pt>
                <c:pt idx="36">
                  <c:v>963</c:v>
                </c:pt>
                <c:pt idx="37">
                  <c:v>931</c:v>
                </c:pt>
                <c:pt idx="38">
                  <c:v>902</c:v>
                </c:pt>
                <c:pt idx="39">
                  <c:v>871</c:v>
                </c:pt>
                <c:pt idx="40">
                  <c:v>847</c:v>
                </c:pt>
                <c:pt idx="41">
                  <c:v>821</c:v>
                </c:pt>
                <c:pt idx="42">
                  <c:v>795</c:v>
                </c:pt>
                <c:pt idx="43">
                  <c:v>777</c:v>
                </c:pt>
                <c:pt idx="44">
                  <c:v>764</c:v>
                </c:pt>
                <c:pt idx="45">
                  <c:v>743</c:v>
                </c:pt>
                <c:pt idx="46">
                  <c:v>723</c:v>
                </c:pt>
                <c:pt idx="47">
                  <c:v>706</c:v>
                </c:pt>
                <c:pt idx="48">
                  <c:v>689</c:v>
                </c:pt>
                <c:pt idx="49">
                  <c:v>673</c:v>
                </c:pt>
                <c:pt idx="50">
                  <c:v>658</c:v>
                </c:pt>
                <c:pt idx="51">
                  <c:v>645</c:v>
                </c:pt>
                <c:pt idx="52">
                  <c:v>632</c:v>
                </c:pt>
                <c:pt idx="53">
                  <c:v>618</c:v>
                </c:pt>
                <c:pt idx="54">
                  <c:v>607</c:v>
                </c:pt>
                <c:pt idx="55">
                  <c:v>598</c:v>
                </c:pt>
                <c:pt idx="56">
                  <c:v>589</c:v>
                </c:pt>
                <c:pt idx="57">
                  <c:v>583</c:v>
                </c:pt>
                <c:pt idx="58">
                  <c:v>574</c:v>
                </c:pt>
                <c:pt idx="59">
                  <c:v>568</c:v>
                </c:pt>
                <c:pt idx="60">
                  <c:v>560</c:v>
                </c:pt>
                <c:pt idx="61">
                  <c:v>553</c:v>
                </c:pt>
                <c:pt idx="62">
                  <c:v>547</c:v>
                </c:pt>
                <c:pt idx="63">
                  <c:v>540</c:v>
                </c:pt>
                <c:pt idx="64">
                  <c:v>534</c:v>
                </c:pt>
                <c:pt idx="65">
                  <c:v>530</c:v>
                </c:pt>
                <c:pt idx="66">
                  <c:v>525</c:v>
                </c:pt>
                <c:pt idx="67">
                  <c:v>521</c:v>
                </c:pt>
                <c:pt idx="68">
                  <c:v>516</c:v>
                </c:pt>
                <c:pt idx="69">
                  <c:v>512</c:v>
                </c:pt>
                <c:pt idx="70">
                  <c:v>508</c:v>
                </c:pt>
                <c:pt idx="71">
                  <c:v>505</c:v>
                </c:pt>
                <c:pt idx="72">
                  <c:v>501</c:v>
                </c:pt>
                <c:pt idx="73">
                  <c:v>497</c:v>
                </c:pt>
                <c:pt idx="74">
                  <c:v>493</c:v>
                </c:pt>
                <c:pt idx="75">
                  <c:v>490</c:v>
                </c:pt>
                <c:pt idx="76">
                  <c:v>486</c:v>
                </c:pt>
                <c:pt idx="77">
                  <c:v>483</c:v>
                </c:pt>
                <c:pt idx="78">
                  <c:v>481</c:v>
                </c:pt>
                <c:pt idx="79">
                  <c:v>478</c:v>
                </c:pt>
                <c:pt idx="80">
                  <c:v>475</c:v>
                </c:pt>
                <c:pt idx="81">
                  <c:v>473</c:v>
                </c:pt>
                <c:pt idx="82">
                  <c:v>470</c:v>
                </c:pt>
                <c:pt idx="83">
                  <c:v>468</c:v>
                </c:pt>
                <c:pt idx="84">
                  <c:v>466</c:v>
                </c:pt>
                <c:pt idx="85">
                  <c:v>464</c:v>
                </c:pt>
                <c:pt idx="86">
                  <c:v>461</c:v>
                </c:pt>
                <c:pt idx="87">
                  <c:v>459</c:v>
                </c:pt>
                <c:pt idx="88">
                  <c:v>457</c:v>
                </c:pt>
                <c:pt idx="89">
                  <c:v>455</c:v>
                </c:pt>
                <c:pt idx="90">
                  <c:v>453</c:v>
                </c:pt>
                <c:pt idx="91">
                  <c:v>452</c:v>
                </c:pt>
                <c:pt idx="92">
                  <c:v>450</c:v>
                </c:pt>
                <c:pt idx="93">
                  <c:v>449</c:v>
                </c:pt>
                <c:pt idx="94">
                  <c:v>447</c:v>
                </c:pt>
                <c:pt idx="95">
                  <c:v>446</c:v>
                </c:pt>
                <c:pt idx="96">
                  <c:v>444</c:v>
                </c:pt>
                <c:pt idx="97">
                  <c:v>443</c:v>
                </c:pt>
                <c:pt idx="98">
                  <c:v>442</c:v>
                </c:pt>
                <c:pt idx="99">
                  <c:v>441</c:v>
                </c:pt>
                <c:pt idx="100">
                  <c:v>440</c:v>
                </c:pt>
                <c:pt idx="101">
                  <c:v>438</c:v>
                </c:pt>
                <c:pt idx="102">
                  <c:v>437</c:v>
                </c:pt>
                <c:pt idx="103">
                  <c:v>436</c:v>
                </c:pt>
                <c:pt idx="104">
                  <c:v>436</c:v>
                </c:pt>
                <c:pt idx="105">
                  <c:v>435</c:v>
                </c:pt>
                <c:pt idx="106">
                  <c:v>434</c:v>
                </c:pt>
                <c:pt idx="107">
                  <c:v>434</c:v>
                </c:pt>
                <c:pt idx="108">
                  <c:v>433</c:v>
                </c:pt>
                <c:pt idx="109">
                  <c:v>433</c:v>
                </c:pt>
                <c:pt idx="110">
                  <c:v>432</c:v>
                </c:pt>
                <c:pt idx="111">
                  <c:v>432</c:v>
                </c:pt>
                <c:pt idx="112">
                  <c:v>432</c:v>
                </c:pt>
                <c:pt idx="113">
                  <c:v>432</c:v>
                </c:pt>
                <c:pt idx="114">
                  <c:v>432</c:v>
                </c:pt>
                <c:pt idx="115">
                  <c:v>432</c:v>
                </c:pt>
                <c:pt idx="116">
                  <c:v>432</c:v>
                </c:pt>
                <c:pt idx="117">
                  <c:v>432</c:v>
                </c:pt>
                <c:pt idx="118">
                  <c:v>432</c:v>
                </c:pt>
                <c:pt idx="119">
                  <c:v>432</c:v>
                </c:pt>
                <c:pt idx="120">
                  <c:v>432</c:v>
                </c:pt>
                <c:pt idx="121">
                  <c:v>432</c:v>
                </c:pt>
                <c:pt idx="122">
                  <c:v>432</c:v>
                </c:pt>
                <c:pt idx="123">
                  <c:v>432</c:v>
                </c:pt>
                <c:pt idx="124">
                  <c:v>432</c:v>
                </c:pt>
                <c:pt idx="125">
                  <c:v>432</c:v>
                </c:pt>
                <c:pt idx="126">
                  <c:v>432</c:v>
                </c:pt>
                <c:pt idx="127">
                  <c:v>432</c:v>
                </c:pt>
                <c:pt idx="128">
                  <c:v>432</c:v>
                </c:pt>
                <c:pt idx="129">
                  <c:v>432</c:v>
                </c:pt>
                <c:pt idx="130">
                  <c:v>432</c:v>
                </c:pt>
                <c:pt idx="131">
                  <c:v>432</c:v>
                </c:pt>
                <c:pt idx="132">
                  <c:v>432</c:v>
                </c:pt>
                <c:pt idx="133">
                  <c:v>432</c:v>
                </c:pt>
                <c:pt idx="134">
                  <c:v>432</c:v>
                </c:pt>
                <c:pt idx="135">
                  <c:v>432</c:v>
                </c:pt>
                <c:pt idx="136">
                  <c:v>432</c:v>
                </c:pt>
                <c:pt idx="137">
                  <c:v>432</c:v>
                </c:pt>
                <c:pt idx="138">
                  <c:v>432</c:v>
                </c:pt>
                <c:pt idx="139">
                  <c:v>431</c:v>
                </c:pt>
                <c:pt idx="140">
                  <c:v>431</c:v>
                </c:pt>
                <c:pt idx="141">
                  <c:v>431</c:v>
                </c:pt>
                <c:pt idx="142">
                  <c:v>431</c:v>
                </c:pt>
                <c:pt idx="143">
                  <c:v>431</c:v>
                </c:pt>
                <c:pt idx="144">
                  <c:v>431</c:v>
                </c:pt>
                <c:pt idx="145">
                  <c:v>431</c:v>
                </c:pt>
                <c:pt idx="146">
                  <c:v>431</c:v>
                </c:pt>
                <c:pt idx="147">
                  <c:v>431</c:v>
                </c:pt>
                <c:pt idx="148">
                  <c:v>431</c:v>
                </c:pt>
                <c:pt idx="149">
                  <c:v>431</c:v>
                </c:pt>
                <c:pt idx="150">
                  <c:v>431</c:v>
                </c:pt>
                <c:pt idx="151">
                  <c:v>431</c:v>
                </c:pt>
                <c:pt idx="152">
                  <c:v>431</c:v>
                </c:pt>
                <c:pt idx="153">
                  <c:v>431</c:v>
                </c:pt>
                <c:pt idx="154">
                  <c:v>431</c:v>
                </c:pt>
                <c:pt idx="155">
                  <c:v>431</c:v>
                </c:pt>
                <c:pt idx="156">
                  <c:v>431</c:v>
                </c:pt>
                <c:pt idx="157">
                  <c:v>431</c:v>
                </c:pt>
                <c:pt idx="158">
                  <c:v>431</c:v>
                </c:pt>
                <c:pt idx="159">
                  <c:v>431</c:v>
                </c:pt>
                <c:pt idx="160">
                  <c:v>431</c:v>
                </c:pt>
                <c:pt idx="161">
                  <c:v>431</c:v>
                </c:pt>
                <c:pt idx="162">
                  <c:v>431</c:v>
                </c:pt>
                <c:pt idx="163">
                  <c:v>431</c:v>
                </c:pt>
                <c:pt idx="164">
                  <c:v>431</c:v>
                </c:pt>
                <c:pt idx="165">
                  <c:v>431</c:v>
                </c:pt>
                <c:pt idx="166">
                  <c:v>431</c:v>
                </c:pt>
                <c:pt idx="167">
                  <c:v>431</c:v>
                </c:pt>
                <c:pt idx="168">
                  <c:v>431</c:v>
                </c:pt>
                <c:pt idx="169">
                  <c:v>431</c:v>
                </c:pt>
                <c:pt idx="170">
                  <c:v>431</c:v>
                </c:pt>
                <c:pt idx="171">
                  <c:v>431</c:v>
                </c:pt>
                <c:pt idx="172">
                  <c:v>431</c:v>
                </c:pt>
                <c:pt idx="173">
                  <c:v>431</c:v>
                </c:pt>
                <c:pt idx="174">
                  <c:v>431</c:v>
                </c:pt>
                <c:pt idx="175">
                  <c:v>431</c:v>
                </c:pt>
                <c:pt idx="176">
                  <c:v>431</c:v>
                </c:pt>
                <c:pt idx="177">
                  <c:v>431</c:v>
                </c:pt>
                <c:pt idx="178">
                  <c:v>431</c:v>
                </c:pt>
                <c:pt idx="179">
                  <c:v>431</c:v>
                </c:pt>
                <c:pt idx="180">
                  <c:v>431</c:v>
                </c:pt>
                <c:pt idx="181">
                  <c:v>431</c:v>
                </c:pt>
                <c:pt idx="182">
                  <c:v>431</c:v>
                </c:pt>
                <c:pt idx="183">
                  <c:v>431</c:v>
                </c:pt>
                <c:pt idx="184">
                  <c:v>431</c:v>
                </c:pt>
                <c:pt idx="185">
                  <c:v>431</c:v>
                </c:pt>
                <c:pt idx="186">
                  <c:v>431</c:v>
                </c:pt>
                <c:pt idx="187">
                  <c:v>431</c:v>
                </c:pt>
                <c:pt idx="188">
                  <c:v>431</c:v>
                </c:pt>
                <c:pt idx="189">
                  <c:v>431</c:v>
                </c:pt>
                <c:pt idx="190">
                  <c:v>431</c:v>
                </c:pt>
                <c:pt idx="191">
                  <c:v>431</c:v>
                </c:pt>
                <c:pt idx="192">
                  <c:v>431</c:v>
                </c:pt>
                <c:pt idx="193">
                  <c:v>431</c:v>
                </c:pt>
                <c:pt idx="194">
                  <c:v>431</c:v>
                </c:pt>
                <c:pt idx="195">
                  <c:v>431</c:v>
                </c:pt>
                <c:pt idx="196">
                  <c:v>431</c:v>
                </c:pt>
                <c:pt idx="197">
                  <c:v>431</c:v>
                </c:pt>
                <c:pt idx="198">
                  <c:v>431</c:v>
                </c:pt>
                <c:pt idx="199">
                  <c:v>431</c:v>
                </c:pt>
                <c:pt idx="200">
                  <c:v>431</c:v>
                </c:pt>
                <c:pt idx="201">
                  <c:v>431</c:v>
                </c:pt>
                <c:pt idx="202">
                  <c:v>431</c:v>
                </c:pt>
                <c:pt idx="203">
                  <c:v>431</c:v>
                </c:pt>
                <c:pt idx="204">
                  <c:v>431</c:v>
                </c:pt>
                <c:pt idx="205">
                  <c:v>431</c:v>
                </c:pt>
                <c:pt idx="206">
                  <c:v>431</c:v>
                </c:pt>
                <c:pt idx="207">
                  <c:v>431</c:v>
                </c:pt>
                <c:pt idx="208">
                  <c:v>431</c:v>
                </c:pt>
                <c:pt idx="209">
                  <c:v>431</c:v>
                </c:pt>
                <c:pt idx="210">
                  <c:v>431</c:v>
                </c:pt>
                <c:pt idx="211">
                  <c:v>431</c:v>
                </c:pt>
                <c:pt idx="212">
                  <c:v>431</c:v>
                </c:pt>
                <c:pt idx="213">
                  <c:v>431</c:v>
                </c:pt>
                <c:pt idx="214">
                  <c:v>431</c:v>
                </c:pt>
                <c:pt idx="215">
                  <c:v>431</c:v>
                </c:pt>
                <c:pt idx="216">
                  <c:v>431</c:v>
                </c:pt>
                <c:pt idx="217">
                  <c:v>431</c:v>
                </c:pt>
                <c:pt idx="218">
                  <c:v>431</c:v>
                </c:pt>
                <c:pt idx="219">
                  <c:v>431</c:v>
                </c:pt>
                <c:pt idx="220">
                  <c:v>431</c:v>
                </c:pt>
                <c:pt idx="221">
                  <c:v>431</c:v>
                </c:pt>
                <c:pt idx="222">
                  <c:v>431</c:v>
                </c:pt>
                <c:pt idx="223">
                  <c:v>431</c:v>
                </c:pt>
                <c:pt idx="224">
                  <c:v>431</c:v>
                </c:pt>
                <c:pt idx="225">
                  <c:v>431</c:v>
                </c:pt>
                <c:pt idx="226">
                  <c:v>431</c:v>
                </c:pt>
                <c:pt idx="227">
                  <c:v>431</c:v>
                </c:pt>
                <c:pt idx="228">
                  <c:v>431</c:v>
                </c:pt>
                <c:pt idx="229">
                  <c:v>431</c:v>
                </c:pt>
                <c:pt idx="230">
                  <c:v>431</c:v>
                </c:pt>
                <c:pt idx="231">
                  <c:v>431</c:v>
                </c:pt>
                <c:pt idx="232">
                  <c:v>431</c:v>
                </c:pt>
                <c:pt idx="233">
                  <c:v>431</c:v>
                </c:pt>
                <c:pt idx="234">
                  <c:v>431</c:v>
                </c:pt>
                <c:pt idx="235">
                  <c:v>431</c:v>
                </c:pt>
                <c:pt idx="236">
                  <c:v>431</c:v>
                </c:pt>
                <c:pt idx="237">
                  <c:v>431</c:v>
                </c:pt>
                <c:pt idx="238">
                  <c:v>431</c:v>
                </c:pt>
                <c:pt idx="239">
                  <c:v>431</c:v>
                </c:pt>
                <c:pt idx="240">
                  <c:v>431</c:v>
                </c:pt>
                <c:pt idx="241">
                  <c:v>431</c:v>
                </c:pt>
                <c:pt idx="242">
                  <c:v>431</c:v>
                </c:pt>
                <c:pt idx="243">
                  <c:v>431</c:v>
                </c:pt>
                <c:pt idx="244">
                  <c:v>431</c:v>
                </c:pt>
                <c:pt idx="245">
                  <c:v>431</c:v>
                </c:pt>
                <c:pt idx="246">
                  <c:v>431</c:v>
                </c:pt>
                <c:pt idx="247">
                  <c:v>431</c:v>
                </c:pt>
                <c:pt idx="248">
                  <c:v>431</c:v>
                </c:pt>
                <c:pt idx="249">
                  <c:v>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A-DE4A-AC9E-6D47D36120E7}"/>
            </c:ext>
          </c:extLst>
        </c:ser>
        <c:ser>
          <c:idx val="1"/>
          <c:order val="1"/>
          <c:tx>
            <c:strRef>
              <c:f>USS!$C$1</c:f>
              <c:strCache>
                <c:ptCount val="1"/>
                <c:pt idx="0">
                  <c:v>d=2</c:v>
                </c:pt>
              </c:strCache>
            </c:strRef>
          </c:tx>
          <c:spPr>
            <a:ln w="635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USS!$A$2:$A$251</c:f>
              <c:numCache>
                <c:formatCode>General</c:formatCode>
                <c:ptCount val="2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  <c:pt idx="220">
                  <c:v>22100</c:v>
                </c:pt>
                <c:pt idx="221">
                  <c:v>22200</c:v>
                </c:pt>
                <c:pt idx="222">
                  <c:v>22300</c:v>
                </c:pt>
                <c:pt idx="223">
                  <c:v>22400</c:v>
                </c:pt>
                <c:pt idx="224">
                  <c:v>22500</c:v>
                </c:pt>
                <c:pt idx="225">
                  <c:v>22600</c:v>
                </c:pt>
                <c:pt idx="226">
                  <c:v>22700</c:v>
                </c:pt>
                <c:pt idx="227">
                  <c:v>22800</c:v>
                </c:pt>
                <c:pt idx="228">
                  <c:v>22900</c:v>
                </c:pt>
                <c:pt idx="229">
                  <c:v>23000</c:v>
                </c:pt>
                <c:pt idx="230">
                  <c:v>23100</c:v>
                </c:pt>
                <c:pt idx="231">
                  <c:v>23200</c:v>
                </c:pt>
                <c:pt idx="232">
                  <c:v>23300</c:v>
                </c:pt>
                <c:pt idx="233">
                  <c:v>23400</c:v>
                </c:pt>
                <c:pt idx="234">
                  <c:v>23500</c:v>
                </c:pt>
                <c:pt idx="235">
                  <c:v>23600</c:v>
                </c:pt>
                <c:pt idx="236">
                  <c:v>23700</c:v>
                </c:pt>
                <c:pt idx="237">
                  <c:v>23800</c:v>
                </c:pt>
                <c:pt idx="238">
                  <c:v>23900</c:v>
                </c:pt>
                <c:pt idx="239">
                  <c:v>24000</c:v>
                </c:pt>
                <c:pt idx="240">
                  <c:v>24100</c:v>
                </c:pt>
                <c:pt idx="241">
                  <c:v>24200</c:v>
                </c:pt>
                <c:pt idx="242">
                  <c:v>24300</c:v>
                </c:pt>
                <c:pt idx="243">
                  <c:v>24400</c:v>
                </c:pt>
                <c:pt idx="244">
                  <c:v>24500</c:v>
                </c:pt>
                <c:pt idx="245">
                  <c:v>24600</c:v>
                </c:pt>
                <c:pt idx="246">
                  <c:v>24700</c:v>
                </c:pt>
                <c:pt idx="247">
                  <c:v>24800</c:v>
                </c:pt>
                <c:pt idx="248">
                  <c:v>24900</c:v>
                </c:pt>
                <c:pt idx="249">
                  <c:v>25000</c:v>
                </c:pt>
              </c:numCache>
            </c:numRef>
          </c:cat>
          <c:val>
            <c:numRef>
              <c:f>USS!$C$2:$C$251</c:f>
              <c:numCache>
                <c:formatCode>General</c:formatCode>
                <c:ptCount val="250"/>
                <c:pt idx="0">
                  <c:v>56801</c:v>
                </c:pt>
                <c:pt idx="1">
                  <c:v>16028</c:v>
                </c:pt>
                <c:pt idx="2">
                  <c:v>11502</c:v>
                </c:pt>
                <c:pt idx="3">
                  <c:v>8772</c:v>
                </c:pt>
                <c:pt idx="4">
                  <c:v>7255</c:v>
                </c:pt>
                <c:pt idx="5">
                  <c:v>6089</c:v>
                </c:pt>
                <c:pt idx="6">
                  <c:v>5402</c:v>
                </c:pt>
                <c:pt idx="7">
                  <c:v>4807</c:v>
                </c:pt>
                <c:pt idx="8">
                  <c:v>4502</c:v>
                </c:pt>
                <c:pt idx="9">
                  <c:v>4178</c:v>
                </c:pt>
                <c:pt idx="10">
                  <c:v>3779</c:v>
                </c:pt>
                <c:pt idx="11">
                  <c:v>3504</c:v>
                </c:pt>
                <c:pt idx="12">
                  <c:v>3178</c:v>
                </c:pt>
                <c:pt idx="13">
                  <c:v>2998</c:v>
                </c:pt>
                <c:pt idx="14">
                  <c:v>2836</c:v>
                </c:pt>
                <c:pt idx="15">
                  <c:v>2678</c:v>
                </c:pt>
                <c:pt idx="16">
                  <c:v>2514</c:v>
                </c:pt>
                <c:pt idx="17">
                  <c:v>2348</c:v>
                </c:pt>
                <c:pt idx="18">
                  <c:v>2210</c:v>
                </c:pt>
                <c:pt idx="19">
                  <c:v>2075</c:v>
                </c:pt>
                <c:pt idx="20">
                  <c:v>1968</c:v>
                </c:pt>
                <c:pt idx="21">
                  <c:v>1874</c:v>
                </c:pt>
                <c:pt idx="22">
                  <c:v>1794</c:v>
                </c:pt>
                <c:pt idx="23">
                  <c:v>1719</c:v>
                </c:pt>
                <c:pt idx="24">
                  <c:v>1658</c:v>
                </c:pt>
                <c:pt idx="25">
                  <c:v>1592</c:v>
                </c:pt>
                <c:pt idx="26">
                  <c:v>1534</c:v>
                </c:pt>
                <c:pt idx="27">
                  <c:v>1480</c:v>
                </c:pt>
                <c:pt idx="28">
                  <c:v>1415</c:v>
                </c:pt>
                <c:pt idx="29">
                  <c:v>1358</c:v>
                </c:pt>
                <c:pt idx="30">
                  <c:v>1303</c:v>
                </c:pt>
                <c:pt idx="31">
                  <c:v>1262</c:v>
                </c:pt>
                <c:pt idx="32">
                  <c:v>1221</c:v>
                </c:pt>
                <c:pt idx="33">
                  <c:v>1178</c:v>
                </c:pt>
                <c:pt idx="34">
                  <c:v>1146</c:v>
                </c:pt>
                <c:pt idx="35">
                  <c:v>1111</c:v>
                </c:pt>
                <c:pt idx="36">
                  <c:v>1077</c:v>
                </c:pt>
                <c:pt idx="37">
                  <c:v>1049</c:v>
                </c:pt>
                <c:pt idx="38">
                  <c:v>1018</c:v>
                </c:pt>
                <c:pt idx="39">
                  <c:v>990</c:v>
                </c:pt>
                <c:pt idx="40">
                  <c:v>967</c:v>
                </c:pt>
                <c:pt idx="41">
                  <c:v>943</c:v>
                </c:pt>
                <c:pt idx="42">
                  <c:v>921</c:v>
                </c:pt>
                <c:pt idx="43">
                  <c:v>901</c:v>
                </c:pt>
                <c:pt idx="44">
                  <c:v>885</c:v>
                </c:pt>
                <c:pt idx="45">
                  <c:v>868</c:v>
                </c:pt>
                <c:pt idx="46">
                  <c:v>851</c:v>
                </c:pt>
                <c:pt idx="47">
                  <c:v>838</c:v>
                </c:pt>
                <c:pt idx="48">
                  <c:v>827</c:v>
                </c:pt>
                <c:pt idx="49">
                  <c:v>813</c:v>
                </c:pt>
                <c:pt idx="50">
                  <c:v>802</c:v>
                </c:pt>
                <c:pt idx="51">
                  <c:v>790</c:v>
                </c:pt>
                <c:pt idx="52">
                  <c:v>777</c:v>
                </c:pt>
                <c:pt idx="53">
                  <c:v>765</c:v>
                </c:pt>
                <c:pt idx="54">
                  <c:v>756</c:v>
                </c:pt>
                <c:pt idx="55">
                  <c:v>744</c:v>
                </c:pt>
                <c:pt idx="56">
                  <c:v>734</c:v>
                </c:pt>
                <c:pt idx="57">
                  <c:v>725</c:v>
                </c:pt>
                <c:pt idx="58">
                  <c:v>716</c:v>
                </c:pt>
                <c:pt idx="59">
                  <c:v>709</c:v>
                </c:pt>
                <c:pt idx="60">
                  <c:v>701</c:v>
                </c:pt>
                <c:pt idx="61">
                  <c:v>694</c:v>
                </c:pt>
                <c:pt idx="62">
                  <c:v>687</c:v>
                </c:pt>
                <c:pt idx="63">
                  <c:v>681</c:v>
                </c:pt>
                <c:pt idx="64">
                  <c:v>674</c:v>
                </c:pt>
                <c:pt idx="65">
                  <c:v>669</c:v>
                </c:pt>
                <c:pt idx="66">
                  <c:v>663</c:v>
                </c:pt>
                <c:pt idx="67">
                  <c:v>658</c:v>
                </c:pt>
                <c:pt idx="68">
                  <c:v>652</c:v>
                </c:pt>
                <c:pt idx="69">
                  <c:v>647</c:v>
                </c:pt>
                <c:pt idx="70">
                  <c:v>641</c:v>
                </c:pt>
                <c:pt idx="71">
                  <c:v>636</c:v>
                </c:pt>
                <c:pt idx="72">
                  <c:v>632</c:v>
                </c:pt>
                <c:pt idx="73">
                  <c:v>627</c:v>
                </c:pt>
                <c:pt idx="74">
                  <c:v>623</c:v>
                </c:pt>
                <c:pt idx="75">
                  <c:v>619</c:v>
                </c:pt>
                <c:pt idx="76">
                  <c:v>615</c:v>
                </c:pt>
                <c:pt idx="77">
                  <c:v>611</c:v>
                </c:pt>
                <c:pt idx="78">
                  <c:v>608</c:v>
                </c:pt>
                <c:pt idx="79">
                  <c:v>604</c:v>
                </c:pt>
                <c:pt idx="80">
                  <c:v>601</c:v>
                </c:pt>
                <c:pt idx="81">
                  <c:v>597</c:v>
                </c:pt>
                <c:pt idx="82">
                  <c:v>593</c:v>
                </c:pt>
                <c:pt idx="83">
                  <c:v>590</c:v>
                </c:pt>
                <c:pt idx="84">
                  <c:v>586</c:v>
                </c:pt>
                <c:pt idx="85">
                  <c:v>582</c:v>
                </c:pt>
                <c:pt idx="86">
                  <c:v>578</c:v>
                </c:pt>
                <c:pt idx="87">
                  <c:v>575</c:v>
                </c:pt>
                <c:pt idx="88">
                  <c:v>572</c:v>
                </c:pt>
                <c:pt idx="89">
                  <c:v>569</c:v>
                </c:pt>
                <c:pt idx="90">
                  <c:v>566</c:v>
                </c:pt>
                <c:pt idx="91">
                  <c:v>563</c:v>
                </c:pt>
                <c:pt idx="92">
                  <c:v>560</c:v>
                </c:pt>
                <c:pt idx="93">
                  <c:v>557</c:v>
                </c:pt>
                <c:pt idx="94">
                  <c:v>554</c:v>
                </c:pt>
                <c:pt idx="95">
                  <c:v>552</c:v>
                </c:pt>
                <c:pt idx="96">
                  <c:v>549</c:v>
                </c:pt>
                <c:pt idx="97">
                  <c:v>546</c:v>
                </c:pt>
                <c:pt idx="98">
                  <c:v>543</c:v>
                </c:pt>
                <c:pt idx="99">
                  <c:v>540</c:v>
                </c:pt>
                <c:pt idx="100">
                  <c:v>537</c:v>
                </c:pt>
                <c:pt idx="101">
                  <c:v>534</c:v>
                </c:pt>
                <c:pt idx="102">
                  <c:v>532</c:v>
                </c:pt>
                <c:pt idx="103">
                  <c:v>529</c:v>
                </c:pt>
                <c:pt idx="104">
                  <c:v>527</c:v>
                </c:pt>
                <c:pt idx="105">
                  <c:v>525</c:v>
                </c:pt>
                <c:pt idx="106">
                  <c:v>522</c:v>
                </c:pt>
                <c:pt idx="107">
                  <c:v>520</c:v>
                </c:pt>
                <c:pt idx="108">
                  <c:v>518</c:v>
                </c:pt>
                <c:pt idx="109">
                  <c:v>515</c:v>
                </c:pt>
                <c:pt idx="110">
                  <c:v>513</c:v>
                </c:pt>
                <c:pt idx="111">
                  <c:v>510</c:v>
                </c:pt>
                <c:pt idx="112">
                  <c:v>508</c:v>
                </c:pt>
                <c:pt idx="113">
                  <c:v>506</c:v>
                </c:pt>
                <c:pt idx="114">
                  <c:v>503</c:v>
                </c:pt>
                <c:pt idx="115">
                  <c:v>501</c:v>
                </c:pt>
                <c:pt idx="116">
                  <c:v>499</c:v>
                </c:pt>
                <c:pt idx="117">
                  <c:v>497</c:v>
                </c:pt>
                <c:pt idx="118">
                  <c:v>495</c:v>
                </c:pt>
                <c:pt idx="119">
                  <c:v>493</c:v>
                </c:pt>
                <c:pt idx="120">
                  <c:v>491</c:v>
                </c:pt>
                <c:pt idx="121">
                  <c:v>489</c:v>
                </c:pt>
                <c:pt idx="122">
                  <c:v>487</c:v>
                </c:pt>
                <c:pt idx="123">
                  <c:v>484</c:v>
                </c:pt>
                <c:pt idx="124">
                  <c:v>482</c:v>
                </c:pt>
                <c:pt idx="125">
                  <c:v>480</c:v>
                </c:pt>
                <c:pt idx="126">
                  <c:v>478</c:v>
                </c:pt>
                <c:pt idx="127">
                  <c:v>476</c:v>
                </c:pt>
                <c:pt idx="128">
                  <c:v>475</c:v>
                </c:pt>
                <c:pt idx="129">
                  <c:v>473</c:v>
                </c:pt>
                <c:pt idx="130">
                  <c:v>470</c:v>
                </c:pt>
                <c:pt idx="131">
                  <c:v>468</c:v>
                </c:pt>
                <c:pt idx="132">
                  <c:v>466</c:v>
                </c:pt>
                <c:pt idx="133">
                  <c:v>464</c:v>
                </c:pt>
                <c:pt idx="134">
                  <c:v>463</c:v>
                </c:pt>
                <c:pt idx="135">
                  <c:v>461</c:v>
                </c:pt>
                <c:pt idx="136">
                  <c:v>459</c:v>
                </c:pt>
                <c:pt idx="137">
                  <c:v>457</c:v>
                </c:pt>
                <c:pt idx="138">
                  <c:v>456</c:v>
                </c:pt>
                <c:pt idx="139">
                  <c:v>454</c:v>
                </c:pt>
                <c:pt idx="140">
                  <c:v>452</c:v>
                </c:pt>
                <c:pt idx="141">
                  <c:v>450</c:v>
                </c:pt>
                <c:pt idx="142">
                  <c:v>448</c:v>
                </c:pt>
                <c:pt idx="143">
                  <c:v>447</c:v>
                </c:pt>
                <c:pt idx="144">
                  <c:v>445</c:v>
                </c:pt>
                <c:pt idx="145">
                  <c:v>443</c:v>
                </c:pt>
                <c:pt idx="146">
                  <c:v>442</c:v>
                </c:pt>
                <c:pt idx="147">
                  <c:v>440</c:v>
                </c:pt>
                <c:pt idx="148">
                  <c:v>438</c:v>
                </c:pt>
                <c:pt idx="149">
                  <c:v>437</c:v>
                </c:pt>
                <c:pt idx="150">
                  <c:v>435</c:v>
                </c:pt>
                <c:pt idx="151">
                  <c:v>434</c:v>
                </c:pt>
                <c:pt idx="152">
                  <c:v>432</c:v>
                </c:pt>
                <c:pt idx="153">
                  <c:v>431</c:v>
                </c:pt>
                <c:pt idx="154">
                  <c:v>429</c:v>
                </c:pt>
                <c:pt idx="155">
                  <c:v>428</c:v>
                </c:pt>
                <c:pt idx="156">
                  <c:v>426</c:v>
                </c:pt>
                <c:pt idx="157">
                  <c:v>425</c:v>
                </c:pt>
                <c:pt idx="158">
                  <c:v>423</c:v>
                </c:pt>
                <c:pt idx="159">
                  <c:v>422</c:v>
                </c:pt>
                <c:pt idx="160">
                  <c:v>420</c:v>
                </c:pt>
                <c:pt idx="161">
                  <c:v>418</c:v>
                </c:pt>
                <c:pt idx="162">
                  <c:v>417</c:v>
                </c:pt>
                <c:pt idx="163">
                  <c:v>415</c:v>
                </c:pt>
                <c:pt idx="164">
                  <c:v>414</c:v>
                </c:pt>
                <c:pt idx="165">
                  <c:v>412</c:v>
                </c:pt>
                <c:pt idx="166">
                  <c:v>411</c:v>
                </c:pt>
                <c:pt idx="167">
                  <c:v>409</c:v>
                </c:pt>
                <c:pt idx="168">
                  <c:v>408</c:v>
                </c:pt>
                <c:pt idx="169">
                  <c:v>406</c:v>
                </c:pt>
                <c:pt idx="170">
                  <c:v>405</c:v>
                </c:pt>
                <c:pt idx="171">
                  <c:v>404</c:v>
                </c:pt>
                <c:pt idx="172">
                  <c:v>402</c:v>
                </c:pt>
                <c:pt idx="173">
                  <c:v>401</c:v>
                </c:pt>
                <c:pt idx="174">
                  <c:v>400</c:v>
                </c:pt>
                <c:pt idx="175">
                  <c:v>398</c:v>
                </c:pt>
                <c:pt idx="176">
                  <c:v>397</c:v>
                </c:pt>
                <c:pt idx="177">
                  <c:v>395</c:v>
                </c:pt>
                <c:pt idx="178">
                  <c:v>394</c:v>
                </c:pt>
                <c:pt idx="179">
                  <c:v>393</c:v>
                </c:pt>
                <c:pt idx="180">
                  <c:v>392</c:v>
                </c:pt>
                <c:pt idx="181">
                  <c:v>390</c:v>
                </c:pt>
                <c:pt idx="182">
                  <c:v>389</c:v>
                </c:pt>
                <c:pt idx="183">
                  <c:v>388</c:v>
                </c:pt>
                <c:pt idx="184">
                  <c:v>387</c:v>
                </c:pt>
                <c:pt idx="185">
                  <c:v>385</c:v>
                </c:pt>
                <c:pt idx="186">
                  <c:v>384</c:v>
                </c:pt>
                <c:pt idx="187">
                  <c:v>383</c:v>
                </c:pt>
                <c:pt idx="188">
                  <c:v>382</c:v>
                </c:pt>
                <c:pt idx="189">
                  <c:v>381</c:v>
                </c:pt>
                <c:pt idx="190">
                  <c:v>379</c:v>
                </c:pt>
                <c:pt idx="191">
                  <c:v>378</c:v>
                </c:pt>
                <c:pt idx="192">
                  <c:v>377</c:v>
                </c:pt>
                <c:pt idx="193">
                  <c:v>375</c:v>
                </c:pt>
                <c:pt idx="194">
                  <c:v>374</c:v>
                </c:pt>
                <c:pt idx="195">
                  <c:v>373</c:v>
                </c:pt>
                <c:pt idx="196">
                  <c:v>372</c:v>
                </c:pt>
                <c:pt idx="197">
                  <c:v>371</c:v>
                </c:pt>
                <c:pt idx="198">
                  <c:v>369</c:v>
                </c:pt>
                <c:pt idx="199">
                  <c:v>368</c:v>
                </c:pt>
                <c:pt idx="200">
                  <c:v>367</c:v>
                </c:pt>
                <c:pt idx="201">
                  <c:v>366</c:v>
                </c:pt>
                <c:pt idx="202">
                  <c:v>365</c:v>
                </c:pt>
                <c:pt idx="203">
                  <c:v>363</c:v>
                </c:pt>
                <c:pt idx="204">
                  <c:v>362</c:v>
                </c:pt>
                <c:pt idx="205">
                  <c:v>361</c:v>
                </c:pt>
                <c:pt idx="206">
                  <c:v>360</c:v>
                </c:pt>
                <c:pt idx="207">
                  <c:v>358</c:v>
                </c:pt>
                <c:pt idx="208">
                  <c:v>357</c:v>
                </c:pt>
                <c:pt idx="209">
                  <c:v>356</c:v>
                </c:pt>
                <c:pt idx="210">
                  <c:v>355</c:v>
                </c:pt>
                <c:pt idx="211">
                  <c:v>354</c:v>
                </c:pt>
                <c:pt idx="212">
                  <c:v>353</c:v>
                </c:pt>
                <c:pt idx="213">
                  <c:v>352</c:v>
                </c:pt>
                <c:pt idx="214">
                  <c:v>351</c:v>
                </c:pt>
                <c:pt idx="215">
                  <c:v>350</c:v>
                </c:pt>
                <c:pt idx="216">
                  <c:v>348</c:v>
                </c:pt>
                <c:pt idx="217">
                  <c:v>347</c:v>
                </c:pt>
                <c:pt idx="218">
                  <c:v>346</c:v>
                </c:pt>
                <c:pt idx="219">
                  <c:v>345</c:v>
                </c:pt>
                <c:pt idx="220">
                  <c:v>344</c:v>
                </c:pt>
                <c:pt idx="221">
                  <c:v>343</c:v>
                </c:pt>
                <c:pt idx="222">
                  <c:v>342</c:v>
                </c:pt>
                <c:pt idx="223">
                  <c:v>341</c:v>
                </c:pt>
                <c:pt idx="224">
                  <c:v>340</c:v>
                </c:pt>
                <c:pt idx="225">
                  <c:v>339</c:v>
                </c:pt>
                <c:pt idx="226">
                  <c:v>338</c:v>
                </c:pt>
                <c:pt idx="227">
                  <c:v>337</c:v>
                </c:pt>
                <c:pt idx="228">
                  <c:v>336</c:v>
                </c:pt>
                <c:pt idx="229">
                  <c:v>335</c:v>
                </c:pt>
                <c:pt idx="230">
                  <c:v>334</c:v>
                </c:pt>
                <c:pt idx="231">
                  <c:v>333</c:v>
                </c:pt>
                <c:pt idx="232">
                  <c:v>332</c:v>
                </c:pt>
                <c:pt idx="233">
                  <c:v>331</c:v>
                </c:pt>
                <c:pt idx="234">
                  <c:v>330</c:v>
                </c:pt>
                <c:pt idx="235">
                  <c:v>329</c:v>
                </c:pt>
                <c:pt idx="236">
                  <c:v>328</c:v>
                </c:pt>
                <c:pt idx="237">
                  <c:v>327</c:v>
                </c:pt>
                <c:pt idx="238">
                  <c:v>326</c:v>
                </c:pt>
                <c:pt idx="239">
                  <c:v>325</c:v>
                </c:pt>
                <c:pt idx="240">
                  <c:v>324</c:v>
                </c:pt>
                <c:pt idx="241">
                  <c:v>323</c:v>
                </c:pt>
                <c:pt idx="242">
                  <c:v>322</c:v>
                </c:pt>
                <c:pt idx="243">
                  <c:v>321</c:v>
                </c:pt>
                <c:pt idx="244">
                  <c:v>320</c:v>
                </c:pt>
                <c:pt idx="245">
                  <c:v>319</c:v>
                </c:pt>
                <c:pt idx="246">
                  <c:v>318</c:v>
                </c:pt>
                <c:pt idx="247">
                  <c:v>317</c:v>
                </c:pt>
                <c:pt idx="248">
                  <c:v>316</c:v>
                </c:pt>
                <c:pt idx="249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1A-DE4A-AC9E-6D47D3612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4769919"/>
        <c:axId val="1794572271"/>
      </c:lineChart>
      <c:catAx>
        <c:axId val="17947699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4572271"/>
        <c:crosses val="autoZero"/>
        <c:auto val="1"/>
        <c:lblAlgn val="ctr"/>
        <c:lblOffset val="100"/>
        <c:tickLblSkip val="10"/>
        <c:noMultiLvlLbl val="0"/>
      </c:catAx>
      <c:valAx>
        <c:axId val="1794572271"/>
        <c:scaling>
          <c:logBase val="10"/>
          <c:orientation val="minMax"/>
          <c:min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crossAx val="179476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64229730742898"/>
          <c:y val="0.47301143598555623"/>
          <c:w val="0.2452717981785508"/>
          <c:h val="0.20112793252357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1F0B9-FBB1-9645-A61B-CCF36EF20A88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6E36-506E-7F4B-AA52-7E8439BBAF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2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77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82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44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46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48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55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35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3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37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88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31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4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740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777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106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9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8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1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82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97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5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6E36-506E-7F4B-AA52-7E8439BBAF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4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F9ED-55E9-9E48-83F3-4275CDC1C628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FF1B-415C-7944-B2BC-3DA1BDD90241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3889-5587-D34E-B29D-9C40FBB382D2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75B-F880-7B48-974A-324D29C5D497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097-7F8E-CB4D-A32F-1646C0DB9502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99EF-7E69-3749-85FC-32459731FD55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69-3BB3-324E-BD4A-53768616C124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CDE-D8F5-8645-8F57-6C3D0BCFFC40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50B-48F6-5044-9F2E-888682154527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5A71-1F87-1440-BAB7-6A440BFECCF2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D14-AC0F-A64E-A038-D9D4E0FB4A12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6E32-3697-C34B-8CD4-866B07ADF847}" type="datetime1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92E4-255E-0D4A-9350-E988FF8B5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10" Type="http://schemas.openxmlformats.org/officeDocument/2006/relationships/chart" Target="../charts/chart2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11" Type="http://schemas.openxmlformats.org/officeDocument/2006/relationships/image" Target="../media/image270.png"/><Relationship Id="rId10" Type="http://schemas.openxmlformats.org/officeDocument/2006/relationships/image" Target="../media/image30.png"/><Relationship Id="rId4" Type="http://schemas.openxmlformats.org/officeDocument/2006/relationships/chart" Target="../charts/chart3.xml"/><Relationship Id="rId9" Type="http://schemas.openxmlformats.org/officeDocument/2006/relationships/image" Target="../media/image2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0.png"/><Relationship Id="rId10" Type="http://schemas.openxmlformats.org/officeDocument/2006/relationships/image" Target="../media/image280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ndazhang/CocoSketch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770" y="1596043"/>
            <a:ext cx="10812459" cy="1221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CocoSketch</a:t>
            </a:r>
            <a:r>
              <a:rPr kumimoji="1" lang="en-US" altLang="zh-CN" sz="34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zh-CN" sz="3200" b="1" dirty="0">
                <a:latin typeface="Arial" charset="0"/>
                <a:ea typeface="Arial" charset="0"/>
                <a:cs typeface="Arial" charset="0"/>
              </a:rPr>
              <a:t>High-Performance Sketch-based Measurement over </a:t>
            </a:r>
            <a:r>
              <a:rPr lang="en-US" altLang="zh-CN" sz="3200" b="1" i="1" dirty="0">
                <a:latin typeface="Arial" charset="0"/>
                <a:ea typeface="Arial" charset="0"/>
                <a:cs typeface="Arial" charset="0"/>
              </a:rPr>
              <a:t>Arbitrary Partial Key Query</a:t>
            </a:r>
            <a:endParaRPr kumimoji="1" lang="zh-CN" altLang="en-US" sz="32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0740" y="3548521"/>
            <a:ext cx="10290518" cy="984250"/>
          </a:xfrm>
        </p:spPr>
        <p:txBody>
          <a:bodyPr>
            <a:noAutofit/>
          </a:bodyPr>
          <a:lstStyle/>
          <a:p>
            <a:r>
              <a:rPr kumimoji="1" lang="en-US" altLang="zh-CN" sz="2600" b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Yinda Zhang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1,3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Zaoxing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Liu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Ruixin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Wang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Tong Yang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Jizhou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Li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</a:t>
            </a:r>
          </a:p>
          <a:p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Ruijie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Miao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Peng Liu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Ruwen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Zhang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kumimoji="1" lang="en-US" altLang="zh-CN" sz="26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Junchen</a:t>
            </a:r>
            <a:r>
              <a:rPr kumimoji="1" lang="en-US" altLang="zh-CN" sz="26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Jiang</a:t>
            </a:r>
            <a:r>
              <a:rPr kumimoji="1" lang="en-US" altLang="zh-CN" sz="2600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3</a:t>
            </a:r>
            <a:endParaRPr kumimoji="1" lang="zh-CN" altLang="en-US" sz="2600" baseline="300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524000" y="5087040"/>
            <a:ext cx="9144000" cy="55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Peking University, </a:t>
            </a:r>
            <a:r>
              <a:rPr kumimoji="1" lang="en-US" altLang="zh-CN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Boston University, </a:t>
            </a:r>
            <a:r>
              <a:rPr kumimoji="1" lang="en-US" altLang="zh-CN" baseline="300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3</a:t>
            </a:r>
            <a:r>
              <a:rPr kumimoji="1" lang="en-US" altLang="zh-CN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University of Chicago</a:t>
            </a:r>
            <a:endParaRPr kumimoji="1" lang="zh-CN" altLang="en-US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9AD7E-9E4D-4C46-8208-C350A18E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7"/>
    </mc:Choice>
    <mc:Fallback xmlns="">
      <p:transition spd="slow" advTm="99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567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State-of-the-art of subset sum estimation</a:t>
            </a:r>
            <a:b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(Unbiased </a:t>
            </a:r>
            <a:r>
              <a:rPr kumimoji="1" lang="en-US" altLang="zh-CN" sz="2400" dirty="0" err="1">
                <a:latin typeface="Arial" charset="0"/>
                <a:ea typeface="Arial" charset="0"/>
                <a:cs typeface="Arial" charset="0"/>
              </a:rPr>
              <a:t>SpaceSaving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[SIGMOD’18]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87D444-62F3-2443-9B84-062FF7D97F77}"/>
              </a:ext>
            </a:extLst>
          </p:cNvPr>
          <p:cNvSpPr/>
          <p:nvPr/>
        </p:nvSpPr>
        <p:spPr>
          <a:xfrm>
            <a:off x="2406475" y="3531174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9165C46-998F-A447-B92F-7D0A3DDA6049}"/>
              </a:ext>
            </a:extLst>
          </p:cNvPr>
          <p:cNvGrpSpPr/>
          <p:nvPr/>
        </p:nvGrpSpPr>
        <p:grpSpPr>
          <a:xfrm>
            <a:off x="2096391" y="4027634"/>
            <a:ext cx="1811404" cy="612844"/>
            <a:chOff x="2096391" y="4027634"/>
            <a:chExt cx="1811404" cy="612844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CE4C6CA9-58E7-C345-A86B-A900CED21559}"/>
                </a:ext>
              </a:extLst>
            </p:cNvPr>
            <p:cNvSpPr/>
            <p:nvPr/>
          </p:nvSpPr>
          <p:spPr>
            <a:xfrm>
              <a:off x="2096391" y="4027634"/>
              <a:ext cx="1745799" cy="612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6D35C47-6BA8-F14C-8C54-23C80473C75F}"/>
                    </a:ext>
                  </a:extLst>
                </p:cNvPr>
                <p:cNvSpPr/>
                <p:nvPr/>
              </p:nvSpPr>
              <p:spPr>
                <a:xfrm>
                  <a:off x="2114419" y="4041323"/>
                  <a:ext cx="179337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dirty="0">
                      <a:latin typeface="Arial" charset="0"/>
                      <a:ea typeface="Arial" charset="0"/>
                      <a:cs typeface="Arial" charset="0"/>
                    </a:rPr>
                    <a:t>Full Key: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en-US" altLang="zh-CN" sz="2800" i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6D35C47-6BA8-F14C-8C54-23C80473C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419" y="4041323"/>
                  <a:ext cx="179337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634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E555431-6FD2-3347-B423-361797240AFC}"/>
              </a:ext>
            </a:extLst>
          </p:cNvPr>
          <p:cNvSpPr/>
          <p:nvPr/>
        </p:nvSpPr>
        <p:spPr>
          <a:xfrm>
            <a:off x="1229739" y="2075499"/>
            <a:ext cx="973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Insert to the bucket with </a:t>
            </a: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minimum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collisions with other full-key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C524044-B4B6-324C-857F-6F71FBA45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34017"/>
                  </p:ext>
                </p:extLst>
              </p:nvPr>
            </p:nvGraphicFramePr>
            <p:xfrm>
              <a:off x="6986631" y="3347351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C524044-B4B6-324C-857F-6F71FBA45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34017"/>
                  </p:ext>
                </p:extLst>
              </p:nvPr>
            </p:nvGraphicFramePr>
            <p:xfrm>
              <a:off x="6986631" y="3347351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27" t="-102381" r="-101527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27" t="-207317" r="-101527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27" t="-400000" r="-101527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7C44851D-98BE-4148-8355-226F3438F861}"/>
              </a:ext>
            </a:extLst>
          </p:cNvPr>
          <p:cNvSpPr/>
          <p:nvPr/>
        </p:nvSpPr>
        <p:spPr>
          <a:xfrm>
            <a:off x="588862" y="4956763"/>
            <a:ext cx="484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If the full key is </a:t>
            </a:r>
            <a:r>
              <a:rPr kumimoji="1" lang="en-US" altLang="zh-CN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recorded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insert to the </a:t>
            </a:r>
            <a:r>
              <a:rPr kumimoji="1" lang="en-US" altLang="zh-CN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corresponding bucket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4857DE-E94E-E043-927E-087FE14B1B0D}"/>
                  </a:ext>
                </a:extLst>
              </p:cNvPr>
              <p:cNvSpPr/>
              <p:nvPr/>
            </p:nvSpPr>
            <p:spPr>
              <a:xfrm>
                <a:off x="9358602" y="3894189"/>
                <a:ext cx="1247196" cy="469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+1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4857DE-E94E-E043-927E-087FE14B1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02" y="3894189"/>
                <a:ext cx="1247196" cy="469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93A7A43-49CC-E146-8558-A09A0A7FD1BA}"/>
              </a:ext>
            </a:extLst>
          </p:cNvPr>
          <p:cNvSpPr/>
          <p:nvPr/>
        </p:nvSpPr>
        <p:spPr>
          <a:xfrm>
            <a:off x="6438350" y="2711425"/>
            <a:ext cx="4407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Unbiased SpaceSaving (USS)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793FE-0BE2-AE4F-AD41-3C704FBB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8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3"/>
    </mc:Choice>
    <mc:Fallback xmlns="">
      <p:transition spd="slow" advTm="31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25378 -0.022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567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State-of-the-art of subset sum estimation</a:t>
            </a:r>
            <a:b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(Unbiased </a:t>
            </a:r>
            <a:r>
              <a:rPr kumimoji="1" lang="en-US" altLang="zh-CN" sz="2400" dirty="0" err="1">
                <a:latin typeface="Arial" charset="0"/>
                <a:ea typeface="Arial" charset="0"/>
                <a:cs typeface="Arial" charset="0"/>
              </a:rPr>
              <a:t>SpaceSaving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[SIGMOD’18]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87D444-62F3-2443-9B84-062FF7D97F77}"/>
              </a:ext>
            </a:extLst>
          </p:cNvPr>
          <p:cNvSpPr/>
          <p:nvPr/>
        </p:nvSpPr>
        <p:spPr>
          <a:xfrm>
            <a:off x="2406475" y="3531174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555431-6FD2-3347-B423-361797240AFC}"/>
              </a:ext>
            </a:extLst>
          </p:cNvPr>
          <p:cNvSpPr/>
          <p:nvPr/>
        </p:nvSpPr>
        <p:spPr>
          <a:xfrm>
            <a:off x="1229739" y="2075499"/>
            <a:ext cx="973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Insert to the bucket with </a:t>
            </a: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minimum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collisions with other full-key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C524044-B4B6-324C-857F-6F71FBA45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877412"/>
                  </p:ext>
                </p:extLst>
              </p:nvPr>
            </p:nvGraphicFramePr>
            <p:xfrm>
              <a:off x="6986631" y="3347351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C524044-B4B6-324C-857F-6F71FBA45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877412"/>
                  </p:ext>
                </p:extLst>
              </p:nvPr>
            </p:nvGraphicFramePr>
            <p:xfrm>
              <a:off x="6986631" y="3347351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102381" r="-101527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207317" r="-101527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400000" r="-101527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124301-F21E-844A-BC68-DC9F288FBE00}"/>
              </a:ext>
            </a:extLst>
          </p:cNvPr>
          <p:cNvGrpSpPr/>
          <p:nvPr/>
        </p:nvGrpSpPr>
        <p:grpSpPr>
          <a:xfrm>
            <a:off x="2096391" y="4027634"/>
            <a:ext cx="1819675" cy="612844"/>
            <a:chOff x="2096391" y="4027634"/>
            <a:chExt cx="1819675" cy="61284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6A56F8E-5B30-D24C-9D57-9DAE9F7CAD7B}"/>
                </a:ext>
              </a:extLst>
            </p:cNvPr>
            <p:cNvSpPr/>
            <p:nvPr/>
          </p:nvSpPr>
          <p:spPr>
            <a:xfrm>
              <a:off x="2096391" y="4027634"/>
              <a:ext cx="1745799" cy="612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9C9D1C8-B415-6E4A-A4B9-61C115B3837A}"/>
                    </a:ext>
                  </a:extLst>
                </p:cNvPr>
                <p:cNvSpPr/>
                <p:nvPr/>
              </p:nvSpPr>
              <p:spPr>
                <a:xfrm>
                  <a:off x="2114419" y="4041323"/>
                  <a:ext cx="18016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dirty="0">
                      <a:latin typeface="Arial" charset="0"/>
                      <a:ea typeface="Arial" charset="0"/>
                      <a:cs typeface="Arial" charset="0"/>
                    </a:rPr>
                    <a:t>Full Key: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en-US" altLang="zh-CN" sz="2800" i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9C9D1C8-B415-6E4A-A4B9-61C115B38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419" y="4041323"/>
                  <a:ext cx="1801647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5594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2FD2795-D1F1-B741-B3C6-B9F70D415B62}"/>
              </a:ext>
            </a:extLst>
          </p:cNvPr>
          <p:cNvSpPr/>
          <p:nvPr/>
        </p:nvSpPr>
        <p:spPr>
          <a:xfrm>
            <a:off x="341621" y="4956763"/>
            <a:ext cx="5338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If the full key is </a:t>
            </a:r>
            <a:r>
              <a:rPr kumimoji="1" lang="en-US" altLang="zh-CN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not recorded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insert to the </a:t>
            </a:r>
            <a:r>
              <a:rPr kumimoji="1" lang="en-US" altLang="zh-CN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bucket with minimum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F696A5-B99B-FA4D-B6D7-B7931DA8E45A}"/>
                  </a:ext>
                </a:extLst>
              </p:cNvPr>
              <p:cNvSpPr/>
              <p:nvPr/>
            </p:nvSpPr>
            <p:spPr>
              <a:xfrm>
                <a:off x="9327071" y="4431568"/>
                <a:ext cx="1247196" cy="469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+1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F696A5-B99B-FA4D-B6D7-B7931DA8E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71" y="4431568"/>
                <a:ext cx="1247196" cy="469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1DC5CB-3965-5F4F-B8C9-9501A8752987}"/>
                  </a:ext>
                </a:extLst>
              </p:cNvPr>
              <p:cNvSpPr/>
              <p:nvPr/>
            </p:nvSpPr>
            <p:spPr>
              <a:xfrm>
                <a:off x="6282438" y="6001323"/>
                <a:ext cx="30446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replace full key with probability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</m:t>
                    </m:r>
                    <m:r>
                      <a:rPr kumimoji="1"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/3</m:t>
                    </m:r>
                  </m:oMath>
                </a14:m>
                <a:endParaRPr kumimoji="1" lang="en-US" altLang="zh-CN" sz="2400" dirty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1DC5CB-3965-5F4F-B8C9-9501A8752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38" y="6001323"/>
                <a:ext cx="3044633" cy="830997"/>
              </a:xfrm>
              <a:prstGeom prst="rect">
                <a:avLst/>
              </a:prstGeom>
              <a:blipFill>
                <a:blip r:embed="rId9"/>
                <a:stretch>
                  <a:fillRect t="-5970" r="-249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82EEA5D-52F1-2841-B202-BB7F41B32F84}"/>
              </a:ext>
            </a:extLst>
          </p:cNvPr>
          <p:cNvSpPr txBox="1"/>
          <p:nvPr/>
        </p:nvSpPr>
        <p:spPr>
          <a:xfrm>
            <a:off x="4776952" y="4493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F62B05-7F3B-FF4B-8A50-AB3E0475C3EC}"/>
              </a:ext>
            </a:extLst>
          </p:cNvPr>
          <p:cNvSpPr/>
          <p:nvPr/>
        </p:nvSpPr>
        <p:spPr>
          <a:xfrm>
            <a:off x="6438350" y="2711425"/>
            <a:ext cx="4407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Unbiased SpaceSaving (USS)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A0231-7529-564A-BD96-906B368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3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3"/>
    </mc:Choice>
    <mc:Fallback xmlns="">
      <p:transition spd="slow" advTm="12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25339 0.049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586F0-69B2-4044-A714-2F97825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1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Can we reuse USS for arbitrary partial key queries?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5451A0-3DC2-EF4B-9E66-3EC200F22985}"/>
              </a:ext>
            </a:extLst>
          </p:cNvPr>
          <p:cNvSpPr txBox="1">
            <a:spLocks/>
          </p:cNvSpPr>
          <p:nvPr/>
        </p:nvSpPr>
        <p:spPr>
          <a:xfrm>
            <a:off x="838200" y="2632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No, USS falls short on system performance.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C3428-AF9E-9E4E-9D18-F30C0114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BA01800-0ACE-5D4E-9C74-5F44345E87D9}"/>
              </a:ext>
            </a:extLst>
          </p:cNvPr>
          <p:cNvSpPr txBox="1">
            <a:spLocks/>
          </p:cNvSpPr>
          <p:nvPr/>
        </p:nvSpPr>
        <p:spPr>
          <a:xfrm>
            <a:off x="838200" y="4226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Our approach (CocoSketch</a:t>
            </a:r>
            <a:r>
              <a:rPr kumimoji="1"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aims to achieve </a:t>
            </a:r>
          </a:p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system performance while keeping fidelity.</a:t>
            </a:r>
            <a:endParaRPr kumimoji="1" lang="zh-CN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27093-7ED6-6A40-99DA-E3302BAB31B9}"/>
              </a:ext>
            </a:extLst>
          </p:cNvPr>
          <p:cNvSpPr/>
          <p:nvPr/>
        </p:nvSpPr>
        <p:spPr>
          <a:xfrm>
            <a:off x="1164756" y="5738747"/>
            <a:ext cx="98624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baseline="30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1</a:t>
            </a:r>
            <a:r>
              <a:rPr kumimoji="1" lang="zh-CN" altLang="en-US" sz="22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</a:t>
            </a:r>
            <a:r>
              <a:rPr kumimoji="1" lang="en-US" altLang="zh-CN" sz="22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rnu</a:t>
            </a:r>
            <a:r>
              <a:rPr kumimoji="1" lang="en-US" altLang="zh-CN" sz="22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</a:t>
            </a:r>
            <a:r>
              <a:rPr kumimoji="1" lang="en-US" altLang="zh-CN" sz="22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pia </a:t>
            </a:r>
            <a:r>
              <a:rPr kumimoji="1" lang="en-US" altLang="zh-CN" sz="22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Sketch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9F0D5-AB0D-E842-A7AA-71C02163AF30}"/>
              </a:ext>
            </a:extLst>
          </p:cNvPr>
          <p:cNvSpPr txBox="1"/>
          <p:nvPr/>
        </p:nvSpPr>
        <p:spPr>
          <a:xfrm>
            <a:off x="834887" y="5923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95"/>
    </mc:Choice>
    <mc:Fallback xmlns="">
      <p:transition spd="slow" advTm="22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438" y="447122"/>
            <a:ext cx="11029122" cy="136417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32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 Limitation of USS: It needs too many memory accesses</a:t>
            </a:r>
            <a:endParaRPr kumimoji="1" lang="zh-CN" altLang="en-US" sz="30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A6BB1A-8C80-E741-BD68-EE7945993258}"/>
                  </a:ext>
                </a:extLst>
              </p:cNvPr>
              <p:cNvSpPr/>
              <p:nvPr/>
            </p:nvSpPr>
            <p:spPr>
              <a:xfrm>
                <a:off x="838200" y="1887802"/>
                <a:ext cx="10515599" cy="46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Check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all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buckets to find the one with minimum collisions 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𝐍</m:t>
                    </m:r>
                    <m:r>
                      <a:rPr kumimoji="1"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≈</m:t>
                    </m:r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𝟒</m:t>
                        </m:r>
                      </m:sup>
                    </m:sSup>
                    <m:r>
                      <a:rPr kumimoji="1"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kumimoji="1" lang="en-US" altLang="zh-CN" sz="24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A6BB1A-8C80-E741-BD68-EE7945993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7802"/>
                <a:ext cx="10515599" cy="468975"/>
              </a:xfrm>
              <a:prstGeom prst="rect">
                <a:avLst/>
              </a:prstGeom>
              <a:blipFill>
                <a:blip r:embed="rId5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CDDE22B7-3936-DA41-B2DA-194E5462739C}"/>
              </a:ext>
            </a:extLst>
          </p:cNvPr>
          <p:cNvSpPr/>
          <p:nvPr/>
        </p:nvSpPr>
        <p:spPr>
          <a:xfrm>
            <a:off x="6652807" y="2816338"/>
            <a:ext cx="3505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USS with N buckets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553BC5-50FB-5A44-9D3F-729D1A83A82D}"/>
              </a:ext>
            </a:extLst>
          </p:cNvPr>
          <p:cNvSpPr txBox="1"/>
          <p:nvPr/>
        </p:nvSpPr>
        <p:spPr>
          <a:xfrm>
            <a:off x="4776952" y="4493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3D6410-45E8-4742-853E-7A43E69401AC}"/>
              </a:ext>
            </a:extLst>
          </p:cNvPr>
          <p:cNvSpPr/>
          <p:nvPr/>
        </p:nvSpPr>
        <p:spPr>
          <a:xfrm>
            <a:off x="4121939" y="3665932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Check/Update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51BB0A-1112-A547-8DF5-489BAFDB2897}"/>
              </a:ext>
            </a:extLst>
          </p:cNvPr>
          <p:cNvSpPr/>
          <p:nvPr/>
        </p:nvSpPr>
        <p:spPr>
          <a:xfrm>
            <a:off x="4121939" y="4221753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Check/Update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160AC8-FF65-864B-9A10-C2951817A0AE}"/>
              </a:ext>
            </a:extLst>
          </p:cNvPr>
          <p:cNvSpPr/>
          <p:nvPr/>
        </p:nvSpPr>
        <p:spPr>
          <a:xfrm>
            <a:off x="4104270" y="5288664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Check/Update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1EA37E3-DD87-444B-9BCF-5B1E59DCA9FE}"/>
              </a:ext>
            </a:extLst>
          </p:cNvPr>
          <p:cNvCxnSpPr>
            <a:cxnSpLocks/>
          </p:cNvCxnSpPr>
          <p:nvPr/>
        </p:nvCxnSpPr>
        <p:spPr>
          <a:xfrm flipV="1">
            <a:off x="4092832" y="4150888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00DD10D-4ED0-4D4A-BA1B-E25EF568974C}"/>
              </a:ext>
            </a:extLst>
          </p:cNvPr>
          <p:cNvSpPr/>
          <p:nvPr/>
        </p:nvSpPr>
        <p:spPr>
          <a:xfrm>
            <a:off x="4787235" y="48147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6">
                <a:extLst>
                  <a:ext uri="{FF2B5EF4-FFF2-40B4-BE49-F238E27FC236}">
                    <a16:creationId xmlns:a16="http://schemas.microsoft.com/office/drawing/2014/main" id="{E4CDC489-472E-ED47-A1AB-A0A32B41C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418679"/>
                  </p:ext>
                </p:extLst>
              </p:nvPr>
            </p:nvGraphicFramePr>
            <p:xfrm>
              <a:off x="6750147" y="3363484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6">
                <a:extLst>
                  <a:ext uri="{FF2B5EF4-FFF2-40B4-BE49-F238E27FC236}">
                    <a16:creationId xmlns:a16="http://schemas.microsoft.com/office/drawing/2014/main" id="{E4CDC489-472E-ED47-A1AB-A0A32B41C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418679"/>
                  </p:ext>
                </p:extLst>
              </p:nvPr>
            </p:nvGraphicFramePr>
            <p:xfrm>
              <a:off x="6750147" y="3363484"/>
              <a:ext cx="3310522" cy="2637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5261">
                      <a:extLst>
                        <a:ext uri="{9D8B030D-6E8A-4147-A177-3AD203B41FA5}">
                          <a16:colId xmlns:a16="http://schemas.microsoft.com/office/drawing/2014/main" val="4098574110"/>
                        </a:ext>
                      </a:extLst>
                    </a:gridCol>
                    <a:gridCol w="1655261">
                      <a:extLst>
                        <a:ext uri="{9D8B030D-6E8A-4147-A177-3AD203B41FA5}">
                          <a16:colId xmlns:a16="http://schemas.microsoft.com/office/drawing/2014/main" val="379993749"/>
                        </a:ext>
                      </a:extLst>
                    </a:gridCol>
                  </a:tblGrid>
                  <a:tr h="527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Key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976579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102381" r="-101527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09081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207317" r="-101527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2504622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……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4738430"/>
                      </a:ext>
                    </a:extLst>
                  </a:tr>
                  <a:tr h="5275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7" t="-400000" r="-101527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4285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0A2A80E8-88B1-BC48-A0B1-A67245E2C918}"/>
              </a:ext>
            </a:extLst>
          </p:cNvPr>
          <p:cNvSpPr txBox="1"/>
          <p:nvPr/>
        </p:nvSpPr>
        <p:spPr>
          <a:xfrm>
            <a:off x="4540468" y="4509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3CD544D-A56E-D14C-8791-9E295B258996}"/>
              </a:ext>
            </a:extLst>
          </p:cNvPr>
          <p:cNvCxnSpPr>
            <a:cxnSpLocks/>
          </p:cNvCxnSpPr>
          <p:nvPr/>
        </p:nvCxnSpPr>
        <p:spPr>
          <a:xfrm flipV="1">
            <a:off x="4092832" y="469397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CF052B4-6A85-7F4A-979D-AFC3D7EC4327}"/>
              </a:ext>
            </a:extLst>
          </p:cNvPr>
          <p:cNvCxnSpPr>
            <a:cxnSpLocks/>
          </p:cNvCxnSpPr>
          <p:nvPr/>
        </p:nvCxnSpPr>
        <p:spPr>
          <a:xfrm flipV="1">
            <a:off x="4092832" y="576077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3F548CB-FCA7-1747-9C10-93D3C3935038}"/>
              </a:ext>
            </a:extLst>
          </p:cNvPr>
          <p:cNvSpPr/>
          <p:nvPr/>
        </p:nvSpPr>
        <p:spPr>
          <a:xfrm>
            <a:off x="2214532" y="426253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1930728-D20F-CE4D-9A53-5903E088D285}"/>
              </a:ext>
            </a:extLst>
          </p:cNvPr>
          <p:cNvGrpSpPr/>
          <p:nvPr/>
        </p:nvGrpSpPr>
        <p:grpSpPr>
          <a:xfrm>
            <a:off x="1904448" y="4758990"/>
            <a:ext cx="1811404" cy="612844"/>
            <a:chOff x="2096391" y="4027634"/>
            <a:chExt cx="1811404" cy="612844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AD12837B-5C49-8940-94FF-6448212DDFC5}"/>
                </a:ext>
              </a:extLst>
            </p:cNvPr>
            <p:cNvSpPr/>
            <p:nvPr/>
          </p:nvSpPr>
          <p:spPr>
            <a:xfrm>
              <a:off x="2096391" y="4027634"/>
              <a:ext cx="1745799" cy="612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3708E84-F47E-0F40-B877-3582960E6E4A}"/>
                    </a:ext>
                  </a:extLst>
                </p:cNvPr>
                <p:cNvSpPr/>
                <p:nvPr/>
              </p:nvSpPr>
              <p:spPr>
                <a:xfrm>
                  <a:off x="2114419" y="4041323"/>
                  <a:ext cx="179337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dirty="0">
                      <a:latin typeface="Arial" charset="0"/>
                      <a:ea typeface="Arial" charset="0"/>
                      <a:cs typeface="Arial" charset="0"/>
                    </a:rPr>
                    <a:t>Full Key: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en-US" altLang="zh-CN" sz="2800" i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67C460F-0235-024F-9DC5-174BCE14E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419" y="4041323"/>
                  <a:ext cx="17933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4930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9623D-09E7-DC40-94FB-5829222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3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25"/>
    </mc:Choice>
    <mc:Fallback xmlns="">
      <p:transition spd="slow" advTm="210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105C499E-C2D8-A849-8E63-AFB2E5356EA9}"/>
              </a:ext>
            </a:extLst>
          </p:cNvPr>
          <p:cNvSpPr/>
          <p:nvPr/>
        </p:nvSpPr>
        <p:spPr>
          <a:xfrm>
            <a:off x="2589854" y="4889035"/>
            <a:ext cx="7048458" cy="373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E24FB24-23D2-004D-B38A-ABA91393F529}"/>
              </a:ext>
            </a:extLst>
          </p:cNvPr>
          <p:cNvSpPr/>
          <p:nvPr/>
        </p:nvSpPr>
        <p:spPr>
          <a:xfrm>
            <a:off x="6996856" y="4893327"/>
            <a:ext cx="879017" cy="3622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2EA3A2-071B-5744-9D7E-70E4E766FB08}"/>
              </a:ext>
            </a:extLst>
          </p:cNvPr>
          <p:cNvSpPr/>
          <p:nvPr/>
        </p:nvSpPr>
        <p:spPr>
          <a:xfrm>
            <a:off x="3454444" y="4902770"/>
            <a:ext cx="879017" cy="3622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29" name="表格 10">
            <a:extLst>
              <a:ext uri="{FF2B5EF4-FFF2-40B4-BE49-F238E27FC236}">
                <a16:creationId xmlns:a16="http://schemas.microsoft.com/office/drawing/2014/main" id="{73B799E9-6975-D948-A700-672CD5421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79945"/>
              </p:ext>
            </p:extLst>
          </p:nvPr>
        </p:nvGraphicFramePr>
        <p:xfrm>
          <a:off x="2571771" y="4899267"/>
          <a:ext cx="70846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78">
                  <a:extLst>
                    <a:ext uri="{9D8B030D-6E8A-4147-A177-3AD203B41FA5}">
                      <a16:colId xmlns:a16="http://schemas.microsoft.com/office/drawing/2014/main" val="846455553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3812621767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4024831791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4091926686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3937174280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438335585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3049633197"/>
                    </a:ext>
                  </a:extLst>
                </a:gridCol>
                <a:gridCol w="885578">
                  <a:extLst>
                    <a:ext uri="{9D8B030D-6E8A-4147-A177-3AD203B41FA5}">
                      <a16:colId xmlns:a16="http://schemas.microsoft.com/office/drawing/2014/main" val="1309809420"/>
                    </a:ext>
                  </a:extLst>
                </a:gridCol>
              </a:tblGrid>
              <a:tr h="350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8820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645"/>
            <a:ext cx="10515600" cy="136417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Technique 1: Stochastic Variance Minimization</a:t>
            </a:r>
            <a:endParaRPr kumimoji="1" lang="zh-CN" alt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7C9B7F-8624-DD4B-BA14-7E317302E254}"/>
              </a:ext>
            </a:extLst>
          </p:cNvPr>
          <p:cNvSpPr/>
          <p:nvPr/>
        </p:nvSpPr>
        <p:spPr>
          <a:xfrm>
            <a:off x="1668002" y="2092660"/>
            <a:ext cx="8823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Insert to the bucket with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minimum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collisions among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buckets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63328752-FD63-3840-A0A8-7AD1D4E8A868}"/>
              </a:ext>
            </a:extLst>
          </p:cNvPr>
          <p:cNvCxnSpPr>
            <a:cxnSpLocks/>
          </p:cNvCxnSpPr>
          <p:nvPr/>
        </p:nvCxnSpPr>
        <p:spPr>
          <a:xfrm flipV="1">
            <a:off x="8802241" y="2166397"/>
            <a:ext cx="380570" cy="4025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D8574A-D6DB-044E-9ED0-B965B101CBBD}"/>
                  </a:ext>
                </a:extLst>
              </p:cNvPr>
              <p:cNvSpPr/>
              <p:nvPr/>
            </p:nvSpPr>
            <p:spPr>
              <a:xfrm>
                <a:off x="7853991" y="1704732"/>
                <a:ext cx="245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70C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𝒅</m:t>
                    </m:r>
                  </m:oMath>
                </a14:m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 hash-indexed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D8574A-D6DB-044E-9ED0-B965B101C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91" y="1704732"/>
                <a:ext cx="2451312" cy="461665"/>
              </a:xfrm>
              <a:prstGeom prst="rect">
                <a:avLst/>
              </a:prstGeom>
              <a:blipFill>
                <a:blip r:embed="rId6"/>
                <a:stretch>
                  <a:fillRect l="-1031" t="-10811" r="-2577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708484C7-01A5-0348-87C4-86069611ED13}"/>
              </a:ext>
            </a:extLst>
          </p:cNvPr>
          <p:cNvSpPr txBox="1"/>
          <p:nvPr/>
        </p:nvSpPr>
        <p:spPr>
          <a:xfrm>
            <a:off x="831393" y="50914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86250CF-AFDA-8647-A061-A7E1EC080F84}"/>
                  </a:ext>
                </a:extLst>
              </p:cNvPr>
              <p:cNvSpPr/>
              <p:nvPr/>
            </p:nvSpPr>
            <p:spPr>
              <a:xfrm>
                <a:off x="3712948" y="3975698"/>
                <a:ext cx="11832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86250CF-AFDA-8647-A061-A7E1EC080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48" y="3975698"/>
                <a:ext cx="1183209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49045C7-C3F0-1D4F-96F2-688727AD0476}"/>
                  </a:ext>
                </a:extLst>
              </p:cNvPr>
              <p:cNvSpPr/>
              <p:nvPr/>
            </p:nvSpPr>
            <p:spPr>
              <a:xfrm>
                <a:off x="6825562" y="4038656"/>
                <a:ext cx="11928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49045C7-C3F0-1D4F-96F2-688727AD0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62" y="4038656"/>
                <a:ext cx="1192827" cy="461665"/>
              </a:xfrm>
              <a:prstGeom prst="rect">
                <a:avLst/>
              </a:prstGeom>
              <a:blipFill>
                <a:blip r:embed="rId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5F10C8A9-39E4-E942-BC43-128575E87884}"/>
              </a:ext>
            </a:extLst>
          </p:cNvPr>
          <p:cNvSpPr txBox="1"/>
          <p:nvPr/>
        </p:nvSpPr>
        <p:spPr>
          <a:xfrm>
            <a:off x="1067877" y="507530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A414BC-A588-E344-BB12-B50BCE34F3AB}"/>
              </a:ext>
            </a:extLst>
          </p:cNvPr>
          <p:cNvSpPr txBox="1"/>
          <p:nvPr/>
        </p:nvSpPr>
        <p:spPr>
          <a:xfrm>
            <a:off x="831393" y="50914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7C2E0D-76E9-354F-94BF-8B77417AB812}"/>
              </a:ext>
            </a:extLst>
          </p:cNvPr>
          <p:cNvSpPr/>
          <p:nvPr/>
        </p:nvSpPr>
        <p:spPr>
          <a:xfrm>
            <a:off x="5581356" y="286281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69D9D6C-1CF8-B44B-AE68-B34C9792DEB1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044058" y="3787838"/>
            <a:ext cx="3056405" cy="1036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696C75-338E-A04F-8E5C-AB6BF8686645}"/>
              </a:ext>
            </a:extLst>
          </p:cNvPr>
          <p:cNvGrpSpPr/>
          <p:nvPr/>
        </p:nvGrpSpPr>
        <p:grpSpPr>
          <a:xfrm>
            <a:off x="5873751" y="3326173"/>
            <a:ext cx="444497" cy="461665"/>
            <a:chOff x="2096391" y="4012644"/>
            <a:chExt cx="794750" cy="53821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6BEA1E6-381C-F847-B1C8-CDB443B7F48E}"/>
                </a:ext>
              </a:extLst>
            </p:cNvPr>
            <p:cNvSpPr/>
            <p:nvPr/>
          </p:nvSpPr>
          <p:spPr>
            <a:xfrm>
              <a:off x="2096391" y="4089189"/>
              <a:ext cx="778790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91BCCC6-7CC1-554B-8629-6E62EA10260E}"/>
                    </a:ext>
                  </a:extLst>
                </p:cNvPr>
                <p:cNvSpPr/>
                <p:nvPr/>
              </p:nvSpPr>
              <p:spPr>
                <a:xfrm>
                  <a:off x="2112352" y="4012644"/>
                  <a:ext cx="778789" cy="5382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i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91BCCC6-7CC1-554B-8629-6E62EA102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352" y="4012644"/>
                  <a:ext cx="778789" cy="538210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AFCA9FA-949E-8144-B679-B728CB886783}"/>
              </a:ext>
            </a:extLst>
          </p:cNvPr>
          <p:cNvSpPr txBox="1"/>
          <p:nvPr/>
        </p:nvSpPr>
        <p:spPr>
          <a:xfrm>
            <a:off x="5571067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42B2352-D8C0-A943-8A58-46CE71880042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858094" y="3787838"/>
            <a:ext cx="2233443" cy="1042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4A785B3-EC3E-AB46-9F79-0CA28D599B7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746712" y="3787838"/>
            <a:ext cx="1353751" cy="1049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2FA2BA9-1B98-504A-B29E-27E518A65AE1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663432" y="3787838"/>
            <a:ext cx="437031" cy="1056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97273C8-512A-AE49-BE43-2D4B1D6D008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100463" y="3787838"/>
            <a:ext cx="433209" cy="1042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4D96CDC-FFA7-204F-82FB-20B0625FD8E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1537" y="3787838"/>
            <a:ext cx="1324950" cy="1062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BF7053D-54CB-5D46-ABBC-5CCF524DED0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100463" y="3787838"/>
            <a:ext cx="2224516" cy="1010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296EB7E-3CED-354C-8CF6-678BDC97789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1537" y="3787838"/>
            <a:ext cx="3056405" cy="1034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2B8DC6-0E19-3644-BD72-EFB57AF75AE1}"/>
                  </a:ext>
                </a:extLst>
              </p:cNvPr>
              <p:cNvSpPr/>
              <p:nvPr/>
            </p:nvSpPr>
            <p:spPr>
              <a:xfrm>
                <a:off x="2793795" y="5398413"/>
                <a:ext cx="661333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buckets by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hash functions 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2B8DC6-0E19-3644-BD72-EFB57AF75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95" y="5398413"/>
                <a:ext cx="6613335" cy="430887"/>
              </a:xfrm>
              <a:prstGeom prst="rect">
                <a:avLst/>
              </a:prstGeom>
              <a:blipFill>
                <a:blip r:embed="rId10"/>
                <a:stretch>
                  <a:fillRect t="-11765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BCB2F-236E-A14C-8AD8-3D44A206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1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0"/>
    </mc:Choice>
    <mc:Fallback xmlns="">
      <p:transition spd="slow" advTm="15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2" grpId="0" animBg="1"/>
      <p:bldP spid="61" grpId="0" animBg="1"/>
      <p:bldP spid="5" grpId="0"/>
      <p:bldP spid="27" grpId="0"/>
      <p:bldP spid="3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 algn="ctr" rtl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en-US" altLang="zh-CN" sz="3200" b="0" dirty="0">
                    <a:ea typeface="Arial" charset="0"/>
                    <a:cs typeface="Arial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𝑑</m:t>
                    </m:r>
                  </m:oMath>
                </a14:m>
                <a:r>
                  <a:rPr kumimoji="1" lang="en-US" altLang="zh-CN" sz="3200" dirty="0">
                    <a:latin typeface="Arial" charset="0"/>
                    <a:ea typeface="Arial" charset="0"/>
                    <a:cs typeface="Arial" charset="0"/>
                  </a:rPr>
                  <a:t> to 2 or 3 is sufficient</a:t>
                </a:r>
                <a:endParaRPr kumimoji="1" lang="zh-CN" altLang="en-US" sz="3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838200" y="1460881"/>
            <a:ext cx="10515600" cy="8346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Insight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2 or 3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accesses can retain similar accuracy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under </a:t>
            </a: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heavily skewed</a:t>
            </a:r>
            <a:r>
              <a:rPr kumimoji="1" lang="en-US" altLang="zh-CN" sz="24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flow distribution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3296743-2A30-4647-82B0-15D09FD1E630}"/>
              </a:ext>
            </a:extLst>
          </p:cNvPr>
          <p:cNvCxnSpPr/>
          <p:nvPr/>
        </p:nvCxnSpPr>
        <p:spPr>
          <a:xfrm flipV="1">
            <a:off x="3291203" y="2824988"/>
            <a:ext cx="0" cy="2941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EAB335B-A6CB-7747-B44F-B68F78FBCCA3}"/>
              </a:ext>
            </a:extLst>
          </p:cNvPr>
          <p:cNvCxnSpPr>
            <a:cxnSpLocks/>
          </p:cNvCxnSpPr>
          <p:nvPr/>
        </p:nvCxnSpPr>
        <p:spPr>
          <a:xfrm flipV="1">
            <a:off x="3275705" y="5751473"/>
            <a:ext cx="57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52A6EBE-99E4-2F49-B992-4ADA8C7FA414}"/>
              </a:ext>
            </a:extLst>
          </p:cNvPr>
          <p:cNvSpPr txBox="1">
            <a:spLocks/>
          </p:cNvSpPr>
          <p:nvPr/>
        </p:nvSpPr>
        <p:spPr>
          <a:xfrm rot="16200000">
            <a:off x="1743153" y="4242167"/>
            <a:ext cx="2512017" cy="53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b="1" dirty="0">
                <a:latin typeface="Arial" charset="0"/>
                <a:ea typeface="Arial" charset="0"/>
                <a:cs typeface="Arial" charset="0"/>
              </a:rPr>
              <a:t>Throughput</a:t>
            </a:r>
            <a:endParaRPr kumimoji="1"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0CEF46-6539-3E46-8B7C-4D5147F17A08}"/>
              </a:ext>
            </a:extLst>
          </p:cNvPr>
          <p:cNvSpPr txBox="1">
            <a:spLocks/>
          </p:cNvSpPr>
          <p:nvPr/>
        </p:nvSpPr>
        <p:spPr>
          <a:xfrm>
            <a:off x="4815425" y="5877235"/>
            <a:ext cx="2512017" cy="53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b="1" dirty="0">
                <a:latin typeface="Arial" charset="0"/>
                <a:ea typeface="Arial" charset="0"/>
                <a:cs typeface="Arial" charset="0"/>
              </a:rPr>
              <a:t>Relative Error</a:t>
            </a:r>
            <a:endParaRPr kumimoji="1"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9E2AE4AA-8A05-904E-A141-7ED553033E19}"/>
              </a:ext>
            </a:extLst>
          </p:cNvPr>
          <p:cNvSpPr/>
          <p:nvPr/>
        </p:nvSpPr>
        <p:spPr>
          <a:xfrm rot="7308005">
            <a:off x="6814635" y="4356849"/>
            <a:ext cx="732597" cy="138351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04BF40D-D417-AB4A-9548-08736488908D}"/>
              </a:ext>
            </a:extLst>
          </p:cNvPr>
          <p:cNvSpPr txBox="1">
            <a:spLocks/>
          </p:cNvSpPr>
          <p:nvPr/>
        </p:nvSpPr>
        <p:spPr>
          <a:xfrm rot="1821514">
            <a:off x="6506281" y="4856738"/>
            <a:ext cx="1489326" cy="53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b="1" dirty="0">
                <a:latin typeface="Arial" charset="0"/>
                <a:ea typeface="Arial" charset="0"/>
                <a:cs typeface="Arial" charset="0"/>
              </a:rPr>
              <a:t>Better</a:t>
            </a:r>
            <a:endParaRPr kumimoji="1"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AF169D-210E-A740-B7AB-78A014273CFB}"/>
              </a:ext>
            </a:extLst>
          </p:cNvPr>
          <p:cNvSpPr/>
          <p:nvPr/>
        </p:nvSpPr>
        <p:spPr>
          <a:xfrm>
            <a:off x="4240085" y="55830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FE34B39-D311-C64F-9CC0-C1829998D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885" y="5164752"/>
                <a:ext cx="2119671" cy="481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2200" b="1" dirty="0">
                    <a:latin typeface="Arial" charset="0"/>
                    <a:ea typeface="Arial" charset="0"/>
                    <a:cs typeface="Arial" charset="0"/>
                  </a:rPr>
                  <a:t>USS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zh-CN" sz="2000" b="1" i="1">
                        <a:latin typeface="Cambria Math" charset="0"/>
                        <a:ea typeface="Arial" charset="0"/>
                        <a:cs typeface="Arial" charset="0"/>
                      </a:rPr>
                      <m:t>𝒅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𝑵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endParaRPr kumimoji="1" lang="en-US" altLang="zh-CN" sz="20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FE34B39-D311-C64F-9CC0-C1829998D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85" y="5164752"/>
                <a:ext cx="2119671" cy="481165"/>
              </a:xfrm>
              <a:prstGeom prst="rect">
                <a:avLst/>
              </a:prstGeom>
              <a:blipFill>
                <a:blip r:embed="rId7"/>
                <a:stretch>
                  <a:fillRect t="-7692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B5192C87-BA56-EF49-AE56-801234389398}"/>
              </a:ext>
            </a:extLst>
          </p:cNvPr>
          <p:cNvSpPr/>
          <p:nvPr/>
        </p:nvSpPr>
        <p:spPr>
          <a:xfrm>
            <a:off x="7642817" y="3078805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8D0BAD72-BCF8-E248-B9E5-18EEAFCA9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0839" y="2706503"/>
                <a:ext cx="814347" cy="423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𝒅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𝟏</m:t>
                      </m:r>
                    </m:oMath>
                  </m:oMathPara>
                </a14:m>
                <a:endParaRPr kumimoji="1" lang="en-US" altLang="zh-CN" sz="22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8D0BAD72-BCF8-E248-B9E5-18EEAFCA9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39" y="2706503"/>
                <a:ext cx="814347" cy="423341"/>
              </a:xfrm>
              <a:prstGeom prst="rect">
                <a:avLst/>
              </a:prstGeom>
              <a:blipFill>
                <a:blip r:embed="rId8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E6F61E4-B555-A44A-A6A9-940C40BC9F17}"/>
              </a:ext>
            </a:extLst>
          </p:cNvPr>
          <p:cNvSpPr/>
          <p:nvPr/>
        </p:nvSpPr>
        <p:spPr>
          <a:xfrm>
            <a:off x="4660846" y="3913875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D210A77-A185-884A-B115-C4611CCEA36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840846" y="3843576"/>
            <a:ext cx="626066" cy="12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B4777537-22BE-9F47-B559-D8C66A25B3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6912" y="3631905"/>
                <a:ext cx="814347" cy="423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𝒅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𝟐</m:t>
                      </m:r>
                    </m:oMath>
                  </m:oMathPara>
                </a14:m>
                <a:endParaRPr kumimoji="1" lang="en-US" altLang="zh-CN" sz="22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B4777537-22BE-9F47-B559-D8C66A25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12" y="3631905"/>
                <a:ext cx="814347" cy="423341"/>
              </a:xfrm>
              <a:prstGeom prst="rect">
                <a:avLst/>
              </a:prstGeom>
              <a:blipFill>
                <a:blip r:embed="rId9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31D5F818-957E-6F4C-A869-F1EA2BAA3C20}"/>
              </a:ext>
            </a:extLst>
          </p:cNvPr>
          <p:cNvSpPr/>
          <p:nvPr/>
        </p:nvSpPr>
        <p:spPr>
          <a:xfrm>
            <a:off x="4377685" y="4395068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09300C7-8DCB-B84F-AE38-3C69E85DBCE2}"/>
              </a:ext>
            </a:extLst>
          </p:cNvPr>
          <p:cNvCxnSpPr>
            <a:cxnSpLocks/>
          </p:cNvCxnSpPr>
          <p:nvPr/>
        </p:nvCxnSpPr>
        <p:spPr>
          <a:xfrm flipH="1">
            <a:off x="4568866" y="4361509"/>
            <a:ext cx="597633" cy="78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2">
                <a:extLst>
                  <a:ext uri="{FF2B5EF4-FFF2-40B4-BE49-F238E27FC236}">
                    <a16:creationId xmlns:a16="http://schemas.microsoft.com/office/drawing/2014/main" id="{74A3E3DE-9AD3-2040-A31F-DDF53052A2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201" y="4138687"/>
                <a:ext cx="814347" cy="423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𝒅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𝟑</m:t>
                      </m:r>
                    </m:oMath>
                  </m:oMathPara>
                </a14:m>
                <a:endParaRPr kumimoji="1" lang="en-US" altLang="zh-CN" sz="22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6" name="内容占位符 2">
                <a:extLst>
                  <a:ext uri="{FF2B5EF4-FFF2-40B4-BE49-F238E27FC236}">
                    <a16:creationId xmlns:a16="http://schemas.microsoft.com/office/drawing/2014/main" id="{74A3E3DE-9AD3-2040-A31F-DDF53052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01" y="4138687"/>
                <a:ext cx="814347" cy="423341"/>
              </a:xfrm>
              <a:prstGeom prst="rect">
                <a:avLst/>
              </a:prstGeom>
              <a:blipFill>
                <a:blip r:embed="rId10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任意形状 82">
            <a:extLst>
              <a:ext uri="{FF2B5EF4-FFF2-40B4-BE49-F238E27FC236}">
                <a16:creationId xmlns:a16="http://schemas.microsoft.com/office/drawing/2014/main" id="{9C144477-33C2-5943-B50F-97D17708A389}"/>
              </a:ext>
            </a:extLst>
          </p:cNvPr>
          <p:cNvSpPr/>
          <p:nvPr/>
        </p:nvSpPr>
        <p:spPr>
          <a:xfrm>
            <a:off x="4323625" y="3135679"/>
            <a:ext cx="3691054" cy="2653990"/>
          </a:xfrm>
          <a:custGeom>
            <a:avLst/>
            <a:gdLst>
              <a:gd name="connsiteX0" fmla="*/ 3691054 w 3691054"/>
              <a:gd name="connsiteY0" fmla="*/ 0 h 2653990"/>
              <a:gd name="connsiteX1" fmla="*/ 657922 w 3691054"/>
              <a:gd name="connsiteY1" fmla="*/ 657922 h 2653990"/>
              <a:gd name="connsiteX2" fmla="*/ 0 w 3691054"/>
              <a:gd name="connsiteY2" fmla="*/ 2653990 h 265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1054" h="2653990">
                <a:moveTo>
                  <a:pt x="3691054" y="0"/>
                </a:moveTo>
                <a:cubicBezTo>
                  <a:pt x="2482076" y="107795"/>
                  <a:pt x="1273098" y="215590"/>
                  <a:pt x="657922" y="657922"/>
                </a:cubicBezTo>
                <a:cubicBezTo>
                  <a:pt x="42746" y="1100254"/>
                  <a:pt x="21373" y="1877122"/>
                  <a:pt x="0" y="2653990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79835FC-CC7B-A048-9DA3-EE9FE57C7D52}"/>
              </a:ext>
            </a:extLst>
          </p:cNvPr>
          <p:cNvSpPr/>
          <p:nvPr/>
        </p:nvSpPr>
        <p:spPr>
          <a:xfrm>
            <a:off x="4643017" y="3904822"/>
            <a:ext cx="198000" cy="19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9F7AB8-0DC8-A44E-961D-8FF80FD1F0F2}"/>
              </a:ext>
            </a:extLst>
          </p:cNvPr>
          <p:cNvSpPr/>
          <p:nvPr/>
        </p:nvSpPr>
        <p:spPr>
          <a:xfrm>
            <a:off x="4370495" y="4386015"/>
            <a:ext cx="198000" cy="19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0C989A-4F04-1C46-9DFB-F753E9E3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41"/>
    </mc:Choice>
    <mc:Fallback xmlns="">
      <p:transition spd="slow" advTm="37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18" grpId="0" animBg="1"/>
      <p:bldP spid="23" grpId="0"/>
      <p:bldP spid="27" grpId="0" animBg="1"/>
      <p:bldP spid="29" grpId="0"/>
      <p:bldP spid="30" grpId="0" animBg="1"/>
      <p:bldP spid="32" grpId="0"/>
      <p:bldP spid="34" grpId="0" animBg="1"/>
      <p:bldP spid="36" grpId="0"/>
      <p:bldP spid="83" grpId="0" animBg="1"/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074675C-F7A1-7245-8C30-ABDC4F485C5B}"/>
              </a:ext>
            </a:extLst>
          </p:cNvPr>
          <p:cNvSpPr/>
          <p:nvPr/>
        </p:nvSpPr>
        <p:spPr>
          <a:xfrm>
            <a:off x="916536" y="2908959"/>
            <a:ext cx="1460932" cy="883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C13B1C-FAED-5E46-A993-7DA12EE3A0B3}"/>
              </a:ext>
            </a:extLst>
          </p:cNvPr>
          <p:cNvSpPr/>
          <p:nvPr/>
        </p:nvSpPr>
        <p:spPr>
          <a:xfrm>
            <a:off x="2401523" y="2902690"/>
            <a:ext cx="2483417" cy="883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46">
                <a:extLst>
                  <a:ext uri="{FF2B5EF4-FFF2-40B4-BE49-F238E27FC236}">
                    <a16:creationId xmlns:a16="http://schemas.microsoft.com/office/drawing/2014/main" id="{7DD65547-09F8-D644-8F7A-755C59A8E5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13676"/>
                  </p:ext>
                </p:extLst>
              </p:nvPr>
            </p:nvGraphicFramePr>
            <p:xfrm>
              <a:off x="889480" y="2908945"/>
              <a:ext cx="4000312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039">
                      <a:extLst>
                        <a:ext uri="{9D8B030D-6E8A-4147-A177-3AD203B41FA5}">
                          <a16:colId xmlns:a16="http://schemas.microsoft.com/office/drawing/2014/main" val="240479803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9449902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04874442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1734648443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09493941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001797900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83765648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71446334"/>
                        </a:ext>
                      </a:extLst>
                    </a:gridCol>
                  </a:tblGrid>
                  <a:tr h="321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1297424"/>
                      </a:ext>
                    </a:extLst>
                  </a:tr>
                  <a:tr h="3216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12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0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46">
                <a:extLst>
                  <a:ext uri="{FF2B5EF4-FFF2-40B4-BE49-F238E27FC236}">
                    <a16:creationId xmlns:a16="http://schemas.microsoft.com/office/drawing/2014/main" id="{7DD65547-09F8-D644-8F7A-755C59A8E5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13676"/>
                  </p:ext>
                </p:extLst>
              </p:nvPr>
            </p:nvGraphicFramePr>
            <p:xfrm>
              <a:off x="889480" y="2908945"/>
              <a:ext cx="4000312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039">
                      <a:extLst>
                        <a:ext uri="{9D8B030D-6E8A-4147-A177-3AD203B41FA5}">
                          <a16:colId xmlns:a16="http://schemas.microsoft.com/office/drawing/2014/main" val="240479803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9449902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04874442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1734648443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09493941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001797900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83765648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71446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00" t="-5556" r="-6950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7692" t="-5556" r="-612821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500" t="-5556" r="-4975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0256" t="-5556" r="-410256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000" t="-5556" r="-3000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12821" t="-5556" r="-207692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97500" t="-5556" r="-1025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5385" t="-5556" r="-5128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29742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12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03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1214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lvl="1" algn="ctr" rtl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en-US" altLang="zh-CN" sz="3200" dirty="0">
                    <a:latin typeface="Arial" charset="0"/>
                    <a:ea typeface="Arial" charset="0"/>
                    <a:cs typeface="Arial" charset="0"/>
                  </a:rPr>
                  <a:t>Why is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𝑑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=2</m:t>
                    </m:r>
                  </m:oMath>
                </a14:m>
                <a:r>
                  <a:rPr kumimoji="1" lang="en-US" altLang="zh-CN" sz="3200" dirty="0">
                    <a:latin typeface="Arial" charset="0"/>
                    <a:ea typeface="Arial" charset="0"/>
                    <a:cs typeface="Arial" charset="0"/>
                  </a:rPr>
                  <a:t> sufficient?</a:t>
                </a:r>
                <a:endParaRPr kumimoji="1" lang="zh-CN" altLang="en-US" sz="3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1214"/>
                <a:ext cx="10515600" cy="1325563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376AEF-87E4-614A-A00C-BB5FF9FAE551}"/>
                  </a:ext>
                </a:extLst>
              </p:cNvPr>
              <p:cNvSpPr/>
              <p:nvPr/>
            </p:nvSpPr>
            <p:spPr>
              <a:xfrm>
                <a:off x="2222139" y="1246218"/>
                <a:ext cx="20572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charset="0"/>
                    <a:cs typeface="Arial" charset="0"/>
                  </a:rPr>
                  <a:t>USS 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zh-CN" sz="2400" i="1">
                        <a:latin typeface="Cambria Math" charset="0"/>
                        <a:ea typeface="Arial" charset="0"/>
                        <a:cs typeface="Arial" charset="0"/>
                      </a:rPr>
                      <m:t>𝑑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8)</m:t>
                    </m:r>
                  </m:oMath>
                </a14:m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9376AEF-87E4-614A-A00C-BB5FF9FA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139" y="1246218"/>
                <a:ext cx="2057283" cy="461665"/>
              </a:xfrm>
              <a:prstGeom prst="rect">
                <a:avLst/>
              </a:prstGeom>
              <a:blipFill>
                <a:blip r:embed="rId9"/>
                <a:stretch>
                  <a:fillRect l="-1235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8F82DF87-7CB3-B34E-867E-FBD4D88BD5C2}"/>
              </a:ext>
            </a:extLst>
          </p:cNvPr>
          <p:cNvSpPr/>
          <p:nvPr/>
        </p:nvSpPr>
        <p:spPr>
          <a:xfrm>
            <a:off x="4666973" y="2862836"/>
            <a:ext cx="1399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BE0C76-EA3A-4C49-8CBB-B5E5A32B06E9}"/>
              </a:ext>
            </a:extLst>
          </p:cNvPr>
          <p:cNvSpPr/>
          <p:nvPr/>
        </p:nvSpPr>
        <p:spPr>
          <a:xfrm>
            <a:off x="4666973" y="3331200"/>
            <a:ext cx="1399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5508E55-C6F9-1B40-BCBC-9418EAA13FD2}"/>
              </a:ext>
            </a:extLst>
          </p:cNvPr>
          <p:cNvCxnSpPr>
            <a:cxnSpLocks/>
          </p:cNvCxnSpPr>
          <p:nvPr/>
        </p:nvCxnSpPr>
        <p:spPr>
          <a:xfrm flipV="1">
            <a:off x="4271962" y="3365708"/>
            <a:ext cx="171844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A539F-7A7D-314E-A8D1-4660A2DB9ECD}"/>
              </a:ext>
            </a:extLst>
          </p:cNvPr>
          <p:cNvSpPr/>
          <p:nvPr/>
        </p:nvSpPr>
        <p:spPr>
          <a:xfrm>
            <a:off x="0" y="4136367"/>
            <a:ext cx="6242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flows: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collision rates</a:t>
            </a:r>
          </a:p>
          <a:p>
            <a:pPr marL="457200" indent="-457200" algn="ctr">
              <a:buAutoNum type="arabicPeriod"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flows: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 are balanced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58826B1E-D5BA-D840-B686-B295A58C7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158691"/>
              </p:ext>
            </p:extLst>
          </p:nvPr>
        </p:nvGraphicFramePr>
        <p:xfrm>
          <a:off x="6542830" y="1781086"/>
          <a:ext cx="4947741" cy="270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95183C99-B34C-8C48-809E-8C45393CFCFF}"/>
              </a:ext>
            </a:extLst>
          </p:cNvPr>
          <p:cNvSpPr/>
          <p:nvPr/>
        </p:nvSpPr>
        <p:spPr>
          <a:xfrm rot="16200000">
            <a:off x="5278937" y="2891263"/>
            <a:ext cx="2341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cs typeface="Arial" charset="0"/>
              </a:rPr>
              <a:t>Size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658D93-010B-C840-AD7D-598F42286BBB}"/>
              </a:ext>
            </a:extLst>
          </p:cNvPr>
          <p:cNvSpPr/>
          <p:nvPr/>
        </p:nvSpPr>
        <p:spPr>
          <a:xfrm>
            <a:off x="6883486" y="4136367"/>
            <a:ext cx="4265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dirty="0">
                <a:latin typeface="Arial" charset="0"/>
                <a:cs typeface="Arial" charset="0"/>
              </a:rPr>
              <a:t>Rank of size</a:t>
            </a:r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150155-CE17-DB4C-BB05-1ED53DA6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A44B78-D570-5140-BCE3-36F42C2E2059}"/>
              </a:ext>
            </a:extLst>
          </p:cNvPr>
          <p:cNvSpPr/>
          <p:nvPr/>
        </p:nvSpPr>
        <p:spPr>
          <a:xfrm>
            <a:off x="317124" y="1931079"/>
            <a:ext cx="55843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dirty="0">
                <a:latin typeface="Arial" charset="0"/>
                <a:cs typeface="Arial" charset="0"/>
              </a:rPr>
              <a:t>Update the bucket with minimum collisions</a:t>
            </a:r>
            <a:endParaRPr lang="zh-CN" altLang="en-US" sz="2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E06DF9-B084-E94A-934A-5A7813064B14}"/>
              </a:ext>
            </a:extLst>
          </p:cNvPr>
          <p:cNvSpPr/>
          <p:nvPr/>
        </p:nvSpPr>
        <p:spPr>
          <a:xfrm>
            <a:off x="6883486" y="1438488"/>
            <a:ext cx="4265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dirty="0">
                <a:latin typeface="Arial" charset="0"/>
                <a:cs typeface="Arial" charset="0"/>
              </a:rPr>
              <a:t>Distribution of size in the bucket</a:t>
            </a:r>
            <a:endParaRPr lang="zh-CN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90"/>
    </mc:Choice>
    <mc:Fallback xmlns="">
      <p:transition spd="slow" advTm="37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Graphic spid="31" grpId="0" uiExpand="1">
        <p:bldSub>
          <a:bldChart bld="series"/>
        </p:bldSub>
      </p:bldGraphic>
      <p:bldGraphic spid="31" grpId="1" uiExpand="1">
        <p:bldSub>
          <a:bldChart bld="series"/>
        </p:bldSub>
      </p:bldGraphic>
      <p:bldP spid="32" grpId="0"/>
      <p:bldP spid="3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D39842A8-AEFE-FB43-9FF8-22077C8AA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088280"/>
              </p:ext>
            </p:extLst>
          </p:nvPr>
        </p:nvGraphicFramePr>
        <p:xfrm>
          <a:off x="6542830" y="1781086"/>
          <a:ext cx="4947741" cy="270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DB4D4D9-7264-414C-8D65-062432AD0050}"/>
              </a:ext>
            </a:extLst>
          </p:cNvPr>
          <p:cNvCxnSpPr>
            <a:cxnSpLocks/>
          </p:cNvCxnSpPr>
          <p:nvPr/>
        </p:nvCxnSpPr>
        <p:spPr>
          <a:xfrm flipH="1">
            <a:off x="1659641" y="2269154"/>
            <a:ext cx="1656114" cy="54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DFAFE7A-72EC-984B-B22B-EFC8EA9D393C}"/>
              </a:ext>
            </a:extLst>
          </p:cNvPr>
          <p:cNvCxnSpPr>
            <a:cxnSpLocks/>
          </p:cNvCxnSpPr>
          <p:nvPr/>
        </p:nvCxnSpPr>
        <p:spPr>
          <a:xfrm>
            <a:off x="3315754" y="2269154"/>
            <a:ext cx="866416" cy="54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ED7B00C-95B4-0541-B424-71CC24FD3C69}"/>
                  </a:ext>
                </a:extLst>
              </p:cNvPr>
              <p:cNvSpPr/>
              <p:nvPr/>
            </p:nvSpPr>
            <p:spPr>
              <a:xfrm>
                <a:off x="1686132" y="2074828"/>
                <a:ext cx="1241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ED7B00C-95B4-0541-B424-71CC24FD3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32" y="2074828"/>
                <a:ext cx="1241687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126B0F2-5DFA-3C49-AABB-3813DFB19C7F}"/>
                  </a:ext>
                </a:extLst>
              </p:cNvPr>
              <p:cNvSpPr/>
              <p:nvPr/>
            </p:nvSpPr>
            <p:spPr>
              <a:xfrm>
                <a:off x="3702950" y="2163533"/>
                <a:ext cx="1248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126B0F2-5DFA-3C49-AABB-3813DFB19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50" y="2163533"/>
                <a:ext cx="1248803" cy="461665"/>
              </a:xfrm>
              <a:prstGeom prst="rect">
                <a:avLst/>
              </a:prstGeom>
              <a:blipFill>
                <a:blip r:embed="rId8"/>
                <a:stretch>
                  <a:fillRect r="-101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9CDEF6B7-2993-3740-9108-FC77A06F6F7E}"/>
              </a:ext>
            </a:extLst>
          </p:cNvPr>
          <p:cNvSpPr/>
          <p:nvPr/>
        </p:nvSpPr>
        <p:spPr>
          <a:xfrm>
            <a:off x="649458" y="5243460"/>
            <a:ext cx="10556963" cy="90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2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Power of two choices: </a:t>
            </a:r>
            <a:r>
              <a:rPr kumimoji="1" lang="en-US" altLang="zh-CN" sz="2200" dirty="0">
                <a:latin typeface="Arial" charset="0"/>
                <a:cs typeface="Arial" charset="0"/>
              </a:rPr>
              <a:t>In two accesses, we can also </a:t>
            </a:r>
            <a:r>
              <a:rPr kumimoji="1" lang="en-US" altLang="zh-CN" sz="2200" b="1" dirty="0">
                <a:latin typeface="Arial" charset="0"/>
                <a:cs typeface="Arial" charset="0"/>
              </a:rPr>
              <a:t>balance the collisions </a:t>
            </a:r>
            <a:r>
              <a:rPr kumimoji="1" lang="en-US" altLang="zh-CN" sz="2200" dirty="0">
                <a:latin typeface="Arial" charset="0"/>
                <a:cs typeface="Arial" charset="0"/>
              </a:rPr>
              <a:t>well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(DRILL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[SIGCOMM’17],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DistCache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[FAST’19],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CHEETAH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 [NSDI’20]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  <a:endParaRPr lang="zh-CN" altLang="en-US" sz="22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A6291C-4002-EE44-91E9-648EC744460D}"/>
              </a:ext>
            </a:extLst>
          </p:cNvPr>
          <p:cNvSpPr/>
          <p:nvPr/>
        </p:nvSpPr>
        <p:spPr>
          <a:xfrm>
            <a:off x="0" y="4136367"/>
            <a:ext cx="6242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flows: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collision rates</a:t>
            </a:r>
          </a:p>
          <a:p>
            <a:pPr marL="457200" indent="-457200" algn="ctr">
              <a:buAutoNum type="arabicPeriod"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flows: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 are balanced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E3B4D8-A933-584A-A4CA-4BA4BC36FF0B}"/>
              </a:ext>
            </a:extLst>
          </p:cNvPr>
          <p:cNvSpPr/>
          <p:nvPr/>
        </p:nvSpPr>
        <p:spPr>
          <a:xfrm>
            <a:off x="4366180" y="2902676"/>
            <a:ext cx="532408" cy="88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9EDD1-BEC1-FE42-B596-3C91F236147E}"/>
              </a:ext>
            </a:extLst>
          </p:cNvPr>
          <p:cNvSpPr/>
          <p:nvPr/>
        </p:nvSpPr>
        <p:spPr>
          <a:xfrm>
            <a:off x="2401523" y="2902690"/>
            <a:ext cx="2483417" cy="883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1C79BB-4B4A-2B4C-94EB-3376EEE05239}"/>
              </a:ext>
            </a:extLst>
          </p:cNvPr>
          <p:cNvSpPr/>
          <p:nvPr/>
        </p:nvSpPr>
        <p:spPr>
          <a:xfrm>
            <a:off x="916536" y="2908959"/>
            <a:ext cx="1460932" cy="883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6">
                <a:extLst>
                  <a:ext uri="{FF2B5EF4-FFF2-40B4-BE49-F238E27FC236}">
                    <a16:creationId xmlns:a16="http://schemas.microsoft.com/office/drawing/2014/main" id="{ABC3B50D-9CFC-EE4E-A0F5-91F2AC254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164793"/>
                  </p:ext>
                </p:extLst>
              </p:nvPr>
            </p:nvGraphicFramePr>
            <p:xfrm>
              <a:off x="889480" y="2908945"/>
              <a:ext cx="4000312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039">
                      <a:extLst>
                        <a:ext uri="{9D8B030D-6E8A-4147-A177-3AD203B41FA5}">
                          <a16:colId xmlns:a16="http://schemas.microsoft.com/office/drawing/2014/main" val="240479803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9449902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04874442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1734648443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09493941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001797900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83765648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71446334"/>
                        </a:ext>
                      </a:extLst>
                    </a:gridCol>
                  </a:tblGrid>
                  <a:tr h="321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1297424"/>
                      </a:ext>
                    </a:extLst>
                  </a:tr>
                  <a:tr h="3216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12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0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6">
                <a:extLst>
                  <a:ext uri="{FF2B5EF4-FFF2-40B4-BE49-F238E27FC236}">
                    <a16:creationId xmlns:a16="http://schemas.microsoft.com/office/drawing/2014/main" id="{ABC3B50D-9CFC-EE4E-A0F5-91F2AC254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164793"/>
                  </p:ext>
                </p:extLst>
              </p:nvPr>
            </p:nvGraphicFramePr>
            <p:xfrm>
              <a:off x="889480" y="2908945"/>
              <a:ext cx="4000312" cy="88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039">
                      <a:extLst>
                        <a:ext uri="{9D8B030D-6E8A-4147-A177-3AD203B41FA5}">
                          <a16:colId xmlns:a16="http://schemas.microsoft.com/office/drawing/2014/main" val="240479803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9449902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048744427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1734648443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609493941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001797900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3837656488"/>
                        </a:ext>
                      </a:extLst>
                    </a:gridCol>
                    <a:gridCol w="500039">
                      <a:extLst>
                        <a:ext uri="{9D8B030D-6E8A-4147-A177-3AD203B41FA5}">
                          <a16:colId xmlns:a16="http://schemas.microsoft.com/office/drawing/2014/main" val="271446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000" t="-5556" r="-6950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7692" t="-5556" r="-612821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500" t="-5556" r="-4975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10256" t="-5556" r="-410256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0000" t="-5556" r="-3000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12821" t="-5556" r="-207692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97500" t="-5556" r="-10250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15385" t="-5556" r="-5128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29742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  <a:endParaRPr lang="zh-CN" altLang="en-US" sz="22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13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a:t>12</a:t>
                          </a:r>
                          <a:endParaRPr kumimoji="0" lang="zh-CN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DengXia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03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2FFA5E08-8DB9-BB43-B694-0B30FF777178}"/>
              </a:ext>
            </a:extLst>
          </p:cNvPr>
          <p:cNvSpPr/>
          <p:nvPr/>
        </p:nvSpPr>
        <p:spPr>
          <a:xfrm>
            <a:off x="4666973" y="2862836"/>
            <a:ext cx="1399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8E8126-31EF-BA44-A4E4-26FDFD6BF4F7}"/>
              </a:ext>
            </a:extLst>
          </p:cNvPr>
          <p:cNvSpPr/>
          <p:nvPr/>
        </p:nvSpPr>
        <p:spPr>
          <a:xfrm>
            <a:off x="4666973" y="3331200"/>
            <a:ext cx="1399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D98315E3-0C70-564B-99F6-1A28C3036396}"/>
              </a:ext>
            </a:extLst>
          </p:cNvPr>
          <p:cNvCxnSpPr>
            <a:cxnSpLocks/>
          </p:cNvCxnSpPr>
          <p:nvPr/>
        </p:nvCxnSpPr>
        <p:spPr>
          <a:xfrm flipV="1">
            <a:off x="4271962" y="3365708"/>
            <a:ext cx="171844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200293-A4AB-D046-9841-F900FED8A4E4}"/>
                  </a:ext>
                </a:extLst>
              </p:cNvPr>
              <p:cNvSpPr/>
              <p:nvPr/>
            </p:nvSpPr>
            <p:spPr>
              <a:xfrm>
                <a:off x="2222139" y="1246218"/>
                <a:ext cx="20572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charset="0"/>
                        <a:ea typeface="Arial" charset="0"/>
                        <a:cs typeface="Arial" charset="0"/>
                      </a:rPr>
                      <m:t>𝒅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𝟐</m:t>
                    </m:r>
                  </m:oMath>
                </a14:m>
                <a:r>
                  <a:rPr kumimoji="1" lang="en-US" altLang="zh-CN" sz="2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200293-A4AB-D046-9841-F900FED8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139" y="1246218"/>
                <a:ext cx="205728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54ACB786-349B-774F-9E6E-6EA97E1A6245}"/>
              </a:ext>
            </a:extLst>
          </p:cNvPr>
          <p:cNvSpPr/>
          <p:nvPr/>
        </p:nvSpPr>
        <p:spPr>
          <a:xfrm rot="16200000">
            <a:off x="5278937" y="2891263"/>
            <a:ext cx="2341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cs typeface="Arial" charset="0"/>
              </a:rPr>
              <a:t>Size</a:t>
            </a:r>
            <a:endParaRPr lang="zh-CN" altLang="en-US" sz="2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FF2EEE-D087-E840-888A-D51E49BB5DAC}"/>
              </a:ext>
            </a:extLst>
          </p:cNvPr>
          <p:cNvSpPr/>
          <p:nvPr/>
        </p:nvSpPr>
        <p:spPr>
          <a:xfrm>
            <a:off x="6884101" y="1440000"/>
            <a:ext cx="4265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dirty="0">
                <a:latin typeface="Arial" charset="0"/>
                <a:cs typeface="Arial" charset="0"/>
              </a:rPr>
              <a:t>Distribution of size in the bucket</a:t>
            </a:r>
            <a:endParaRPr lang="zh-CN" altLang="en-US" sz="2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1F1F0E7-E53B-5A4A-A464-86AD59FF48E1}"/>
              </a:ext>
            </a:extLst>
          </p:cNvPr>
          <p:cNvGrpSpPr/>
          <p:nvPr/>
        </p:nvGrpSpPr>
        <p:grpSpPr>
          <a:xfrm>
            <a:off x="3032996" y="1776708"/>
            <a:ext cx="494376" cy="461665"/>
            <a:chOff x="1991248" y="4012644"/>
            <a:chExt cx="883933" cy="538210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89052AB0-DE79-9541-8A21-28FA9C9AC85F}"/>
                </a:ext>
              </a:extLst>
            </p:cNvPr>
            <p:cNvSpPr/>
            <p:nvPr/>
          </p:nvSpPr>
          <p:spPr>
            <a:xfrm>
              <a:off x="2096391" y="4089189"/>
              <a:ext cx="778790" cy="461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EA7F296-3941-A749-9883-5EB02ED300BD}"/>
                    </a:ext>
                  </a:extLst>
                </p:cNvPr>
                <p:cNvSpPr/>
                <p:nvPr/>
              </p:nvSpPr>
              <p:spPr>
                <a:xfrm>
                  <a:off x="1991248" y="4012644"/>
                  <a:ext cx="778789" cy="5382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i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E1BE8E4-D9F1-2344-B685-6E39CA25B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248" y="4012644"/>
                  <a:ext cx="778789" cy="538210"/>
                </a:xfrm>
                <a:prstGeom prst="rect">
                  <a:avLst/>
                </a:prstGeom>
                <a:blipFill>
                  <a:blip r:embed="rId11"/>
                  <a:stretch>
                    <a:fillRect r="-2857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标题 1">
                <a:extLst>
                  <a:ext uri="{FF2B5EF4-FFF2-40B4-BE49-F238E27FC236}">
                    <a16:creationId xmlns:a16="http://schemas.microsoft.com/office/drawing/2014/main" id="{7848C021-A0E9-A644-8F33-57F59DEB58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214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lvl="1" algn="ctr" rtl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en-US" altLang="zh-CN" sz="3200" kern="0" dirty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Arial" charset="0"/>
                  </a:rPr>
                  <a:t>Why is </a:t>
                </a:r>
                <a14:m>
                  <m:oMath xmlns:m="http://schemas.openxmlformats.org/officeDocument/2006/math">
                    <m:r>
                      <a:rPr kumimoji="1" lang="en-US" altLang="zh-CN" sz="3200" i="1" kern="0" smtClean="0">
                        <a:solidFill>
                          <a:sysClr val="windowText" lastClr="00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𝑑</m:t>
                    </m:r>
                    <m:r>
                      <a:rPr kumimoji="1" lang="en-US" altLang="zh-CN" sz="32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=2</m:t>
                    </m:r>
                  </m:oMath>
                </a14:m>
                <a:r>
                  <a:rPr kumimoji="1" lang="en-US" altLang="zh-CN" sz="3200" kern="0" dirty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Arial" charset="0"/>
                  </a:rPr>
                  <a:t> sufficient?</a:t>
                </a:r>
                <a:endParaRPr kumimoji="1" lang="zh-CN" altLang="en-US" sz="3200" kern="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6" name="标题 1">
                <a:extLst>
                  <a:ext uri="{FF2B5EF4-FFF2-40B4-BE49-F238E27FC236}">
                    <a16:creationId xmlns:a16="http://schemas.microsoft.com/office/drawing/2014/main" id="{7848C021-A0E9-A644-8F33-57F59DEB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14"/>
                <a:ext cx="10515600" cy="13255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0229BBAE-7AA7-E044-921B-105CBA00C6D4}"/>
              </a:ext>
            </a:extLst>
          </p:cNvPr>
          <p:cNvSpPr/>
          <p:nvPr/>
        </p:nvSpPr>
        <p:spPr>
          <a:xfrm>
            <a:off x="0" y="1310825"/>
            <a:ext cx="2551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collisions </a:t>
            </a:r>
          </a:p>
          <a:p>
            <a:pPr algn="ctr"/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large flows</a:t>
            </a:r>
            <a:endParaRPr lang="zh-CN" altLang="en-US" sz="2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06FB40-8BE0-C74F-8894-B9E4FA2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7BF288-F1E5-EF48-B7DB-8C24A193C97B}"/>
              </a:ext>
            </a:extLst>
          </p:cNvPr>
          <p:cNvSpPr/>
          <p:nvPr/>
        </p:nvSpPr>
        <p:spPr>
          <a:xfrm>
            <a:off x="6884101" y="4136400"/>
            <a:ext cx="4265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dirty="0">
                <a:latin typeface="Arial" charset="0"/>
                <a:cs typeface="Arial" charset="0"/>
              </a:rPr>
              <a:t>Rank of size</a:t>
            </a:r>
            <a:endParaRPr lang="zh-CN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7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71"/>
    </mc:Choice>
    <mc:Fallback xmlns="">
      <p:transition spd="slow" advTm="45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Chart bld="series"/>
        </p:bldSub>
      </p:bldGraphic>
      <p:bldP spid="75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199" y="474554"/>
            <a:ext cx="11143593" cy="136417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sz="3200" baseline="30000" dirty="0">
                <a:latin typeface="Arial" charset="0"/>
                <a:ea typeface="Arial" charset="0"/>
                <a:cs typeface="Arial" charset="0"/>
              </a:rPr>
              <a:t>nd</a:t>
            </a: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 Limitation of USS: We cannot implement USS efficiently </a:t>
            </a:r>
            <a:b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in hardware platforms</a:t>
            </a:r>
            <a:endParaRPr kumimoji="1" lang="zh-CN" alt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42158E-0EB2-C24B-8300-32F850A83A62}"/>
              </a:ext>
            </a:extLst>
          </p:cNvPr>
          <p:cNvSpPr/>
          <p:nvPr/>
        </p:nvSpPr>
        <p:spPr>
          <a:xfrm>
            <a:off x="1391194" y="4589217"/>
            <a:ext cx="9409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Circular dependencies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are i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ncompatible with </a:t>
            </a:r>
          </a:p>
          <a:p>
            <a:pPr algn="ctr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pipeline workflow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of hardware platforms</a:t>
            </a:r>
          </a:p>
          <a:p>
            <a:pPr algn="ctr">
              <a:lnSpc>
                <a:spcPct val="100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4" name="表格 14">
            <a:extLst>
              <a:ext uri="{FF2B5EF4-FFF2-40B4-BE49-F238E27FC236}">
                <a16:creationId xmlns:a16="http://schemas.microsoft.com/office/drawing/2014/main" id="{67FB4674-811E-8241-832F-C14323DC5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97894"/>
              </p:ext>
            </p:extLst>
          </p:nvPr>
        </p:nvGraphicFramePr>
        <p:xfrm>
          <a:off x="4203491" y="2592147"/>
          <a:ext cx="33210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050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44285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A: (Full Key, Size)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graphicFrame>
        <p:nvGraphicFramePr>
          <p:cNvPr id="36" name="表格 14">
            <a:extLst>
              <a:ext uri="{FF2B5EF4-FFF2-40B4-BE49-F238E27FC236}">
                <a16:creationId xmlns:a16="http://schemas.microsoft.com/office/drawing/2014/main" id="{AC988512-642C-B84C-B812-C6B4A5E0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91463"/>
              </p:ext>
            </p:extLst>
          </p:nvPr>
        </p:nvGraphicFramePr>
        <p:xfrm>
          <a:off x="4203491" y="3914544"/>
          <a:ext cx="33210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050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37689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B: (Full Key, Size)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6BC6BF8-F8D6-0348-BD12-3CE6D07A6089}"/>
              </a:ext>
            </a:extLst>
          </p:cNvPr>
          <p:cNvSpPr/>
          <p:nvPr/>
        </p:nvSpPr>
        <p:spPr>
          <a:xfrm>
            <a:off x="757611" y="1770608"/>
            <a:ext cx="10676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Circular dependencies: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the update of variables depends on each other</a:t>
            </a:r>
          </a:p>
        </p:txBody>
      </p: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45B70D39-2362-E24A-B4B9-C460F2413E02}"/>
              </a:ext>
            </a:extLst>
          </p:cNvPr>
          <p:cNvCxnSpPr>
            <a:cxnSpLocks/>
            <a:stCxn id="36" idx="1"/>
            <a:endCxn id="34" idx="1"/>
          </p:cNvCxnSpPr>
          <p:nvPr/>
        </p:nvCxnSpPr>
        <p:spPr>
          <a:xfrm rot="10800000">
            <a:off x="4203491" y="2820748"/>
            <a:ext cx="12700" cy="1322397"/>
          </a:xfrm>
          <a:prstGeom prst="curvedConnector3">
            <a:avLst>
              <a:gd name="adj1" fmla="val 4350000"/>
            </a:avLst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0A2288EC-778C-2B45-B1FA-3CE337B72F84}"/>
              </a:ext>
            </a:extLst>
          </p:cNvPr>
          <p:cNvCxnSpPr>
            <a:cxnSpLocks/>
            <a:stCxn id="34" idx="3"/>
            <a:endCxn id="36" idx="3"/>
          </p:cNvCxnSpPr>
          <p:nvPr/>
        </p:nvCxnSpPr>
        <p:spPr>
          <a:xfrm>
            <a:off x="7524541" y="2820747"/>
            <a:ext cx="12700" cy="1322397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FFAA897-263B-414A-B149-3A2882AD0071}"/>
              </a:ext>
            </a:extLst>
          </p:cNvPr>
          <p:cNvSpPr/>
          <p:nvPr/>
        </p:nvSpPr>
        <p:spPr>
          <a:xfrm>
            <a:off x="2626063" y="3251112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A&lt;B?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7DC1AE-A389-424C-967F-3E1C4942A7E1}"/>
              </a:ext>
            </a:extLst>
          </p:cNvPr>
          <p:cNvSpPr/>
          <p:nvPr/>
        </p:nvSpPr>
        <p:spPr>
          <a:xfrm>
            <a:off x="8223202" y="3244888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B&lt;A?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731973-6142-0245-A070-EF0BB5DE3488}"/>
              </a:ext>
            </a:extLst>
          </p:cNvPr>
          <p:cNvSpPr/>
          <p:nvPr/>
        </p:nvSpPr>
        <p:spPr>
          <a:xfrm>
            <a:off x="3389327" y="5544705"/>
            <a:ext cx="5413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FPGA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: low clock frequency</a:t>
            </a:r>
          </a:p>
          <a:p>
            <a:pPr algn="ctr"/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Tofino switch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: not feasible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</a:pPr>
            <a:endParaRPr kumimoji="1" lang="en-US" altLang="zh-CN" sz="2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60076-43BE-C645-ABE4-FD62F405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20"/>
    </mc:Choice>
    <mc:Fallback xmlns="">
      <p:transition spd="slow" advTm="41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2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Technique 2: Removing Circular Dependencies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91423" y="3769426"/>
            <a:ext cx="1047404" cy="51816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2611662" y="2161287"/>
            <a:ext cx="0" cy="566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7939" y="5119270"/>
                <a:ext cx="383002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Stochastic Variance </a:t>
                </a:r>
              </a:p>
              <a:p>
                <a:pPr algn="ctr"/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Minimization on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𝒅</m:t>
                    </m:r>
                  </m:oMath>
                </a14:m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buckets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9" y="5119270"/>
                <a:ext cx="3830023" cy="830997"/>
              </a:xfrm>
              <a:prstGeom prst="rect">
                <a:avLst/>
              </a:prstGeom>
              <a:blipFill>
                <a:blip r:embed="rId6"/>
                <a:stretch>
                  <a:fillRect l="-1980" t="-6061" r="-198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BBD8331B-80DE-5E4F-9E00-439151926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188148"/>
                  </p:ext>
                </p:extLst>
              </p:nvPr>
            </p:nvGraphicFramePr>
            <p:xfrm>
              <a:off x="1451510" y="2883266"/>
              <a:ext cx="2302933" cy="2058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2933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</a:tblGrid>
                  <a:tr h="20582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chemeClr val="tx1"/>
                              </a:solidFill>
                              <a:latin typeface="Arial" charset="0"/>
                              <a:ea typeface="Arial" charset="0"/>
                              <a:cs typeface="Arial" charset="0"/>
                            </a:rPr>
                            <a:t>buckets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BBD8331B-80DE-5E4F-9E00-439151926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188148"/>
                  </p:ext>
                </p:extLst>
              </p:nvPr>
            </p:nvGraphicFramePr>
            <p:xfrm>
              <a:off x="1451510" y="2883266"/>
              <a:ext cx="2302933" cy="2058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2933">
                      <a:extLst>
                        <a:ext uri="{9D8B030D-6E8A-4147-A177-3AD203B41FA5}">
                          <a16:colId xmlns:a16="http://schemas.microsoft.com/office/drawing/2014/main" val="2919921209"/>
                        </a:ext>
                      </a:extLst>
                    </a:gridCol>
                  </a:tblGrid>
                  <a:tr h="20582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99" t="-2454" r="-1648" b="-1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2" name="直线箭头连接符 41"/>
          <p:cNvCxnSpPr/>
          <p:nvPr/>
        </p:nvCxnSpPr>
        <p:spPr>
          <a:xfrm>
            <a:off x="6767183" y="2224109"/>
            <a:ext cx="0" cy="566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82250"/>
              </p:ext>
            </p:extLst>
          </p:nvPr>
        </p:nvGraphicFramePr>
        <p:xfrm>
          <a:off x="5905262" y="2945620"/>
          <a:ext cx="1831111" cy="121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111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</a:tblGrid>
              <a:tr h="1219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 </a:t>
                      </a:r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buckets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 flipH="1">
            <a:off x="7736374" y="2860099"/>
            <a:ext cx="140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mr-IN" altLang="zh-CN" sz="2800" b="1">
                <a:latin typeface="Times New Roman" charset="0"/>
                <a:ea typeface="Times New Roman" charset="0"/>
                <a:cs typeface="Times New Roman" charset="0"/>
              </a:rPr>
              <a:t>……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9999491" y="2224109"/>
            <a:ext cx="0" cy="566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89520"/>
              </p:ext>
            </p:extLst>
          </p:nvPr>
        </p:nvGraphicFramePr>
        <p:xfrm>
          <a:off x="9137570" y="2945621"/>
          <a:ext cx="1831112" cy="121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112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</a:tblGrid>
              <a:tr h="1219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 </a:t>
                      </a:r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buckets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右大括号 48"/>
          <p:cNvSpPr/>
          <p:nvPr/>
        </p:nvSpPr>
        <p:spPr>
          <a:xfrm rot="5400000">
            <a:off x="8335268" y="1868628"/>
            <a:ext cx="203407" cy="506342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912595" y="4515551"/>
                <a:ext cx="516481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𝒅</m:t>
                    </m:r>
                  </m:oMath>
                </a14:m>
                <a:r>
                  <a:rPr kumimoji="1" lang="en-US" altLang="zh-CN" sz="2400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independent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Stochastic Variance </a:t>
                </a:r>
              </a:p>
              <a:p>
                <a:pPr algn="ctr"/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Minimizations, each on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bucket</a:t>
                </a: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95" y="4515551"/>
                <a:ext cx="5164812" cy="830997"/>
              </a:xfrm>
              <a:prstGeom prst="rect">
                <a:avLst/>
              </a:prstGeom>
              <a:blipFill>
                <a:blip r:embed="rId8"/>
                <a:stretch>
                  <a:fillRect t="-6061" r="-122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FD8726AA-E071-6E4C-AC7F-537062E53377}"/>
              </a:ext>
            </a:extLst>
          </p:cNvPr>
          <p:cNvSpPr/>
          <p:nvPr/>
        </p:nvSpPr>
        <p:spPr>
          <a:xfrm>
            <a:off x="2048846" y="169068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9B5A03-E356-A649-9D8B-AD6FB4EB75C8}"/>
              </a:ext>
            </a:extLst>
          </p:cNvPr>
          <p:cNvSpPr/>
          <p:nvPr/>
        </p:nvSpPr>
        <p:spPr>
          <a:xfrm>
            <a:off x="6204368" y="173193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C3E4B0-2D6A-944F-92A3-54C5521F59DC}"/>
              </a:ext>
            </a:extLst>
          </p:cNvPr>
          <p:cNvSpPr/>
          <p:nvPr/>
        </p:nvSpPr>
        <p:spPr>
          <a:xfrm>
            <a:off x="9436676" y="174790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Packet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EA259CB-BF67-2C48-AC25-FB656B2D57A3}"/>
                  </a:ext>
                </a:extLst>
              </p:cNvPr>
              <p:cNvSpPr/>
              <p:nvPr/>
            </p:nvSpPr>
            <p:spPr>
              <a:xfrm>
                <a:off x="6582938" y="5507298"/>
                <a:ext cx="370806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Report the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median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result </a:t>
                </a:r>
              </a:p>
              <a:p>
                <a:pPr algn="ctr"/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among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𝒅</m:t>
                    </m:r>
                  </m:oMath>
                </a14:m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buckets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EA259CB-BF67-2C48-AC25-FB656B2D5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8" y="5507298"/>
                <a:ext cx="3708066" cy="830997"/>
              </a:xfrm>
              <a:prstGeom prst="rect">
                <a:avLst/>
              </a:prstGeom>
              <a:blipFill>
                <a:blip r:embed="rId9"/>
                <a:stretch>
                  <a:fillRect l="-2048" t="-5970" r="-2048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DCDAF9B-CEE8-5945-BE47-BB1062F90BE9}"/>
                  </a:ext>
                </a:extLst>
              </p:cNvPr>
              <p:cNvSpPr/>
              <p:nvPr/>
            </p:nvSpPr>
            <p:spPr>
              <a:xfrm>
                <a:off x="8236056" y="5146441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+</m:t>
                      </m:r>
                    </m:oMath>
                  </m:oMathPara>
                </a14:m>
                <a:endParaRPr kumimoji="1" lang="en-US" altLang="zh-CN" sz="28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DCDAF9B-CEE8-5945-BE47-BB1062F90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56" y="5146441"/>
                <a:ext cx="551754" cy="523220"/>
              </a:xfrm>
              <a:prstGeom prst="rect">
                <a:avLst/>
              </a:prstGeom>
              <a:blipFill>
                <a:blip r:embed="rId10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表格 14">
            <a:extLst>
              <a:ext uri="{FF2B5EF4-FFF2-40B4-BE49-F238E27FC236}">
                <a16:creationId xmlns:a16="http://schemas.microsoft.com/office/drawing/2014/main" id="{B9733D2C-093C-1846-AD38-E0CAED18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7"/>
              </p:ext>
            </p:extLst>
          </p:nvPr>
        </p:nvGraphicFramePr>
        <p:xfrm>
          <a:off x="2001246" y="3503958"/>
          <a:ext cx="12434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12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442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A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graphicFrame>
        <p:nvGraphicFramePr>
          <p:cNvPr id="24" name="表格 14">
            <a:extLst>
              <a:ext uri="{FF2B5EF4-FFF2-40B4-BE49-F238E27FC236}">
                <a16:creationId xmlns:a16="http://schemas.microsoft.com/office/drawing/2014/main" id="{757FEACA-32AF-DA4E-95EF-D71549708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61097"/>
              </p:ext>
            </p:extLst>
          </p:nvPr>
        </p:nvGraphicFramePr>
        <p:xfrm>
          <a:off x="2001245" y="4331980"/>
          <a:ext cx="12434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13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37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2FCF2B01-17E5-364F-8FB8-F7D1DB02EC6A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rot="10800000" flipH="1">
            <a:off x="2001244" y="3732558"/>
            <a:ext cx="1" cy="82802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3DED7D3A-1277-ED4C-95E4-8C1252DB1E09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3244658" y="3732558"/>
            <a:ext cx="12700" cy="82802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14">
            <a:extLst>
              <a:ext uri="{FF2B5EF4-FFF2-40B4-BE49-F238E27FC236}">
                <a16:creationId xmlns:a16="http://schemas.microsoft.com/office/drawing/2014/main" id="{FE4EE970-40C8-034F-B538-B45648A7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24040"/>
              </p:ext>
            </p:extLst>
          </p:nvPr>
        </p:nvGraphicFramePr>
        <p:xfrm>
          <a:off x="6196275" y="3512742"/>
          <a:ext cx="12434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12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442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A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graphicFrame>
        <p:nvGraphicFramePr>
          <p:cNvPr id="39" name="表格 14">
            <a:extLst>
              <a:ext uri="{FF2B5EF4-FFF2-40B4-BE49-F238E27FC236}">
                <a16:creationId xmlns:a16="http://schemas.microsoft.com/office/drawing/2014/main" id="{0186AB96-A692-9F4D-B0AE-EB93FE6F0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65029"/>
              </p:ext>
            </p:extLst>
          </p:nvPr>
        </p:nvGraphicFramePr>
        <p:xfrm>
          <a:off x="9420321" y="3515329"/>
          <a:ext cx="12434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13">
                  <a:extLst>
                    <a:ext uri="{9D8B030D-6E8A-4147-A177-3AD203B41FA5}">
                      <a16:colId xmlns:a16="http://schemas.microsoft.com/office/drawing/2014/main" val="1678322133"/>
                    </a:ext>
                  </a:extLst>
                </a:gridCol>
              </a:tblGrid>
              <a:tr h="37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855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7F94B-F46F-3E42-8429-8D3C6E7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0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8"/>
    </mc:Choice>
    <mc:Fallback xmlns="">
      <p:transition spd="slow" advTm="24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" grpId="0"/>
      <p:bldP spid="49" grpId="0" animBg="1"/>
      <p:bldP spid="50" grpId="0"/>
      <p:bldP spid="21" grpId="0"/>
      <p:bldP spid="22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V="1">
            <a:off x="1929834" y="5028935"/>
            <a:ext cx="1525004" cy="53732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V="1">
            <a:off x="1774501" y="4532911"/>
            <a:ext cx="405913" cy="94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H="1" flipV="1">
            <a:off x="2336499" y="4491473"/>
            <a:ext cx="1020884" cy="50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Applications need network measurement</a:t>
            </a:r>
            <a:endParaRPr kumimoji="1" lang="zh-CN" altLang="en-US" sz="32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943754" y="3757657"/>
            <a:ext cx="3347399" cy="2476133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7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4" y="4219926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04" y="4747284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99" y="5290378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罐形 20"/>
          <p:cNvSpPr/>
          <p:nvPr/>
        </p:nvSpPr>
        <p:spPr>
          <a:xfrm>
            <a:off x="1688637" y="2087699"/>
            <a:ext cx="1945134" cy="12076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F48D3B9E-4BC4-C842-9A1B-B8D2D77CEEC3}"/>
              </a:ext>
            </a:extLst>
          </p:cNvPr>
          <p:cNvSpPr txBox="1"/>
          <p:nvPr/>
        </p:nvSpPr>
        <p:spPr>
          <a:xfrm>
            <a:off x="1681321" y="2402985"/>
            <a:ext cx="2009305" cy="8454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Measurement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6A514CB9-6E25-5048-8069-D56FCC048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5006" y="2948178"/>
            <a:ext cx="914400" cy="9144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5321C6C-340B-234E-95CF-3C1DF187CDCE}"/>
              </a:ext>
            </a:extLst>
          </p:cNvPr>
          <p:cNvCxnSpPr>
            <a:cxnSpLocks/>
          </p:cNvCxnSpPr>
          <p:nvPr/>
        </p:nvCxnSpPr>
        <p:spPr>
          <a:xfrm flipV="1">
            <a:off x="2617454" y="3295277"/>
            <a:ext cx="74882" cy="55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52315E72-3F10-734D-9B67-31C1AE6565DF}"/>
              </a:ext>
            </a:extLst>
          </p:cNvPr>
          <p:cNvSpPr/>
          <p:nvPr/>
        </p:nvSpPr>
        <p:spPr>
          <a:xfrm>
            <a:off x="7055067" y="1619290"/>
            <a:ext cx="3162745" cy="1325563"/>
          </a:xfrm>
          <a:prstGeom prst="wedgeRoundRectCallout">
            <a:avLst>
              <a:gd name="adj1" fmla="val -39336"/>
              <a:gd name="adj2" fmla="val 7225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875B60-5F54-9F48-BBF1-1E51E8808A68}"/>
              </a:ext>
            </a:extLst>
          </p:cNvPr>
          <p:cNvSpPr/>
          <p:nvPr/>
        </p:nvSpPr>
        <p:spPr>
          <a:xfrm>
            <a:off x="7055066" y="1866429"/>
            <a:ext cx="3162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latin typeface="Arial" charset="0"/>
                <a:ea typeface="Arial" charset="0"/>
                <a:cs typeface="Arial" charset="0"/>
              </a:rPr>
              <a:t>Traffic Engineering?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770624E-0721-DD4C-891B-03975F284DCE}"/>
              </a:ext>
            </a:extLst>
          </p:cNvPr>
          <p:cNvSpPr/>
          <p:nvPr/>
        </p:nvSpPr>
        <p:spPr>
          <a:xfrm>
            <a:off x="7055066" y="2317732"/>
            <a:ext cx="3162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latin typeface="Arial" charset="0"/>
                <a:ea typeface="Arial" charset="0"/>
                <a:cs typeface="Arial" charset="0"/>
              </a:rPr>
              <a:t>Flow Scheduling?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816A550-2442-294B-996E-7F3C63C32E39}"/>
              </a:ext>
            </a:extLst>
          </p:cNvPr>
          <p:cNvCxnSpPr>
            <a:cxnSpLocks/>
          </p:cNvCxnSpPr>
          <p:nvPr/>
        </p:nvCxnSpPr>
        <p:spPr>
          <a:xfrm flipH="1" flipV="1">
            <a:off x="3698343" y="2947190"/>
            <a:ext cx="2878280" cy="6853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0">
            <a:extLst>
              <a:ext uri="{FF2B5EF4-FFF2-40B4-BE49-F238E27FC236}">
                <a16:creationId xmlns:a16="http://schemas.microsoft.com/office/drawing/2014/main" id="{49CE9F6F-F9B8-0641-8E74-81DCB98E5ED0}"/>
              </a:ext>
            </a:extLst>
          </p:cNvPr>
          <p:cNvSpPr txBox="1"/>
          <p:nvPr/>
        </p:nvSpPr>
        <p:spPr>
          <a:xfrm rot="820424">
            <a:off x="4281980" y="2898183"/>
            <a:ext cx="1881147" cy="3986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5-tuple?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D5EF74D-0A69-C940-A53A-BA92A0D35598}"/>
              </a:ext>
            </a:extLst>
          </p:cNvPr>
          <p:cNvCxnSpPr>
            <a:cxnSpLocks/>
          </p:cNvCxnSpPr>
          <p:nvPr/>
        </p:nvCxnSpPr>
        <p:spPr>
          <a:xfrm flipH="1" flipV="1">
            <a:off x="3723695" y="2445858"/>
            <a:ext cx="2878280" cy="6853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0">
            <a:extLst>
              <a:ext uri="{FF2B5EF4-FFF2-40B4-BE49-F238E27FC236}">
                <a16:creationId xmlns:a16="http://schemas.microsoft.com/office/drawing/2014/main" id="{4AE358D8-FA03-2449-9B72-1F3A8BC1A477}"/>
              </a:ext>
            </a:extLst>
          </p:cNvPr>
          <p:cNvSpPr txBox="1"/>
          <p:nvPr/>
        </p:nvSpPr>
        <p:spPr>
          <a:xfrm rot="820424">
            <a:off x="3845775" y="2358521"/>
            <a:ext cx="2997287" cy="5579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DstIP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)?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F5113BD7-E0D8-604B-B73E-ADAE92869D8C}"/>
              </a:ext>
            </a:extLst>
          </p:cNvPr>
          <p:cNvSpPr txBox="1"/>
          <p:nvPr/>
        </p:nvSpPr>
        <p:spPr>
          <a:xfrm>
            <a:off x="5073806" y="4509764"/>
            <a:ext cx="6174440" cy="4833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combination of packet-header fields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4038AA1-ABDA-2444-A6BD-7785C2C43EE1}"/>
              </a:ext>
            </a:extLst>
          </p:cNvPr>
          <p:cNvSpPr txBox="1"/>
          <p:nvPr/>
        </p:nvSpPr>
        <p:spPr>
          <a:xfrm>
            <a:off x="4891247" y="5109499"/>
            <a:ext cx="6519480" cy="5678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5-tuple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DstIP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SrcPort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DstPort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, Protocol}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C7168-63AF-7443-95D0-BDB074A7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5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4"/>
    </mc:Choice>
    <mc:Fallback xmlns="">
      <p:transition spd="slow" advTm="25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4" grpId="0"/>
      <p:bldP spid="47" grpId="0"/>
      <p:bldP spid="56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cs typeface="Arial" charset="0"/>
              </a:rPr>
              <a:t>Summary of CocoSketch</a:t>
            </a:r>
            <a:endParaRPr kumimoji="1"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E98D6D-AFF9-A141-A92A-72AD97F7EEEF}"/>
              </a:ext>
            </a:extLst>
          </p:cNvPr>
          <p:cNvSpPr/>
          <p:nvPr/>
        </p:nvSpPr>
        <p:spPr>
          <a:xfrm>
            <a:off x="1104900" y="2187257"/>
            <a:ext cx="102489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Basic CocoSketch: </a:t>
            </a:r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</a:t>
            </a:r>
            <a:r>
              <a:rPr kumimoji="1" lang="en-US" altLang="zh-CN" sz="2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or software platforms (CPU, Open </a:t>
            </a:r>
            <a:r>
              <a:rPr kumimoji="1" lang="en-US" altLang="zh-CN" sz="2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vSwitch</a:t>
            </a:r>
            <a:r>
              <a:rPr kumimoji="1" lang="en-US" altLang="zh-CN" sz="2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)</a:t>
            </a:r>
            <a:endParaRPr kumimoji="1" lang="en-US" altLang="zh-CN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7A890D-10FB-2D46-908B-7299DAEC5BB1}"/>
              </a:ext>
            </a:extLst>
          </p:cNvPr>
          <p:cNvSpPr/>
          <p:nvPr/>
        </p:nvSpPr>
        <p:spPr>
          <a:xfrm>
            <a:off x="482600" y="3473659"/>
            <a:ext cx="117094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Hardware-friendly CocoSketch: </a:t>
            </a:r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</a:t>
            </a:r>
            <a:r>
              <a:rPr kumimoji="1" lang="en-US" altLang="zh-CN" sz="2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or hardware platforms (FPGA, Tofino switch)</a:t>
            </a:r>
            <a:endParaRPr kumimoji="1" lang="en-US" altLang="zh-CN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2990F-7519-2947-B6F4-DA66C1875750}"/>
              </a:ext>
            </a:extLst>
          </p:cNvPr>
          <p:cNvSpPr/>
          <p:nvPr/>
        </p:nvSpPr>
        <p:spPr>
          <a:xfrm>
            <a:off x="3754846" y="1690688"/>
            <a:ext cx="468230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Stochastic Variance Minimization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839494-E1E3-B14D-B8EF-EDD880320B27}"/>
              </a:ext>
            </a:extLst>
          </p:cNvPr>
          <p:cNvSpPr/>
          <p:nvPr/>
        </p:nvSpPr>
        <p:spPr>
          <a:xfrm>
            <a:off x="3781103" y="3111170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+ Circular Dependency Removal</a:t>
            </a:r>
            <a:endParaRPr lang="zh-CN" altLang="en-US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B775C-CB7C-2348-A16D-FB0B1D9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22B026-A4D1-974F-9961-D75C51001668}"/>
              </a:ext>
            </a:extLst>
          </p:cNvPr>
          <p:cNvSpPr/>
          <p:nvPr/>
        </p:nvSpPr>
        <p:spPr>
          <a:xfrm>
            <a:off x="374650" y="4431954"/>
            <a:ext cx="11709400" cy="9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CocoSketch also achieves fidelity as that of USS: 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all partial keys share the same accuracy guarantee</a:t>
            </a:r>
          </a:p>
        </p:txBody>
      </p:sp>
    </p:spTree>
    <p:extLst>
      <p:ext uri="{BB962C8B-B14F-4D97-AF65-F5344CB8AC3E}">
        <p14:creationId xmlns:p14="http://schemas.microsoft.com/office/powerpoint/2010/main" val="13314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4"/>
    </mc:Choice>
    <mc:Fallback xmlns="">
      <p:transition spd="slow" advTm="3511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Evaluation Setup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5751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Real-world traces: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CAIDA, MAWI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Tasks: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heavy hitters, heavy changes, hierarchical heavy hitters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Platforms: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Intel CPU, OVS with DPDK, Xilinx FPGA, Barefoot Tofino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kumimoji="1"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CEE7A-B69B-674B-9BA4-8BB0899E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1"/>
    </mc:Choice>
    <mc:Fallback xmlns="">
      <p:transition spd="slow" advTm="1533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CocoSketch estimates flow size more accurately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764340"/>
            <a:ext cx="10515600" cy="130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kumimoji="1"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50477" y="1973716"/>
            <a:ext cx="10406063" cy="62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Heavy hitter detection in 500KB memory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2855038-22C3-9D4B-AE97-88E211A93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47783"/>
              </p:ext>
            </p:extLst>
          </p:nvPr>
        </p:nvGraphicFramePr>
        <p:xfrm>
          <a:off x="976707" y="2880964"/>
          <a:ext cx="102385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60">
                  <a:extLst>
                    <a:ext uri="{9D8B030D-6E8A-4147-A177-3AD203B41FA5}">
                      <a16:colId xmlns:a16="http://schemas.microsoft.com/office/drawing/2014/main" val="3190877475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1033626775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val="2954252167"/>
                    </a:ext>
                  </a:extLst>
                </a:gridCol>
                <a:gridCol w="2015066">
                  <a:extLst>
                    <a:ext uri="{9D8B030D-6E8A-4147-A177-3AD203B41FA5}">
                      <a16:colId xmlns:a16="http://schemas.microsoft.com/office/drawing/2014/main" val="421236649"/>
                    </a:ext>
                  </a:extLst>
                </a:gridCol>
                <a:gridCol w="1901959">
                  <a:extLst>
                    <a:ext uri="{9D8B030D-6E8A-4147-A177-3AD203B41FA5}">
                      <a16:colId xmlns:a16="http://schemas.microsoft.com/office/drawing/2014/main" val="4281255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SpaceSaving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UnivMon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Sketch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CocoSketch (Ours)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rate </a:t>
                      </a:r>
                    </a:p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single key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</a:t>
                      </a:r>
                      <a:endParaRPr lang="zh-CN" altLang="en-US" sz="22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0.984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0.985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8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rate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multiple keys</a:t>
                      </a:r>
                      <a:r>
                        <a:rPr lang="en-US" altLang="zh-CN" sz="22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20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0.337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0.167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0.683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0.964</a:t>
                      </a:r>
                      <a:endParaRPr lang="zh-CN" altLang="en-US" sz="22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5238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6B55026-C69D-2442-BBB7-DA22BDD7BAFD}"/>
              </a:ext>
            </a:extLst>
          </p:cNvPr>
          <p:cNvSpPr/>
          <p:nvPr/>
        </p:nvSpPr>
        <p:spPr>
          <a:xfrm>
            <a:off x="1164755" y="5361547"/>
            <a:ext cx="9862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aseline="30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We measure six different keys and report the average recall rate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B8517-F97E-DB4E-BA31-EE76B8D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8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8"/>
    </mc:Choice>
    <mc:Fallback xmlns="">
      <p:transition spd="slow" advTm="117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CocoSketch achieves higher throughput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D32E286-A284-8446-9BFF-C6DF089F9733}"/>
              </a:ext>
            </a:extLst>
          </p:cNvPr>
          <p:cNvSpPr txBox="1">
            <a:spLocks/>
          </p:cNvSpPr>
          <p:nvPr/>
        </p:nvSpPr>
        <p:spPr>
          <a:xfrm>
            <a:off x="838200" y="1764340"/>
            <a:ext cx="10515600" cy="130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kumimoji="1"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5F6E40F-7858-934D-8FDD-4CECAFE53B4D}"/>
              </a:ext>
            </a:extLst>
          </p:cNvPr>
          <p:cNvSpPr txBox="1">
            <a:spLocks/>
          </p:cNvSpPr>
          <p:nvPr/>
        </p:nvSpPr>
        <p:spPr>
          <a:xfrm>
            <a:off x="650477" y="1973716"/>
            <a:ext cx="10406063" cy="62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Single-thread throughput in CPU (Mpps)</a:t>
            </a: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186C9712-E7FC-5E49-9CC7-EF5950F2C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36352"/>
              </p:ext>
            </p:extLst>
          </p:nvPr>
        </p:nvGraphicFramePr>
        <p:xfrm>
          <a:off x="976707" y="2880964"/>
          <a:ext cx="102385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60">
                  <a:extLst>
                    <a:ext uri="{9D8B030D-6E8A-4147-A177-3AD203B41FA5}">
                      <a16:colId xmlns:a16="http://schemas.microsoft.com/office/drawing/2014/main" val="3190877475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1033626775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val="2954252167"/>
                    </a:ext>
                  </a:extLst>
                </a:gridCol>
                <a:gridCol w="2015066">
                  <a:extLst>
                    <a:ext uri="{9D8B030D-6E8A-4147-A177-3AD203B41FA5}">
                      <a16:colId xmlns:a16="http://schemas.microsoft.com/office/drawing/2014/main" val="421236649"/>
                    </a:ext>
                  </a:extLst>
                </a:gridCol>
                <a:gridCol w="1901959">
                  <a:extLst>
                    <a:ext uri="{9D8B030D-6E8A-4147-A177-3AD203B41FA5}">
                      <a16:colId xmlns:a16="http://schemas.microsoft.com/office/drawing/2014/main" val="4281255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SpaceSaving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UnivMon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Sketch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CocoSketch (Ours)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Throughput</a:t>
                      </a:r>
                    </a:p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single key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5.25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2.39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23.04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23.71</a:t>
                      </a:r>
                      <a:endParaRPr lang="zh-CN" altLang="en-US" sz="22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8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Throughput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multiple keys</a:t>
                      </a:r>
                      <a:r>
                        <a:rPr lang="en-US" altLang="zh-CN" sz="22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20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5.12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23.71</a:t>
                      </a:r>
                      <a:r>
                        <a:rPr lang="en-US" altLang="zh-CN" sz="22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200" b="1" baseline="30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5238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68A3BA6-DF1F-BA4B-B6A9-B618CAA17D04}"/>
              </a:ext>
            </a:extLst>
          </p:cNvPr>
          <p:cNvSpPr/>
          <p:nvPr/>
        </p:nvSpPr>
        <p:spPr>
          <a:xfrm>
            <a:off x="1352805" y="5761657"/>
            <a:ext cx="9862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aseline="30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2</a:t>
            </a:r>
            <a:r>
              <a:rPr kumimoji="1" lang="zh-CN" altLang="en-US" sz="2000" baseline="30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The insertion of CocoSketch is not influenced by the number of keys queried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587A25-C2ED-1444-9385-0EADBF0E71E1}"/>
              </a:ext>
            </a:extLst>
          </p:cNvPr>
          <p:cNvSpPr/>
          <p:nvPr/>
        </p:nvSpPr>
        <p:spPr>
          <a:xfrm>
            <a:off x="2799994" y="5361547"/>
            <a:ext cx="6968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aseline="30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We report the throughput of measuring six different keys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F1441-8D07-9742-849D-CF1C982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6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6"/>
    </mc:Choice>
    <mc:Fallback xmlns="">
      <p:transition spd="slow" advTm="1253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852" y="365123"/>
            <a:ext cx="11757285" cy="132556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CocoSketch uses less resource in hardware platforms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2262" y="1868119"/>
            <a:ext cx="9862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Heavy hitter detection to guarantee 90% F1 Score in Tofino switch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D9D0B0D5-4AF7-C847-811B-B67B3E6A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14092"/>
              </p:ext>
            </p:extLst>
          </p:nvPr>
        </p:nvGraphicFramePr>
        <p:xfrm>
          <a:off x="1289639" y="2737143"/>
          <a:ext cx="9127731" cy="247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755">
                  <a:extLst>
                    <a:ext uri="{9D8B030D-6E8A-4147-A177-3AD203B41FA5}">
                      <a16:colId xmlns:a16="http://schemas.microsoft.com/office/drawing/2014/main" val="3190877475"/>
                    </a:ext>
                  </a:extLst>
                </a:gridCol>
                <a:gridCol w="3877290">
                  <a:extLst>
                    <a:ext uri="{9D8B030D-6E8A-4147-A177-3AD203B41FA5}">
                      <a16:colId xmlns:a16="http://schemas.microsoft.com/office/drawing/2014/main" val="4281255158"/>
                    </a:ext>
                  </a:extLst>
                </a:gridCol>
                <a:gridCol w="3214686">
                  <a:extLst>
                    <a:ext uri="{9D8B030D-6E8A-4147-A177-3AD203B41FA5}">
                      <a16:colId xmlns:a16="http://schemas.microsoft.com/office/drawing/2014/main" val="3714668328"/>
                    </a:ext>
                  </a:extLst>
                </a:gridCol>
              </a:tblGrid>
              <a:tr h="618866"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Sketch for 4 keys*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CocoSketch (Ours)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50868"/>
                  </a:ext>
                </a:extLst>
              </a:tr>
              <a:tr h="61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SRAM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18.33%</a:t>
                      </a:r>
                      <a:endParaRPr lang="zh-CN" altLang="en-US" sz="2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3.75%</a:t>
                      </a:r>
                      <a:endParaRPr lang="zh-CN" altLang="en-US" sz="2200" b="1" i="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87094"/>
                  </a:ext>
                </a:extLst>
              </a:tr>
              <a:tr h="618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 RAM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30.56%</a:t>
                      </a:r>
                      <a:endParaRPr lang="zh-CN" altLang="en-US" sz="2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6.25%</a:t>
                      </a:r>
                      <a:endParaRPr lang="zh-CN" altLang="en-US" sz="2200" b="1" i="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52383"/>
                  </a:ext>
                </a:extLst>
              </a:tr>
              <a:tr h="618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Stateful ALU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75.00%</a:t>
                      </a:r>
                      <a:endParaRPr lang="zh-CN" altLang="en-US" sz="2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6.25%</a:t>
                      </a:r>
                      <a:endParaRPr lang="zh-CN" altLang="en-US" sz="2200" b="1" i="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9874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0A262C8-B7B9-E244-B91D-F574EA9BF7A4}"/>
              </a:ext>
            </a:extLst>
          </p:cNvPr>
          <p:cNvSpPr/>
          <p:nvPr/>
        </p:nvSpPr>
        <p:spPr>
          <a:xfrm>
            <a:off x="1164756" y="5560333"/>
            <a:ext cx="9862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*We can implement at most 4 Elastic sketches </a:t>
            </a:r>
          </a:p>
          <a:p>
            <a:pPr algn="ctr"/>
            <a:r>
              <a:rPr kumimoji="1" lang="en-US" altLang="zh-CN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in the data plane of Tofino switch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D044F-B411-8B40-B02D-84B6A8CF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8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68"/>
    </mc:Choice>
    <mc:Fallback xmlns="">
      <p:transition spd="slow" advTm="150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Conclusions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8"/>
            <a:ext cx="10515600" cy="33432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Arbitrary partial key query is needed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Existing single-key sketches are ill-suited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Arbitrary partial key query is a kind of subset sum estimation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Key idea of CocoSketch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Stochastic Variance Minimization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Circular Dependency Removal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8BD4D6-219C-274C-B129-5D9B53ABC70E}"/>
              </a:ext>
            </a:extLst>
          </p:cNvPr>
          <p:cNvSpPr txBox="1"/>
          <p:nvPr/>
        </p:nvSpPr>
        <p:spPr>
          <a:xfrm>
            <a:off x="551621" y="5303883"/>
            <a:ext cx="11088757" cy="67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Source code: </a:t>
            </a: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hlinkClick r:id="rId3"/>
              </a:rPr>
              <a:t>https://github.com/</a:t>
            </a:r>
            <a:r>
              <a:rPr lang="en-US" altLang="zh-CN" sz="2400" dirty="0" err="1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hlinkClick r:id="rId3"/>
              </a:rPr>
              <a:t>yindazhang</a:t>
            </a:r>
            <a:r>
              <a:rPr lang="en-US" altLang="zh-CN" sz="24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hlinkClick r:id="rId3"/>
              </a:rPr>
              <a:t>/CocoSketch</a:t>
            </a:r>
            <a:endParaRPr lang="en-US" altLang="zh-CN" sz="24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DAC36-D611-2745-B8A3-15A214A6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4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32"/>
    </mc:Choice>
    <mc:Fallback xmlns="">
      <p:transition spd="slow" advTm="406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V="1">
            <a:off x="1929834" y="5028935"/>
            <a:ext cx="1525004" cy="53732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V="1">
            <a:off x="1774501" y="4532911"/>
            <a:ext cx="405913" cy="94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DDF22FF9-EBB4-4041-A20F-180643027061}"/>
              </a:ext>
            </a:extLst>
          </p:cNvPr>
          <p:cNvCxnSpPr>
            <a:cxnSpLocks/>
          </p:cNvCxnSpPr>
          <p:nvPr/>
        </p:nvCxnSpPr>
        <p:spPr>
          <a:xfrm flipH="1" flipV="1">
            <a:off x="2336499" y="4491473"/>
            <a:ext cx="1020884" cy="50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Applications need measurement over </a:t>
            </a:r>
            <a:r>
              <a:rPr kumimoji="1" lang="en-US" altLang="zh-CN" sz="32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multiple keys</a:t>
            </a:r>
            <a:endParaRPr kumimoji="1" lang="zh-CN" altLang="en-US" sz="32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943754" y="3757657"/>
            <a:ext cx="3347399" cy="2476133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7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4" y="4219926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04" y="4747284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router icon">
            <a:extLst>
              <a:ext uri="{FF2B5EF4-FFF2-40B4-BE49-F238E27FC236}">
                <a16:creationId xmlns:a16="http://schemas.microsoft.com/office/drawing/2014/main" id="{77B83018-B8D7-0C40-91CE-E100A0A1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99" y="5290378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罐形 20"/>
          <p:cNvSpPr/>
          <p:nvPr/>
        </p:nvSpPr>
        <p:spPr>
          <a:xfrm>
            <a:off x="1688637" y="2087699"/>
            <a:ext cx="1945134" cy="12076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F48D3B9E-4BC4-C842-9A1B-B8D2D77CEEC3}"/>
              </a:ext>
            </a:extLst>
          </p:cNvPr>
          <p:cNvSpPr txBox="1"/>
          <p:nvPr/>
        </p:nvSpPr>
        <p:spPr>
          <a:xfrm>
            <a:off x="1681321" y="2402985"/>
            <a:ext cx="2009305" cy="8454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Measurement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6A514CB9-6E25-5048-8069-D56FCC048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5006" y="2948178"/>
            <a:ext cx="914400" cy="9144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5321C6C-340B-234E-95CF-3C1DF187CDCE}"/>
              </a:ext>
            </a:extLst>
          </p:cNvPr>
          <p:cNvCxnSpPr>
            <a:cxnSpLocks/>
          </p:cNvCxnSpPr>
          <p:nvPr/>
        </p:nvCxnSpPr>
        <p:spPr>
          <a:xfrm flipV="1">
            <a:off x="2617454" y="3295277"/>
            <a:ext cx="74882" cy="55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F4285C-D603-8E4E-984F-029E667AB4EF}"/>
              </a:ext>
            </a:extLst>
          </p:cNvPr>
          <p:cNvGrpSpPr/>
          <p:nvPr/>
        </p:nvGrpSpPr>
        <p:grpSpPr>
          <a:xfrm>
            <a:off x="7055067" y="1619290"/>
            <a:ext cx="3162746" cy="1325563"/>
            <a:chOff x="1717169" y="2057388"/>
            <a:chExt cx="4528720" cy="1927822"/>
          </a:xfrm>
        </p:grpSpPr>
        <p:sp>
          <p:nvSpPr>
            <p:cNvPr id="41" name="圆角矩形标注 40">
              <a:extLst>
                <a:ext uri="{FF2B5EF4-FFF2-40B4-BE49-F238E27FC236}">
                  <a16:creationId xmlns:a16="http://schemas.microsoft.com/office/drawing/2014/main" id="{52315E72-3F10-734D-9B67-31C1AE6565DF}"/>
                </a:ext>
              </a:extLst>
            </p:cNvPr>
            <p:cNvSpPr/>
            <p:nvPr/>
          </p:nvSpPr>
          <p:spPr>
            <a:xfrm>
              <a:off x="1923936" y="2057388"/>
              <a:ext cx="4002868" cy="1927822"/>
            </a:xfrm>
            <a:prstGeom prst="wedgeRoundRectCallout">
              <a:avLst>
                <a:gd name="adj1" fmla="val -39336"/>
                <a:gd name="adj2" fmla="val 7225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8875B60-5F54-9F48-BBF1-1E51E8808A68}"/>
                </a:ext>
              </a:extLst>
            </p:cNvPr>
            <p:cNvSpPr/>
            <p:nvPr/>
          </p:nvSpPr>
          <p:spPr>
            <a:xfrm>
              <a:off x="1717169" y="2140986"/>
              <a:ext cx="4528720" cy="626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dirty="0">
                  <a:latin typeface="Arial" charset="0"/>
                  <a:ea typeface="Arial" charset="0"/>
                  <a:cs typeface="Arial" charset="0"/>
                </a:rPr>
                <a:t>DDoS</a:t>
              </a:r>
              <a:r>
                <a:rPr lang="zh-CN" altLang="en-US" sz="22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2200" b="1" dirty="0">
                  <a:latin typeface="Arial" charset="0"/>
                  <a:ea typeface="Arial" charset="0"/>
                  <a:cs typeface="Arial" charset="0"/>
                </a:rPr>
                <a:t>detection</a:t>
              </a:r>
              <a:endParaRPr lang="zh-CN" altLang="en-US" sz="2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4770624E-0721-DD4C-891B-03975F284DCE}"/>
              </a:ext>
            </a:extLst>
          </p:cNvPr>
          <p:cNvSpPr/>
          <p:nvPr/>
        </p:nvSpPr>
        <p:spPr>
          <a:xfrm>
            <a:off x="7055067" y="2105812"/>
            <a:ext cx="3162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How to locate the attack?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816A550-2442-294B-996E-7F3C63C32E39}"/>
              </a:ext>
            </a:extLst>
          </p:cNvPr>
          <p:cNvCxnSpPr>
            <a:cxnSpLocks/>
          </p:cNvCxnSpPr>
          <p:nvPr/>
        </p:nvCxnSpPr>
        <p:spPr>
          <a:xfrm flipH="1" flipV="1">
            <a:off x="3712935" y="2297316"/>
            <a:ext cx="2878280" cy="6853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0">
            <a:extLst>
              <a:ext uri="{FF2B5EF4-FFF2-40B4-BE49-F238E27FC236}">
                <a16:creationId xmlns:a16="http://schemas.microsoft.com/office/drawing/2014/main" id="{49CE9F6F-F9B8-0641-8E74-81DCB98E5ED0}"/>
              </a:ext>
            </a:extLst>
          </p:cNvPr>
          <p:cNvSpPr txBox="1"/>
          <p:nvPr/>
        </p:nvSpPr>
        <p:spPr>
          <a:xfrm rot="820424">
            <a:off x="3856794" y="2262291"/>
            <a:ext cx="2975250" cy="4212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DstIP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 5-tuple?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6156CEC-A103-DD4C-8A84-AB4BA1394192}"/>
              </a:ext>
            </a:extLst>
          </p:cNvPr>
          <p:cNvCxnSpPr>
            <a:cxnSpLocks/>
          </p:cNvCxnSpPr>
          <p:nvPr/>
        </p:nvCxnSpPr>
        <p:spPr>
          <a:xfrm flipH="1" flipV="1">
            <a:off x="3673087" y="2752375"/>
            <a:ext cx="2878280" cy="6853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>
            <a:extLst>
              <a:ext uri="{FF2B5EF4-FFF2-40B4-BE49-F238E27FC236}">
                <a16:creationId xmlns:a16="http://schemas.microsoft.com/office/drawing/2014/main" id="{60C52938-6456-1748-B4DC-82D088CBEB1C}"/>
              </a:ext>
            </a:extLst>
          </p:cNvPr>
          <p:cNvSpPr txBox="1"/>
          <p:nvPr/>
        </p:nvSpPr>
        <p:spPr>
          <a:xfrm rot="820424">
            <a:off x="3753416" y="2717324"/>
            <a:ext cx="2997287" cy="5579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(IP, port, protocol)?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D5EF74D-0A69-C940-A53A-BA92A0D35598}"/>
              </a:ext>
            </a:extLst>
          </p:cNvPr>
          <p:cNvCxnSpPr>
            <a:cxnSpLocks/>
          </p:cNvCxnSpPr>
          <p:nvPr/>
        </p:nvCxnSpPr>
        <p:spPr>
          <a:xfrm flipH="1" flipV="1">
            <a:off x="3664450" y="3193821"/>
            <a:ext cx="2878280" cy="6853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0">
            <a:extLst>
              <a:ext uri="{FF2B5EF4-FFF2-40B4-BE49-F238E27FC236}">
                <a16:creationId xmlns:a16="http://schemas.microsoft.com/office/drawing/2014/main" id="{4AE358D8-FA03-2449-9B72-1F3A8BC1A477}"/>
              </a:ext>
            </a:extLst>
          </p:cNvPr>
          <p:cNvSpPr txBox="1"/>
          <p:nvPr/>
        </p:nvSpPr>
        <p:spPr>
          <a:xfrm rot="820424">
            <a:off x="3680273" y="3160569"/>
            <a:ext cx="2997287" cy="5579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/28,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DstIP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/24)?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92E44504-591F-A643-A341-244B2150BC2E}"/>
              </a:ext>
            </a:extLst>
          </p:cNvPr>
          <p:cNvSpPr txBox="1"/>
          <p:nvPr/>
        </p:nvSpPr>
        <p:spPr>
          <a:xfrm>
            <a:off x="5217249" y="4750342"/>
            <a:ext cx="6174440" cy="10266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Other applications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algn="ctr">
              <a:defRPr/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rule management,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rate limiting, 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157C8-9A78-C147-A4EC-6D0EEFF4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32"/>
    </mc:Choice>
    <mc:Fallback xmlns="">
      <p:transition spd="slow" advTm="31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56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B4562E-BACA-D041-8D71-6524DCF7EB45}"/>
              </a:ext>
            </a:extLst>
          </p:cNvPr>
          <p:cNvSpPr/>
          <p:nvPr/>
        </p:nvSpPr>
        <p:spPr>
          <a:xfrm>
            <a:off x="8054872" y="2307910"/>
            <a:ext cx="3418286" cy="2842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761" y="382093"/>
            <a:ext cx="10916478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Ideally, we want to support </a:t>
            </a:r>
            <a:r>
              <a:rPr kumimoji="1" lang="en-US" altLang="zh-CN" sz="32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arbitrary partial key queries</a:t>
            </a:r>
            <a:endParaRPr kumimoji="1" lang="zh-CN" altLang="en-US" sz="3200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Connector 7">
            <a:extLst>
              <a:ext uri="{FF2B5EF4-FFF2-40B4-BE49-F238E27FC236}">
                <a16:creationId xmlns:a16="http://schemas.microsoft.com/office/drawing/2014/main" id="{61B84E91-442F-BB42-828E-AC678B303490}"/>
              </a:ext>
            </a:extLst>
          </p:cNvPr>
          <p:cNvCxnSpPr>
            <a:cxnSpLocks/>
          </p:cNvCxnSpPr>
          <p:nvPr/>
        </p:nvCxnSpPr>
        <p:spPr>
          <a:xfrm flipV="1">
            <a:off x="1927798" y="5035486"/>
            <a:ext cx="1525004" cy="53732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7">
            <a:extLst>
              <a:ext uri="{FF2B5EF4-FFF2-40B4-BE49-F238E27FC236}">
                <a16:creationId xmlns:a16="http://schemas.microsoft.com/office/drawing/2014/main" id="{0AD897DB-95E1-4344-B9FC-CB13C72D6C4C}"/>
              </a:ext>
            </a:extLst>
          </p:cNvPr>
          <p:cNvCxnSpPr>
            <a:cxnSpLocks/>
          </p:cNvCxnSpPr>
          <p:nvPr/>
        </p:nvCxnSpPr>
        <p:spPr>
          <a:xfrm flipV="1">
            <a:off x="1772465" y="4539462"/>
            <a:ext cx="405913" cy="94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7">
            <a:extLst>
              <a:ext uri="{FF2B5EF4-FFF2-40B4-BE49-F238E27FC236}">
                <a16:creationId xmlns:a16="http://schemas.microsoft.com/office/drawing/2014/main" id="{6379DF58-2C44-A949-9D68-8AC154ED549A}"/>
              </a:ext>
            </a:extLst>
          </p:cNvPr>
          <p:cNvCxnSpPr>
            <a:cxnSpLocks/>
          </p:cNvCxnSpPr>
          <p:nvPr/>
        </p:nvCxnSpPr>
        <p:spPr>
          <a:xfrm flipH="1" flipV="1">
            <a:off x="2334463" y="4498024"/>
            <a:ext cx="1020884" cy="50165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云形 46">
            <a:extLst>
              <a:ext uri="{FF2B5EF4-FFF2-40B4-BE49-F238E27FC236}">
                <a16:creationId xmlns:a16="http://schemas.microsoft.com/office/drawing/2014/main" id="{AC6151F6-45B7-994A-AB20-9EA909C16112}"/>
              </a:ext>
            </a:extLst>
          </p:cNvPr>
          <p:cNvSpPr/>
          <p:nvPr/>
        </p:nvSpPr>
        <p:spPr>
          <a:xfrm>
            <a:off x="941718" y="3764208"/>
            <a:ext cx="3347399" cy="2476133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1" name="Picture 2" descr="Image result for router icon">
            <a:extLst>
              <a:ext uri="{FF2B5EF4-FFF2-40B4-BE49-F238E27FC236}">
                <a16:creationId xmlns:a16="http://schemas.microsoft.com/office/drawing/2014/main" id="{A26699B2-941D-2D49-BDFA-D1D8A434C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68" y="4226477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router icon">
            <a:extLst>
              <a:ext uri="{FF2B5EF4-FFF2-40B4-BE49-F238E27FC236}">
                <a16:creationId xmlns:a16="http://schemas.microsoft.com/office/drawing/2014/main" id="{20956682-4BE7-BA49-8324-BE6562C2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68" y="4753835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router icon">
            <a:extLst>
              <a:ext uri="{FF2B5EF4-FFF2-40B4-BE49-F238E27FC236}">
                <a16:creationId xmlns:a16="http://schemas.microsoft.com/office/drawing/2014/main" id="{E0A2CBFA-D3B6-0340-A836-16A62AFA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3" y="5296929"/>
            <a:ext cx="903609" cy="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罐形 20">
            <a:extLst>
              <a:ext uri="{FF2B5EF4-FFF2-40B4-BE49-F238E27FC236}">
                <a16:creationId xmlns:a16="http://schemas.microsoft.com/office/drawing/2014/main" id="{0992C5B4-8890-5945-B85F-E234D5DC3B8C}"/>
              </a:ext>
            </a:extLst>
          </p:cNvPr>
          <p:cNvSpPr/>
          <p:nvPr/>
        </p:nvSpPr>
        <p:spPr>
          <a:xfrm>
            <a:off x="1686601" y="2094250"/>
            <a:ext cx="1945134" cy="12076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3B172DD-7ABB-AB43-9DE8-5D4AEB7D32AE}"/>
              </a:ext>
            </a:extLst>
          </p:cNvPr>
          <p:cNvSpPr txBox="1"/>
          <p:nvPr/>
        </p:nvSpPr>
        <p:spPr>
          <a:xfrm>
            <a:off x="1679285" y="2409536"/>
            <a:ext cx="2009305" cy="8454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Measurement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pic>
        <p:nvPicPr>
          <p:cNvPr id="56" name="图形 55" descr="用户 纯色填充">
            <a:extLst>
              <a:ext uri="{FF2B5EF4-FFF2-40B4-BE49-F238E27FC236}">
                <a16:creationId xmlns:a16="http://schemas.microsoft.com/office/drawing/2014/main" id="{62F78899-26CE-BA47-BD07-D499A42C9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1114" y="3182149"/>
            <a:ext cx="914400" cy="914400"/>
          </a:xfrm>
          <a:prstGeom prst="rect">
            <a:avLst/>
          </a:prstGeom>
        </p:spPr>
      </p:pic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6F2F030-5296-5940-AA20-31BF210F95D9}"/>
              </a:ext>
            </a:extLst>
          </p:cNvPr>
          <p:cNvCxnSpPr>
            <a:cxnSpLocks/>
          </p:cNvCxnSpPr>
          <p:nvPr/>
        </p:nvCxnSpPr>
        <p:spPr>
          <a:xfrm flipH="1">
            <a:off x="4312386" y="3950431"/>
            <a:ext cx="2742901" cy="1319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0">
            <a:extLst>
              <a:ext uri="{FF2B5EF4-FFF2-40B4-BE49-F238E27FC236}">
                <a16:creationId xmlns:a16="http://schemas.microsoft.com/office/drawing/2014/main" id="{C8F8D3C2-13BA-6843-B8D4-E34D6A935E5D}"/>
              </a:ext>
            </a:extLst>
          </p:cNvPr>
          <p:cNvSpPr txBox="1"/>
          <p:nvPr/>
        </p:nvSpPr>
        <p:spPr>
          <a:xfrm rot="20086553">
            <a:off x="4033805" y="4591090"/>
            <a:ext cx="3858024" cy="10069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Before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measurement: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5-tuple is the </a:t>
            </a:r>
            <a:r>
              <a:rPr lang="en-US" sz="22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full key</a:t>
            </a:r>
          </a:p>
        </p:txBody>
      </p:sp>
      <p:sp>
        <p:nvSpPr>
          <p:cNvPr id="72" name="TextBox 10">
            <a:extLst>
              <a:ext uri="{FF2B5EF4-FFF2-40B4-BE49-F238E27FC236}">
                <a16:creationId xmlns:a16="http://schemas.microsoft.com/office/drawing/2014/main" id="{7FEC3ABC-F4EB-3947-A29D-0B593F6BBC73}"/>
              </a:ext>
            </a:extLst>
          </p:cNvPr>
          <p:cNvSpPr txBox="1"/>
          <p:nvPr/>
        </p:nvSpPr>
        <p:spPr>
          <a:xfrm rot="818011">
            <a:off x="3608750" y="2370631"/>
            <a:ext cx="3858024" cy="9167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measurement: 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query </a:t>
            </a:r>
            <a:r>
              <a:rPr lang="en-US" sz="22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partial key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of 5-tuple</a:t>
            </a: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72741784-3348-BE4B-BBE4-C99FCD3CC27B}"/>
              </a:ext>
            </a:extLst>
          </p:cNvPr>
          <p:cNvCxnSpPr>
            <a:cxnSpLocks/>
          </p:cNvCxnSpPr>
          <p:nvPr/>
        </p:nvCxnSpPr>
        <p:spPr>
          <a:xfrm flipV="1">
            <a:off x="2615418" y="3301828"/>
            <a:ext cx="74882" cy="55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576BC67F-680A-6048-AEA2-596C14012B93}"/>
              </a:ext>
            </a:extLst>
          </p:cNvPr>
          <p:cNvCxnSpPr>
            <a:cxnSpLocks/>
          </p:cNvCxnSpPr>
          <p:nvPr/>
        </p:nvCxnSpPr>
        <p:spPr>
          <a:xfrm flipH="1" flipV="1">
            <a:off x="3769300" y="2794705"/>
            <a:ext cx="3171104" cy="774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B255E6E0-F56E-4948-8E88-B16142DC9291}"/>
              </a:ext>
            </a:extLst>
          </p:cNvPr>
          <p:cNvSpPr txBox="1"/>
          <p:nvPr/>
        </p:nvSpPr>
        <p:spPr>
          <a:xfrm rot="818011">
            <a:off x="3285934" y="3194754"/>
            <a:ext cx="3858024" cy="9167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e.g., (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/28,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DstIP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/16)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4F2453-A72D-3A49-AA5A-0B2089A4668A}"/>
              </a:ext>
            </a:extLst>
          </p:cNvPr>
          <p:cNvSpPr/>
          <p:nvPr/>
        </p:nvSpPr>
        <p:spPr>
          <a:xfrm>
            <a:off x="7477458" y="3078404"/>
            <a:ext cx="4412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1. Support queries on </a:t>
            </a:r>
          </a:p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multiple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keys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E87FCD-7788-3442-8E78-FF4A27880057}"/>
              </a:ext>
            </a:extLst>
          </p:cNvPr>
          <p:cNvSpPr/>
          <p:nvPr/>
        </p:nvSpPr>
        <p:spPr>
          <a:xfrm>
            <a:off x="7527563" y="4033091"/>
            <a:ext cx="4412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Without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the need to predefine each key 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FE8C54-26C1-C345-9BC9-F99398811354}"/>
              </a:ext>
            </a:extLst>
          </p:cNvPr>
          <p:cNvSpPr/>
          <p:nvPr/>
        </p:nvSpPr>
        <p:spPr>
          <a:xfrm>
            <a:off x="8811737" y="252507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charset="0"/>
                <a:cs typeface="Arial" charset="0"/>
              </a:rPr>
              <a:t>Key benefit</a:t>
            </a: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E3C20-4A3B-E744-8F53-4F0F3239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4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13"/>
    </mc:Choice>
    <mc:Fallback xmlns="">
      <p:transition spd="slow" advTm="35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0" grpId="0"/>
      <p:bldP spid="72" grpId="0"/>
      <p:bldP spid="80" grpId="0"/>
      <p:bldP spid="81" grpId="0"/>
      <p:bldP spid="8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F1EC7A6-2BC7-9C46-925C-5387359BCB6C}"/>
              </a:ext>
            </a:extLst>
          </p:cNvPr>
          <p:cNvSpPr/>
          <p:nvPr/>
        </p:nvSpPr>
        <p:spPr>
          <a:xfrm>
            <a:off x="7349533" y="2472262"/>
            <a:ext cx="3868277" cy="2812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265753"/>
            <a:ext cx="10953750" cy="183224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However, prior sketches focus on </a:t>
            </a:r>
            <a:r>
              <a:rPr kumimoji="1" lang="en-US" altLang="zh-CN" sz="32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single keys</a:t>
            </a:r>
            <a:br>
              <a:rPr kumimoji="1" lang="en-US" altLang="zh-CN" sz="32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UnivMon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16],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Elastic Sketch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18],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NitroSketch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19]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zh-CN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1753444" y="3863500"/>
            <a:ext cx="3722301" cy="2857975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6A514CB9-6E25-5048-8069-D56FCC048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394" y="2038038"/>
            <a:ext cx="914400" cy="91440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133EF7A-FA6C-684C-970C-08CF18742436}"/>
              </a:ext>
            </a:extLst>
          </p:cNvPr>
          <p:cNvCxnSpPr>
            <a:cxnSpLocks/>
          </p:cNvCxnSpPr>
          <p:nvPr/>
        </p:nvCxnSpPr>
        <p:spPr>
          <a:xfrm flipH="1">
            <a:off x="3453636" y="2959550"/>
            <a:ext cx="0" cy="122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0">
            <a:extLst>
              <a:ext uri="{FF2B5EF4-FFF2-40B4-BE49-F238E27FC236}">
                <a16:creationId xmlns:a16="http://schemas.microsoft.com/office/drawing/2014/main" id="{79C9A60E-FAC7-BA43-8B53-70AF27151E2D}"/>
              </a:ext>
            </a:extLst>
          </p:cNvPr>
          <p:cNvSpPr txBox="1"/>
          <p:nvPr/>
        </p:nvSpPr>
        <p:spPr>
          <a:xfrm>
            <a:off x="343115" y="2966058"/>
            <a:ext cx="3138787" cy="7745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1. I need the statistics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over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C3603D8D-6C02-3443-A953-F26FD7197891}"/>
              </a:ext>
            </a:extLst>
          </p:cNvPr>
          <p:cNvSpPr txBox="1"/>
          <p:nvPr/>
        </p:nvSpPr>
        <p:spPr>
          <a:xfrm>
            <a:off x="1819948" y="4657474"/>
            <a:ext cx="3729406" cy="7745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2. Configure sketch to measure over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6B57159-5008-D047-8847-B6DDD554AC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56882" y="2952438"/>
            <a:ext cx="0" cy="122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0">
            <a:extLst>
              <a:ext uri="{FF2B5EF4-FFF2-40B4-BE49-F238E27FC236}">
                <a16:creationId xmlns:a16="http://schemas.microsoft.com/office/drawing/2014/main" id="{606FA8E0-E975-8843-9AD2-579A8B700E76}"/>
              </a:ext>
            </a:extLst>
          </p:cNvPr>
          <p:cNvSpPr txBox="1"/>
          <p:nvPr/>
        </p:nvSpPr>
        <p:spPr>
          <a:xfrm>
            <a:off x="3569305" y="2966058"/>
            <a:ext cx="3688746" cy="7745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3. Provide approximate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statistics over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FEFA9-7264-BC41-80EF-1839007A22C9}"/>
              </a:ext>
            </a:extLst>
          </p:cNvPr>
          <p:cNvSpPr/>
          <p:nvPr/>
        </p:nvSpPr>
        <p:spPr>
          <a:xfrm>
            <a:off x="7536254" y="3293671"/>
            <a:ext cx="3912497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bounded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error rates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high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throughput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3.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small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memory usage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5A3E20-DF82-1749-BCA4-49C0BEBD5D08}"/>
              </a:ext>
            </a:extLst>
          </p:cNvPr>
          <p:cNvSpPr/>
          <p:nvPr/>
        </p:nvSpPr>
        <p:spPr>
          <a:xfrm>
            <a:off x="7694934" y="5658845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Can we reuse them?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E889AF-739C-7040-8AA9-B72CF17B6667}"/>
              </a:ext>
            </a:extLst>
          </p:cNvPr>
          <p:cNvSpPr/>
          <p:nvPr/>
        </p:nvSpPr>
        <p:spPr>
          <a:xfrm>
            <a:off x="7536254" y="2717126"/>
            <a:ext cx="3418285" cy="45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latin typeface="Arial" charset="0"/>
                <a:cs typeface="Arial" charset="0"/>
              </a:rPr>
              <a:t>Benefits of sketches</a:t>
            </a:r>
            <a:endParaRPr lang="zh-CN" altLang="en-US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ED693-B4F3-B04F-BB8E-849E24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2"/>
    </mc:Choice>
    <mc:Fallback xmlns="">
      <p:transition spd="slow" advTm="27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/>
      <p:bldP spid="4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34259"/>
            <a:ext cx="11525250" cy="24949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Strawman 1: one single-key sketch per key</a:t>
            </a:r>
            <a:b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(SCREAM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zh-CN" sz="2000" dirty="0" err="1">
                <a:latin typeface="Arial" charset="0"/>
                <a:ea typeface="Arial" charset="0"/>
                <a:cs typeface="Arial" charset="0"/>
              </a:rPr>
              <a:t>CoNEXT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15],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UnivMon</a:t>
            </a:r>
            <a:r>
              <a:rPr kumimoji="1" lang="en-US" altLang="zh-CN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16],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RHHH</a:t>
            </a:r>
            <a:r>
              <a:rPr kumimoji="1" lang="en-US" altLang="zh-CN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[SIGCOMM</a:t>
            </a:r>
            <a:r>
              <a:rPr kumimoji="1" lang="zh-CN" altLang="en-US" sz="200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17]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zh-CN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33F4DEBA-E599-2041-9DD2-D610C1E8C48A}"/>
              </a:ext>
            </a:extLst>
          </p:cNvPr>
          <p:cNvSpPr/>
          <p:nvPr/>
        </p:nvSpPr>
        <p:spPr>
          <a:xfrm>
            <a:off x="1393036" y="3806350"/>
            <a:ext cx="3722301" cy="2857975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1" name="图形 20" descr="用户 纯色填充">
            <a:extLst>
              <a:ext uri="{FF2B5EF4-FFF2-40B4-BE49-F238E27FC236}">
                <a16:creationId xmlns:a16="http://schemas.microsoft.com/office/drawing/2014/main" id="{B15C3942-5C96-3742-A642-23BCD0B4F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6986" y="1980888"/>
            <a:ext cx="914400" cy="914400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4993946-6B6E-6344-AC17-2D57069EE042}"/>
              </a:ext>
            </a:extLst>
          </p:cNvPr>
          <p:cNvCxnSpPr>
            <a:cxnSpLocks/>
          </p:cNvCxnSpPr>
          <p:nvPr/>
        </p:nvCxnSpPr>
        <p:spPr>
          <a:xfrm flipH="1">
            <a:off x="3093228" y="2902400"/>
            <a:ext cx="0" cy="122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0">
            <a:extLst>
              <a:ext uri="{FF2B5EF4-FFF2-40B4-BE49-F238E27FC236}">
                <a16:creationId xmlns:a16="http://schemas.microsoft.com/office/drawing/2014/main" id="{5512403D-B055-A74E-A714-156EEAC17B26}"/>
              </a:ext>
            </a:extLst>
          </p:cNvPr>
          <p:cNvSpPr txBox="1"/>
          <p:nvPr/>
        </p:nvSpPr>
        <p:spPr>
          <a:xfrm>
            <a:off x="200618" y="2354645"/>
            <a:ext cx="3063098" cy="20881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 may need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</a:t>
            </a:r>
          </a:p>
          <a:p>
            <a:pPr algn="ctr">
              <a:defRPr/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statistics over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/16,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/20,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/24,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……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E18EE26-A765-FD4E-A62D-C823E744A11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96474" y="2895288"/>
            <a:ext cx="0" cy="122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0">
            <a:extLst>
              <a:ext uri="{FF2B5EF4-FFF2-40B4-BE49-F238E27FC236}">
                <a16:creationId xmlns:a16="http://schemas.microsoft.com/office/drawing/2014/main" id="{2F0D5430-06C7-D84D-9A5E-303F6CBC6EB4}"/>
              </a:ext>
            </a:extLst>
          </p:cNvPr>
          <p:cNvSpPr txBox="1"/>
          <p:nvPr/>
        </p:nvSpPr>
        <p:spPr>
          <a:xfrm>
            <a:off x="1658551" y="4379851"/>
            <a:ext cx="3456786" cy="17109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Configure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sketch1 for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/16,</a:t>
            </a:r>
          </a:p>
          <a:p>
            <a:pPr algn="ctr">
              <a:defRPr/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sketch2 for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/20,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sketch3 for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/24,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……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CDE8961-A291-CC40-A939-0B6A1F00F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31048"/>
              </p:ext>
            </p:extLst>
          </p:nvPr>
        </p:nvGraphicFramePr>
        <p:xfrm>
          <a:off x="5565432" y="2646586"/>
          <a:ext cx="541690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Resource Name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Percentage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Computing</a:t>
                      </a:r>
                      <a:r>
                        <a:rPr lang="en-US" altLang="zh-CN" sz="2200" b="1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resource</a:t>
                      </a:r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 one single-key sketch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altLang="zh-CN" sz="2200" b="0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Hash Distribution Unit</a:t>
                      </a:r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US" altLang="zh-CN" sz="2200" b="0" i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20.83%</a:t>
                      </a:r>
                      <a:endParaRPr lang="zh-CN" altLang="en-US" sz="2200" b="1" i="0" dirty="0">
                        <a:solidFill>
                          <a:srgbClr val="0070C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Storage</a:t>
                      </a:r>
                      <a:r>
                        <a:rPr lang="en-US" altLang="zh-CN" sz="2200" b="1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resource </a:t>
                      </a:r>
                    </a:p>
                    <a:p>
                      <a:pPr algn="ctr"/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 one single-key sketch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altLang="zh-CN" sz="2200" b="0" i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Map RAM</a:t>
                      </a:r>
                      <a:r>
                        <a:rPr lang="en-US" altLang="zh-CN" sz="2200" b="0" i="0" baseline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US" altLang="zh-CN" sz="2200" b="0" i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7.11%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C3E4D1-95D4-3249-B53A-6AC8AABBC8E7}"/>
              </a:ext>
            </a:extLst>
          </p:cNvPr>
          <p:cNvSpPr/>
          <p:nvPr/>
        </p:nvSpPr>
        <p:spPr>
          <a:xfrm>
            <a:off x="5380852" y="5415659"/>
            <a:ext cx="6159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Hardware platforms only support </a:t>
            </a:r>
          </a:p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limited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single-key sketches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CCA1A9-2A72-6149-8DCD-446F404AE294}"/>
              </a:ext>
            </a:extLst>
          </p:cNvPr>
          <p:cNvSpPr/>
          <p:nvPr/>
        </p:nvSpPr>
        <p:spPr>
          <a:xfrm>
            <a:off x="5193970" y="2002827"/>
            <a:ext cx="6159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Too many resources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needed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DFA99-3400-1746-8A47-5CF8AB84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62"/>
    </mc:Choice>
    <mc:Fallback xmlns="">
      <p:transition spd="slow" advTm="39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Strawman 2: one single-key sketch for full key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12670" y="1905569"/>
            <a:ext cx="5467350" cy="119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We can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recover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the statistics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of each key from that of the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full key 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77022418-7366-5F49-A8EC-BD023C9EC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74564"/>
              </p:ext>
            </p:extLst>
          </p:nvPr>
        </p:nvGraphicFramePr>
        <p:xfrm>
          <a:off x="1265803" y="3036174"/>
          <a:ext cx="385745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66">
                  <a:extLst>
                    <a:ext uri="{9D8B030D-6E8A-4147-A177-3AD203B41FA5}">
                      <a16:colId xmlns:a16="http://schemas.microsoft.com/office/drawing/2014/main" val="2303443538"/>
                    </a:ext>
                  </a:extLst>
                </a:gridCol>
                <a:gridCol w="2327088">
                  <a:extLst>
                    <a:ext uri="{9D8B030D-6E8A-4147-A177-3AD203B41FA5}">
                      <a16:colId xmlns:a16="http://schemas.microsoft.com/office/drawing/2014/main" val="11458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SrcIP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/24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SrcIP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(full key)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1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99082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56.49.82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.*</a:t>
                      </a:r>
                      <a:endParaRPr kumimoji="0" lang="zh-CN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56.49.82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.0</a:t>
                      </a:r>
                      <a:endParaRPr kumimoji="0" lang="zh-CN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5345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46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56.49.82</a:t>
                      </a:r>
                      <a:r>
                        <a:rPr lang="en-US" altLang="zh-CN" sz="2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lang="zh-CN" altLang="en-US" sz="2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6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6939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96F62BC-B11A-2044-ABE1-FFFC817BA679}"/>
              </a:ext>
            </a:extLst>
          </p:cNvPr>
          <p:cNvSpPr/>
          <p:nvPr/>
        </p:nvSpPr>
        <p:spPr>
          <a:xfrm>
            <a:off x="5634236" y="1641582"/>
            <a:ext cx="5601485" cy="45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Low accuracy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for partial keys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3230956-A6AA-5E45-A39D-05D25FF93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76466"/>
              </p:ext>
            </p:extLst>
          </p:nvPr>
        </p:nvGraphicFramePr>
        <p:xfrm>
          <a:off x="6487202" y="2680297"/>
          <a:ext cx="3857454" cy="2734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628345A-637D-1548-A1EF-6FEADD27B4CA}"/>
              </a:ext>
            </a:extLst>
          </p:cNvPr>
          <p:cNvSpPr txBox="1">
            <a:spLocks/>
          </p:cNvSpPr>
          <p:nvPr/>
        </p:nvSpPr>
        <p:spPr>
          <a:xfrm>
            <a:off x="7155298" y="4509275"/>
            <a:ext cx="1537086" cy="566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0.13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5FEE91B-626B-8842-9283-091EC67BCA7A}"/>
              </a:ext>
            </a:extLst>
          </p:cNvPr>
          <p:cNvSpPr txBox="1">
            <a:spLocks/>
          </p:cNvSpPr>
          <p:nvPr/>
        </p:nvSpPr>
        <p:spPr>
          <a:xfrm>
            <a:off x="8769470" y="2680297"/>
            <a:ext cx="1537086" cy="566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0.94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CEB82-DAE1-294D-A8F6-5C39D2E8FA71}"/>
              </a:ext>
            </a:extLst>
          </p:cNvPr>
          <p:cNvSpPr/>
          <p:nvPr/>
        </p:nvSpPr>
        <p:spPr>
          <a:xfrm>
            <a:off x="6694759" y="2177266"/>
            <a:ext cx="3480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Relative Error for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/24</a:t>
            </a:r>
            <a:endParaRPr lang="zh-CN" altLang="en-US" sz="22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6A531A5-6768-1247-AC73-BBDD924B67C1}"/>
              </a:ext>
            </a:extLst>
          </p:cNvPr>
          <p:cNvSpPr txBox="1">
            <a:spLocks/>
          </p:cNvSpPr>
          <p:nvPr/>
        </p:nvSpPr>
        <p:spPr>
          <a:xfrm>
            <a:off x="8701796" y="5414359"/>
            <a:ext cx="1685024" cy="77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Recovered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kumimoji="1" lang="en-US" altLang="zh-CN" sz="2200" dirty="0" err="1">
                <a:latin typeface="Arial" charset="0"/>
                <a:ea typeface="Arial" charset="0"/>
                <a:cs typeface="Arial" charset="0"/>
              </a:rPr>
              <a:t>SrcIP</a:t>
            </a:r>
            <a:endParaRPr kumimoji="1"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970B6D-B227-7B4D-9F8E-7F761A7921F6}"/>
              </a:ext>
            </a:extLst>
          </p:cNvPr>
          <p:cNvSpPr txBox="1">
            <a:spLocks/>
          </p:cNvSpPr>
          <p:nvPr/>
        </p:nvSpPr>
        <p:spPr>
          <a:xfrm>
            <a:off x="7084447" y="5414360"/>
            <a:ext cx="1685023" cy="776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Single-key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90204"/>
              <a:buNone/>
            </a:pP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sketch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82ED2-6176-254E-8E04-63F2659A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13"/>
    </mc:Choice>
    <mc:Fallback xmlns="">
      <p:transition spd="slow" advTm="43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AsOne/>
      </p:bldGraphic>
      <p:bldP spid="11" grpId="0"/>
      <p:bldP spid="12" grpId="0"/>
      <p:bldP spid="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Reusing single-key sketches does not work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305216" y="5834313"/>
            <a:ext cx="7676984" cy="704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90204"/>
              <a:buNone/>
            </a:pP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Any better solutions to achieve all requirements?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10346269-1AF1-2748-82BB-C7BFC78B93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166344"/>
                  </p:ext>
                </p:extLst>
              </p:nvPr>
            </p:nvGraphicFramePr>
            <p:xfrm>
              <a:off x="1346200" y="3839057"/>
              <a:ext cx="9499600" cy="1910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8600">
                      <a:extLst>
                        <a:ext uri="{9D8B030D-6E8A-4147-A177-3AD203B41FA5}">
                          <a16:colId xmlns:a16="http://schemas.microsoft.com/office/drawing/2014/main" val="723548333"/>
                        </a:ext>
                      </a:extLst>
                    </a:gridCol>
                    <a:gridCol w="2228850">
                      <a:extLst>
                        <a:ext uri="{9D8B030D-6E8A-4147-A177-3AD203B41FA5}">
                          <a16:colId xmlns:a16="http://schemas.microsoft.com/office/drawing/2014/main" val="1157047853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316926219"/>
                        </a:ext>
                      </a:extLst>
                    </a:gridCol>
                    <a:gridCol w="2292350">
                      <a:extLst>
                        <a:ext uri="{9D8B030D-6E8A-4147-A177-3AD203B41FA5}">
                          <a16:colId xmlns:a16="http://schemas.microsoft.com/office/drawing/2014/main" val="21748845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Strawman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Fidelity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Efficiency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Compatibility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18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 per key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025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Full-key sketch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72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Our Target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507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10346269-1AF1-2748-82BB-C7BFC78B93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166344"/>
                  </p:ext>
                </p:extLst>
              </p:nvPr>
            </p:nvGraphicFramePr>
            <p:xfrm>
              <a:off x="1346200" y="3839057"/>
              <a:ext cx="9499600" cy="1910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8600">
                      <a:extLst>
                        <a:ext uri="{9D8B030D-6E8A-4147-A177-3AD203B41FA5}">
                          <a16:colId xmlns:a16="http://schemas.microsoft.com/office/drawing/2014/main" val="723548333"/>
                        </a:ext>
                      </a:extLst>
                    </a:gridCol>
                    <a:gridCol w="2228850">
                      <a:extLst>
                        <a:ext uri="{9D8B030D-6E8A-4147-A177-3AD203B41FA5}">
                          <a16:colId xmlns:a16="http://schemas.microsoft.com/office/drawing/2014/main" val="1157047853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316926219"/>
                        </a:ext>
                      </a:extLst>
                    </a:gridCol>
                    <a:gridCol w="2292350">
                      <a:extLst>
                        <a:ext uri="{9D8B030D-6E8A-4147-A177-3AD203B41FA5}">
                          <a16:colId xmlns:a16="http://schemas.microsoft.com/office/drawing/2014/main" val="21748845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Strawman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Fidelity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Efficiency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Compatibility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184722"/>
                      </a:ext>
                    </a:extLst>
                  </a:tr>
                  <a:tr h="48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Sketch per key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00" t="-105263" r="-203409" b="-2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0250428"/>
                      </a:ext>
                    </a:extLst>
                  </a:tr>
                  <a:tr h="48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Full-key sketch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7586" t="-200000" r="-105747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6667" t="-200000" r="-2222" b="-1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724329"/>
                      </a:ext>
                    </a:extLst>
                  </a:tr>
                  <a:tr h="484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Our Target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00" t="-307895" r="-203409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7586" t="-307895" r="-105747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6667" t="-307895" r="-2222" b="-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507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74AE8A8-3E01-BF4C-8485-27A01016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1562294"/>
            <a:ext cx="10733116" cy="2246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Fidelity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Accuracy guarantees over all partial key queries</a:t>
            </a:r>
          </a:p>
          <a:p>
            <a:pPr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Efficiency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High throughput using small memory footprints</a:t>
            </a:r>
          </a:p>
          <a:p>
            <a:pPr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Compatibility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Work on both software and hardware platforms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1E4D2-DDE6-CF44-B88B-868A4318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1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54"/>
    </mc:Choice>
    <mc:Fallback xmlns="">
      <p:transition spd="slow" advTm="387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200" i="1" dirty="0">
                <a:latin typeface="Arial" charset="0"/>
                <a:ea typeface="Arial" charset="0"/>
                <a:cs typeface="Arial" charset="0"/>
              </a:rPr>
              <a:t>Subset Sum Estimation </a:t>
            </a:r>
            <a:r>
              <a:rPr kumimoji="1" lang="en-US" altLang="zh-CN" sz="3200" dirty="0">
                <a:latin typeface="Arial" charset="0"/>
                <a:ea typeface="Arial" charset="0"/>
                <a:cs typeface="Arial" charset="0"/>
              </a:rPr>
              <a:t>fits our goal of fidelity</a:t>
            </a:r>
            <a:endParaRPr kumimoji="1" lang="zh-CN" altLang="en-US" sz="32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2B1A02C-82E0-6C45-BA28-3EBAE6EB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19" y="1619613"/>
                <a:ext cx="12160453" cy="6654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The size of a partial-key flow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</m:oMath>
                </a14:m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 the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Arial" charset="0"/>
                    <a:ea typeface="Arial" charset="0"/>
                    <a:cs typeface="Arial" charset="0"/>
                  </a:rPr>
                  <a:t>sum of a subset </a:t>
                </a:r>
                <a:r>
                  <a:rPr kumimoji="1" lang="en-US" altLang="zh-CN" sz="2400" dirty="0">
                    <a:latin typeface="Arial" charset="0"/>
                    <a:ea typeface="Arial" charset="0"/>
                    <a:cs typeface="Arial" charset="0"/>
                  </a:rPr>
                  <a:t>of full-key flows</a:t>
                </a:r>
                <a:endParaRPr kumimoji="1" lang="en-US" altLang="zh-CN" sz="2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2B1A02C-82E0-6C45-BA28-3EBAE6EB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9" y="1619613"/>
                <a:ext cx="12160453" cy="665479"/>
              </a:xfrm>
              <a:prstGeom prst="rect">
                <a:avLst/>
              </a:prstGeom>
              <a:blipFill>
                <a:blip r:embed="rId6"/>
                <a:stretch>
                  <a:fillRect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CEC22F3-56EC-0344-9F63-E2BC0A7CE736}"/>
              </a:ext>
            </a:extLst>
          </p:cNvPr>
          <p:cNvSpPr txBox="1">
            <a:spLocks/>
          </p:cNvSpPr>
          <p:nvPr/>
        </p:nvSpPr>
        <p:spPr>
          <a:xfrm>
            <a:off x="1810005" y="2386155"/>
            <a:ext cx="3390900" cy="61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r>
              <a:rPr kumimoji="1" lang="en-US" altLang="zh-CN" sz="24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/24 (Partial Key)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27DFE29-1E26-0F49-9510-EF988A14FCF2}"/>
              </a:ext>
            </a:extLst>
          </p:cNvPr>
          <p:cNvSpPr txBox="1">
            <a:spLocks/>
          </p:cNvSpPr>
          <p:nvPr/>
        </p:nvSpPr>
        <p:spPr>
          <a:xfrm>
            <a:off x="2339596" y="3861950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56.49.82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84ED781-D8F5-FC4A-AA21-D6486F404214}"/>
              </a:ext>
            </a:extLst>
          </p:cNvPr>
          <p:cNvSpPr/>
          <p:nvPr/>
        </p:nvSpPr>
        <p:spPr>
          <a:xfrm>
            <a:off x="5461638" y="3106312"/>
            <a:ext cx="241634" cy="204676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3D0902E-390A-7649-AB31-7C83CA249B6A}"/>
              </a:ext>
            </a:extLst>
          </p:cNvPr>
          <p:cNvSpPr txBox="1">
            <a:spLocks/>
          </p:cNvSpPr>
          <p:nvPr/>
        </p:nvSpPr>
        <p:spPr>
          <a:xfrm>
            <a:off x="6266603" y="2382123"/>
            <a:ext cx="3390900" cy="61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r>
              <a:rPr kumimoji="1" lang="en-US" altLang="zh-CN" sz="2400" dirty="0" err="1">
                <a:latin typeface="Arial" charset="0"/>
                <a:ea typeface="Arial" charset="0"/>
                <a:cs typeface="Arial" charset="0"/>
              </a:rPr>
              <a:t>SrcIP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 (Full Key)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33FBE0-919C-1E4F-B18B-51D89CDF115A}"/>
              </a:ext>
            </a:extLst>
          </p:cNvPr>
          <p:cNvSpPr txBox="1">
            <a:spLocks/>
          </p:cNvSpPr>
          <p:nvPr/>
        </p:nvSpPr>
        <p:spPr>
          <a:xfrm>
            <a:off x="6857153" y="2972971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56.49.82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77882C5-F00C-2F4B-A863-E6D9158C3476}"/>
              </a:ext>
            </a:extLst>
          </p:cNvPr>
          <p:cNvSpPr txBox="1">
            <a:spLocks/>
          </p:cNvSpPr>
          <p:nvPr/>
        </p:nvSpPr>
        <p:spPr>
          <a:xfrm>
            <a:off x="6857152" y="3424777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56.49.82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5FF2235D-4CDB-DD4C-A619-42F9373DA885}"/>
              </a:ext>
            </a:extLst>
          </p:cNvPr>
          <p:cNvSpPr txBox="1">
            <a:spLocks/>
          </p:cNvSpPr>
          <p:nvPr/>
        </p:nvSpPr>
        <p:spPr>
          <a:xfrm>
            <a:off x="6857151" y="3900353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BB2AB1E-FECB-6446-BA6E-95FE63AF2070}"/>
              </a:ext>
            </a:extLst>
          </p:cNvPr>
          <p:cNvSpPr txBox="1">
            <a:spLocks/>
          </p:cNvSpPr>
          <p:nvPr/>
        </p:nvSpPr>
        <p:spPr>
          <a:xfrm>
            <a:off x="6857151" y="4375929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56.49.82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.254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B3F270E-3FA3-774C-9AF8-83E262E6D46B}"/>
              </a:ext>
            </a:extLst>
          </p:cNvPr>
          <p:cNvSpPr txBox="1">
            <a:spLocks/>
          </p:cNvSpPr>
          <p:nvPr/>
        </p:nvSpPr>
        <p:spPr>
          <a:xfrm>
            <a:off x="6857150" y="4827735"/>
            <a:ext cx="2209799" cy="53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56.49.82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.255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746B700-261B-F84C-8AAC-83E3632B860A}"/>
              </a:ext>
            </a:extLst>
          </p:cNvPr>
          <p:cNvSpPr txBox="1">
            <a:spLocks/>
          </p:cNvSpPr>
          <p:nvPr/>
        </p:nvSpPr>
        <p:spPr>
          <a:xfrm>
            <a:off x="255842" y="5680166"/>
            <a:ext cx="12021522" cy="68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To achieve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fidelity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we should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minimize the variance sum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of all full-key flows</a:t>
            </a:r>
            <a:endParaRPr lang="zh-CN" altLang="en-US" sz="2400" dirty="0"/>
          </a:p>
          <a:p>
            <a:pPr marL="0" indent="0" algn="ctr">
              <a:lnSpc>
                <a:spcPct val="100000"/>
              </a:lnSpc>
              <a:buFont typeface="Arial" panose="020B0604020202090204"/>
              <a:buNone/>
            </a:pP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CC7F0-69D0-7E45-98E3-60D1DE3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92E4-255E-0D4A-9350-E988FF8B5A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7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31"/>
    </mc:Choice>
    <mc:Fallback xmlns="">
      <p:transition spd="slow" advTm="29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6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9.6|4.8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8.7|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7.2|1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0.1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4.3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3C8A773-58FD-BC40-9F89-363195011A40}">
  <we:reference id="wa104178141" version="4.3.3.0" store="zh-CN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8DE0041-E0BA-FD43-B98B-76D087E01B60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1470</Words>
  <Application>Microsoft Macintosh PowerPoint</Application>
  <PresentationFormat>Widescreen</PresentationFormat>
  <Paragraphs>410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DengXian</vt:lpstr>
      <vt:lpstr>DengXian Light</vt:lpstr>
      <vt:lpstr>Arial</vt:lpstr>
      <vt:lpstr>Cambria Math</vt:lpstr>
      <vt:lpstr>Times New Roman</vt:lpstr>
      <vt:lpstr>Wingdings</vt:lpstr>
      <vt:lpstr>Office 主题</vt:lpstr>
      <vt:lpstr>CocoSketch: High-Performance Sketch-based Measurement over Arbitrary Partial Key Query</vt:lpstr>
      <vt:lpstr>Applications need network measurement</vt:lpstr>
      <vt:lpstr>Applications need measurement over multiple keys</vt:lpstr>
      <vt:lpstr>Ideally, we want to support arbitrary partial key queries</vt:lpstr>
      <vt:lpstr>However, prior sketches focus on single keys (UnivMon [SIGCOMM‘16], Elastic Sketch [SIGCOMM‘18], NitroSketch [SIGCOMM’19])</vt:lpstr>
      <vt:lpstr>Strawman 1: one single-key sketch per key (SCREAM [CoNEXT‘15], UnivMon [SIGCOMM‘16], RHHH [SIGCOMM‘17])</vt:lpstr>
      <vt:lpstr>Strawman 2: one single-key sketch for full key</vt:lpstr>
      <vt:lpstr>Reusing single-key sketches does not work</vt:lpstr>
      <vt:lpstr>Subset Sum Estimation fits our goal of fidelity</vt:lpstr>
      <vt:lpstr>State-of-the-art of subset sum estimation (Unbiased SpaceSaving [SIGMOD’18])</vt:lpstr>
      <vt:lpstr>State-of-the-art of subset sum estimation (Unbiased SpaceSaving [SIGMOD’18])</vt:lpstr>
      <vt:lpstr>Can we reuse USS for arbitrary partial key queries?</vt:lpstr>
      <vt:lpstr>1st Limitation of USS: It needs too many memory accesses</vt:lpstr>
      <vt:lpstr>Technique 1: Stochastic Variance Minimization</vt:lpstr>
      <vt:lpstr>Setting d to 2 or 3 is sufficient</vt:lpstr>
      <vt:lpstr>Why is d=2 sufficient?</vt:lpstr>
      <vt:lpstr>PowerPoint Presentation</vt:lpstr>
      <vt:lpstr>2nd Limitation of USS: We cannot implement USS efficiently  in hardware platforms</vt:lpstr>
      <vt:lpstr>Technique 2: Removing Circular Dependencies</vt:lpstr>
      <vt:lpstr>Summary of CocoSketch</vt:lpstr>
      <vt:lpstr>Evaluation Setup</vt:lpstr>
      <vt:lpstr>CocoSketch estimates flow size more accurately</vt:lpstr>
      <vt:lpstr>CocoSketch achieves higher throughput</vt:lpstr>
      <vt:lpstr>CocoSketch uses less resource in hardware platforms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Zhang, Yinda</cp:lastModifiedBy>
  <cp:revision>1062</cp:revision>
  <dcterms:created xsi:type="dcterms:W3CDTF">2021-03-27T15:10:24Z</dcterms:created>
  <dcterms:modified xsi:type="dcterms:W3CDTF">2022-08-01T02:46:22Z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