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1" r:id="rId3"/>
    <p:sldId id="276" r:id="rId4"/>
    <p:sldId id="274" r:id="rId5"/>
    <p:sldId id="273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307" r:id="rId14"/>
    <p:sldId id="285" r:id="rId15"/>
    <p:sldId id="310" r:id="rId16"/>
    <p:sldId id="287" r:id="rId17"/>
    <p:sldId id="313" r:id="rId18"/>
    <p:sldId id="291" r:id="rId19"/>
    <p:sldId id="311" r:id="rId20"/>
    <p:sldId id="288" r:id="rId21"/>
    <p:sldId id="295" r:id="rId22"/>
    <p:sldId id="308" r:id="rId23"/>
    <p:sldId id="296" r:id="rId24"/>
    <p:sldId id="294" r:id="rId25"/>
    <p:sldId id="297" r:id="rId26"/>
    <p:sldId id="309" r:id="rId27"/>
    <p:sldId id="298" r:id="rId28"/>
    <p:sldId id="316" r:id="rId29"/>
    <p:sldId id="299" r:id="rId30"/>
    <p:sldId id="300" r:id="rId31"/>
    <p:sldId id="301" r:id="rId32"/>
    <p:sldId id="302" r:id="rId33"/>
    <p:sldId id="318" r:id="rId34"/>
    <p:sldId id="30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Jinyang" initials="LJ" lastIdx="11" clrIdx="0"/>
  <p:cmAuthor id="2" name="Microsoft Office 用户" initials="Offic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5"/>
    <p:restoredTop sz="77814"/>
  </p:normalViewPr>
  <p:slideViewPr>
    <p:cSldViewPr snapToGrid="0" snapToObjects="1">
      <p:cViewPr varScale="1">
        <p:scale>
          <a:sx n="76" d="100"/>
          <a:sy n="76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1F0B9-FBB1-9645-A61B-CCF36EF20A88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6E36-506E-7F4B-AA52-7E8439BBAF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7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594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68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419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536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516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843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919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98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972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59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50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949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27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07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48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960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678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399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006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232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6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85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694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988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593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510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8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3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58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6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79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82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0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47C3-EDC1-9F4E-BCBA-7BF4EC19C6F3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7.png"/><Relationship Id="rId10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ndazhang/On-Off-Sketch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indazhang0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1568" y="1271587"/>
            <a:ext cx="9948863" cy="1609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4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</a:t>
            </a:r>
            <a:br>
              <a:rPr kumimoji="1" lang="en-US" altLang="zh-CN" sz="4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</a:br>
            <a:r>
              <a:rPr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 Fast and Accurate Sketch on Persistence 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4250"/>
          </a:xfrm>
        </p:spPr>
        <p:txBody>
          <a:bodyPr/>
          <a:lstStyle/>
          <a:p>
            <a:r>
              <a:rPr kumimoji="1" lang="en-US" altLang="zh-CN" b="1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Yinda</a:t>
            </a:r>
            <a:r>
              <a:rPr kumimoji="1"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Zhang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, </a:t>
            </a:r>
            <a:r>
              <a:rPr kumimoji="1" lang="en-US" altLang="zh-CN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Jinyang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Li, </a:t>
            </a:r>
            <a:r>
              <a:rPr kumimoji="1" lang="en-US" altLang="zh-CN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Yutian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Lei, Tong Yang, </a:t>
            </a:r>
          </a:p>
          <a:p>
            <a:r>
              <a:rPr kumimoji="1" lang="en-US" altLang="zh-CN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Zhetao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Li, Gong Zhang, Bin Cui</a:t>
            </a:r>
            <a:endParaRPr kumimoji="1" lang="zh-CN" altLang="en-US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524000" y="4711701"/>
            <a:ext cx="9144000" cy="9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2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Peking University, Xiangtan University, Huawei</a:t>
            </a:r>
            <a:endParaRPr kumimoji="1" lang="zh-CN" altLang="en-US" sz="22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Limitations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1588" y="1862008"/>
            <a:ext cx="77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Error = Bloom </a:t>
            </a:r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filter + CM sketch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Limitations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1588" y="1862008"/>
            <a:ext cx="77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Error = </a:t>
            </a:r>
            <a:r>
              <a:rPr kumimoji="1" lang="en-US" altLang="zh-CN" sz="3600" b="1" dirty="0">
                <a:solidFill>
                  <a:srgbClr val="C0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Bloom filter </a:t>
            </a:r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+ CM sketch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9853" y="2510156"/>
            <a:ext cx="3323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False positive rate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Limitations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1588" y="1862008"/>
            <a:ext cx="777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Error = Bloom filter + </a:t>
            </a:r>
            <a:r>
              <a:rPr kumimoji="1" lang="en-US" altLang="zh-CN" sz="3600" b="1" dirty="0">
                <a:solidFill>
                  <a:srgbClr val="C0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CM sketch</a:t>
            </a:r>
            <a:endParaRPr kumimoji="1" lang="zh-CN" altLang="en-US" sz="3600" b="1" dirty="0">
              <a:solidFill>
                <a:srgbClr val="C00000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058041" y="3929909"/>
            <a:ext cx="432445" cy="432496"/>
            <a:chOff x="3335252" y="382196"/>
            <a:chExt cx="432445" cy="432496"/>
          </a:xfrm>
          <a:noFill/>
        </p:grpSpPr>
        <p:sp>
          <p:nvSpPr>
            <p:cNvPr id="6" name="椭圆 5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直线箭头连接符 7"/>
          <p:cNvCxnSpPr/>
          <p:nvPr/>
        </p:nvCxnSpPr>
        <p:spPr>
          <a:xfrm>
            <a:off x="4490040" y="4299954"/>
            <a:ext cx="1295400" cy="72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83288"/>
              </p:ext>
            </p:extLst>
          </p:nvPr>
        </p:nvGraphicFramePr>
        <p:xfrm>
          <a:off x="2962086" y="5243269"/>
          <a:ext cx="6053243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1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…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组 10"/>
          <p:cNvGrpSpPr/>
          <p:nvPr/>
        </p:nvGrpSpPr>
        <p:grpSpPr>
          <a:xfrm>
            <a:off x="5353440" y="3466188"/>
            <a:ext cx="432444" cy="432496"/>
            <a:chOff x="3335252" y="382196"/>
            <a:chExt cx="432444" cy="432496"/>
          </a:xfrm>
          <a:noFill/>
        </p:grpSpPr>
        <p:sp>
          <p:nvSpPr>
            <p:cNvPr id="13" name="椭圆 12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直线箭头连接符 14"/>
          <p:cNvCxnSpPr/>
          <p:nvPr/>
        </p:nvCxnSpPr>
        <p:spPr>
          <a:xfrm>
            <a:off x="5585541" y="3950788"/>
            <a:ext cx="403166" cy="1001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6880498" y="3590694"/>
            <a:ext cx="432445" cy="432496"/>
            <a:chOff x="3335252" y="382196"/>
            <a:chExt cx="432445" cy="432496"/>
          </a:xfrm>
          <a:noFill/>
        </p:grpSpPr>
        <p:sp>
          <p:nvSpPr>
            <p:cNvPr id="17" name="椭圆 16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/>
          <p:cNvCxnSpPr/>
          <p:nvPr/>
        </p:nvCxnSpPr>
        <p:spPr>
          <a:xfrm flipH="1">
            <a:off x="6217441" y="4075295"/>
            <a:ext cx="895159" cy="995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585541" y="5737489"/>
                <a:ext cx="7504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Times New Roman" panose="02020603050405020304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Times New Roman" panose="02020603050405020304" charset="0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41" y="5737489"/>
                <a:ext cx="75040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" t="-57" r="74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6706754" y="2464572"/>
            <a:ext cx="2821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Hash collisions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526079" y="5639501"/>
                <a:ext cx="9252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1" smtClean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79" y="5639501"/>
                <a:ext cx="925256" cy="615553"/>
              </a:xfrm>
              <a:prstGeom prst="rect">
                <a:avLst/>
              </a:prstGeom>
              <a:blipFill rotWithShape="1">
                <a:blip r:embed="rId7"/>
                <a:stretch>
                  <a:fillRect l="-33" t="-11" r="40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585540" y="6194086"/>
                <a:ext cx="7504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Times New Roman" panose="02020603050405020304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Times New Roman" panose="02020603050405020304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40" y="6194086"/>
                <a:ext cx="750409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1" t="-64" r="74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Persistence Estimation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8887375" y="3282353"/>
            <a:ext cx="237782" cy="233711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5602306" y="2878655"/>
            <a:ext cx="270222" cy="6086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𝒍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</a:rPr>
                  <a:t> counters</a:t>
                </a:r>
                <a:endParaRPr kumimoji="1" lang="zh-CN" altLang="en-US" sz="24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32" r="27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𝒅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</a:rPr>
                  <a:t> arrays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" t="-87" r="2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49631"/>
              </p:ext>
            </p:extLst>
          </p:nvPr>
        </p:nvGraphicFramePr>
        <p:xfrm>
          <a:off x="2694075" y="330191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0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91464"/>
              </p:ext>
            </p:extLst>
          </p:nvPr>
        </p:nvGraphicFramePr>
        <p:xfrm>
          <a:off x="4293514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9608"/>
              </p:ext>
            </p:extLst>
          </p:nvPr>
        </p:nvGraphicFramePr>
        <p:xfrm>
          <a:off x="5892557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25797"/>
              </p:ext>
            </p:extLst>
          </p:nvPr>
        </p:nvGraphicFramePr>
        <p:xfrm>
          <a:off x="7495103" y="330500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03179"/>
              </p:ext>
            </p:extLst>
          </p:nvPr>
        </p:nvGraphicFramePr>
        <p:xfrm>
          <a:off x="2694075" y="42165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47383"/>
              </p:ext>
            </p:extLst>
          </p:nvPr>
        </p:nvGraphicFramePr>
        <p:xfrm>
          <a:off x="4293514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7736"/>
              </p:ext>
            </p:extLst>
          </p:nvPr>
        </p:nvGraphicFramePr>
        <p:xfrm>
          <a:off x="5892557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12388"/>
              </p:ext>
            </p:extLst>
          </p:nvPr>
        </p:nvGraphicFramePr>
        <p:xfrm>
          <a:off x="7495103" y="42196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64380"/>
              </p:ext>
            </p:extLst>
          </p:nvPr>
        </p:nvGraphicFramePr>
        <p:xfrm>
          <a:off x="2694075" y="51393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86128"/>
              </p:ext>
            </p:extLst>
          </p:nvPr>
        </p:nvGraphicFramePr>
        <p:xfrm>
          <a:off x="4293514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00293"/>
              </p:ext>
            </p:extLst>
          </p:nvPr>
        </p:nvGraphicFramePr>
        <p:xfrm>
          <a:off x="5892557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31517"/>
              </p:ext>
            </p:extLst>
          </p:nvPr>
        </p:nvGraphicFramePr>
        <p:xfrm>
          <a:off x="7495103" y="5142453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8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Persistence Estimation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23851" y="2370339"/>
            <a:ext cx="2692798" cy="8550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4" t="-47" r="-2365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/>
          <p:cNvSpPr/>
          <p:nvPr/>
        </p:nvSpPr>
        <p:spPr>
          <a:xfrm>
            <a:off x="8887375" y="3282353"/>
            <a:ext cx="237782" cy="233711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5602306" y="2878655"/>
            <a:ext cx="270222" cy="6086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𝒍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</a:rPr>
                  <a:t> counters</a:t>
                </a:r>
                <a:endParaRPr kumimoji="1" lang="zh-CN" altLang="en-US" sz="24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" t="-32" r="27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𝒅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</a:rPr>
                  <a:t> arrays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87" r="2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 22"/>
          <p:cNvGrpSpPr/>
          <p:nvPr/>
        </p:nvGrpSpPr>
        <p:grpSpPr>
          <a:xfrm>
            <a:off x="5800649" y="1937842"/>
            <a:ext cx="432444" cy="432496"/>
            <a:chOff x="3335252" y="382196"/>
            <a:chExt cx="432444" cy="432496"/>
          </a:xfrm>
          <a:noFill/>
        </p:grpSpPr>
        <p:sp>
          <p:nvSpPr>
            <p:cNvPr id="24" name="椭圆 23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线箭头连接符 25"/>
          <p:cNvCxnSpPr/>
          <p:nvPr/>
        </p:nvCxnSpPr>
        <p:spPr>
          <a:xfrm flipH="1">
            <a:off x="4915449" y="2370338"/>
            <a:ext cx="1101200" cy="18411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016649" y="2370338"/>
            <a:ext cx="2239611" cy="27667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7" t="-12" r="-23665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96" r="-23759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84542"/>
              </p:ext>
            </p:extLst>
          </p:nvPr>
        </p:nvGraphicFramePr>
        <p:xfrm>
          <a:off x="2694075" y="330191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5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88276"/>
              </p:ext>
            </p:extLst>
          </p:nvPr>
        </p:nvGraphicFramePr>
        <p:xfrm>
          <a:off x="4293514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9388"/>
              </p:ext>
            </p:extLst>
          </p:nvPr>
        </p:nvGraphicFramePr>
        <p:xfrm>
          <a:off x="5892557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82354"/>
              </p:ext>
            </p:extLst>
          </p:nvPr>
        </p:nvGraphicFramePr>
        <p:xfrm>
          <a:off x="7495103" y="330500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21553"/>
              </p:ext>
            </p:extLst>
          </p:nvPr>
        </p:nvGraphicFramePr>
        <p:xfrm>
          <a:off x="2694075" y="42165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82435"/>
              </p:ext>
            </p:extLst>
          </p:nvPr>
        </p:nvGraphicFramePr>
        <p:xfrm>
          <a:off x="4293514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mr-IN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……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51568"/>
              </p:ext>
            </p:extLst>
          </p:nvPr>
        </p:nvGraphicFramePr>
        <p:xfrm>
          <a:off x="5892557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62857"/>
              </p:ext>
            </p:extLst>
          </p:nvPr>
        </p:nvGraphicFramePr>
        <p:xfrm>
          <a:off x="7495103" y="42196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21669"/>
              </p:ext>
            </p:extLst>
          </p:nvPr>
        </p:nvGraphicFramePr>
        <p:xfrm>
          <a:off x="2694075" y="51393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99869"/>
              </p:ext>
            </p:extLst>
          </p:nvPr>
        </p:nvGraphicFramePr>
        <p:xfrm>
          <a:off x="4293514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75433"/>
              </p:ext>
            </p:extLst>
          </p:nvPr>
        </p:nvGraphicFramePr>
        <p:xfrm>
          <a:off x="5892557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27593"/>
              </p:ext>
            </p:extLst>
          </p:nvPr>
        </p:nvGraphicFramePr>
        <p:xfrm>
          <a:off x="7495103" y="5142453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7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Persistence Estimation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23851" y="2370339"/>
            <a:ext cx="2692798" cy="8550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4" t="-47" r="-2365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/>
          <p:cNvSpPr/>
          <p:nvPr/>
        </p:nvSpPr>
        <p:spPr>
          <a:xfrm>
            <a:off x="8887375" y="3282353"/>
            <a:ext cx="237782" cy="233711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5602306" y="2878655"/>
            <a:ext cx="270222" cy="6086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𝒍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</a:rPr>
                  <a:t> counters</a:t>
                </a:r>
                <a:endParaRPr kumimoji="1" lang="zh-CN" altLang="en-US" sz="24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" t="-32" r="27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𝒅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</a:rPr>
                  <a:t> arrays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87" r="2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 22"/>
          <p:cNvGrpSpPr/>
          <p:nvPr/>
        </p:nvGrpSpPr>
        <p:grpSpPr>
          <a:xfrm>
            <a:off x="5800649" y="1937842"/>
            <a:ext cx="432444" cy="432496"/>
            <a:chOff x="3335252" y="382196"/>
            <a:chExt cx="432444" cy="432496"/>
          </a:xfrm>
          <a:noFill/>
        </p:grpSpPr>
        <p:sp>
          <p:nvSpPr>
            <p:cNvPr id="24" name="椭圆 23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线箭头连接符 25"/>
          <p:cNvCxnSpPr/>
          <p:nvPr/>
        </p:nvCxnSpPr>
        <p:spPr>
          <a:xfrm flipH="1">
            <a:off x="4915449" y="2370338"/>
            <a:ext cx="1101200" cy="18411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016649" y="2370338"/>
            <a:ext cx="2239611" cy="27667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7" t="-12" r="-23665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96" r="-23759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6974"/>
              </p:ext>
            </p:extLst>
          </p:nvPr>
        </p:nvGraphicFramePr>
        <p:xfrm>
          <a:off x="2694075" y="330191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5</a:t>
                      </a:r>
                      <a:endParaRPr lang="zh-CN" altLang="en-US" sz="2400" i="0" dirty="0">
                        <a:solidFill>
                          <a:srgbClr val="FF0000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293514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892557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7495103" y="330500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694075" y="42165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2016"/>
              </p:ext>
            </p:extLst>
          </p:nvPr>
        </p:nvGraphicFramePr>
        <p:xfrm>
          <a:off x="4293514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mr-IN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……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892557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495103" y="42196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694075" y="51393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293514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892557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495103" y="5142453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7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3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Persistence Estimation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694075" y="330191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i="0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6</a:t>
                      </a:r>
                      <a:endParaRPr lang="zh-CN" altLang="en-US" sz="2400" i="0" dirty="0">
                        <a:solidFill>
                          <a:srgbClr val="FF0000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线箭头连接符 12"/>
          <p:cNvCxnSpPr/>
          <p:nvPr/>
        </p:nvCxnSpPr>
        <p:spPr>
          <a:xfrm flipH="1">
            <a:off x="3323851" y="2370339"/>
            <a:ext cx="2692798" cy="8550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4" t="-47" r="-2365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/>
          <p:cNvSpPr/>
          <p:nvPr/>
        </p:nvSpPr>
        <p:spPr>
          <a:xfrm>
            <a:off x="8887375" y="3282353"/>
            <a:ext cx="237782" cy="233711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5602306" y="2878655"/>
            <a:ext cx="270222" cy="6086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𝒍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</a:rPr>
                  <a:t> counters</a:t>
                </a:r>
                <a:endParaRPr kumimoji="1" lang="zh-CN" altLang="en-US" sz="24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" t="-32" r="27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𝒅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</a:rPr>
                  <a:t> arrays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87" r="2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 22"/>
          <p:cNvGrpSpPr/>
          <p:nvPr/>
        </p:nvGrpSpPr>
        <p:grpSpPr>
          <a:xfrm>
            <a:off x="5800649" y="1937842"/>
            <a:ext cx="432444" cy="432496"/>
            <a:chOff x="3335252" y="382196"/>
            <a:chExt cx="432444" cy="432496"/>
          </a:xfrm>
          <a:noFill/>
        </p:grpSpPr>
        <p:sp>
          <p:nvSpPr>
            <p:cNvPr id="24" name="椭圆 23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线箭头连接符 25"/>
          <p:cNvCxnSpPr/>
          <p:nvPr/>
        </p:nvCxnSpPr>
        <p:spPr>
          <a:xfrm flipH="1">
            <a:off x="4915449" y="2370338"/>
            <a:ext cx="1101200" cy="18411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016649" y="2370338"/>
            <a:ext cx="2239611" cy="27667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7" t="-12" r="-23665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96" r="-23759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293514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892557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7495103" y="330500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694075" y="42165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293514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mr-IN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……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892557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495103" y="42196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694075" y="51393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293514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892557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495103" y="5142453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7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Persistence Estimation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694075" y="330191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i="0" dirty="0">
                          <a:solidFill>
                            <a:srgbClr val="FF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6</a:t>
                      </a:r>
                      <a:endParaRPr lang="zh-CN" altLang="en-US" sz="2400" i="0" dirty="0">
                        <a:solidFill>
                          <a:srgbClr val="FF0000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线箭头连接符 12"/>
          <p:cNvCxnSpPr/>
          <p:nvPr/>
        </p:nvCxnSpPr>
        <p:spPr>
          <a:xfrm flipH="1">
            <a:off x="3323851" y="2370339"/>
            <a:ext cx="2692798" cy="8550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4" t="-47" r="-2365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/>
          <p:cNvSpPr/>
          <p:nvPr/>
        </p:nvSpPr>
        <p:spPr>
          <a:xfrm>
            <a:off x="8887375" y="3282353"/>
            <a:ext cx="237782" cy="233711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5602306" y="2878655"/>
            <a:ext cx="270222" cy="6086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𝒍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</a:rPr>
                  <a:t> counters</a:t>
                </a:r>
                <a:endParaRPr kumimoji="1" lang="zh-CN" altLang="en-US" sz="24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" t="-32" r="27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𝒅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</a:rPr>
                  <a:t> arrays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87" r="2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 22"/>
          <p:cNvGrpSpPr/>
          <p:nvPr/>
        </p:nvGrpSpPr>
        <p:grpSpPr>
          <a:xfrm>
            <a:off x="5800649" y="1937842"/>
            <a:ext cx="432444" cy="432496"/>
            <a:chOff x="3335252" y="382196"/>
            <a:chExt cx="432444" cy="432496"/>
          </a:xfrm>
          <a:noFill/>
        </p:grpSpPr>
        <p:sp>
          <p:nvSpPr>
            <p:cNvPr id="24" name="椭圆 23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线箭头连接符 25"/>
          <p:cNvCxnSpPr/>
          <p:nvPr/>
        </p:nvCxnSpPr>
        <p:spPr>
          <a:xfrm flipH="1">
            <a:off x="4915449" y="2370338"/>
            <a:ext cx="1101200" cy="18411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016649" y="2370338"/>
            <a:ext cx="2239611" cy="27667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7" t="-12" r="-23665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96" r="-23759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293514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892557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7495103" y="330500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694075" y="42165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293514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mr-IN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……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892557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495103" y="42196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694075" y="51393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293514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892557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495103" y="5142453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7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文本框 21">
            <a:extLst>
              <a:ext uri="{FF2B5EF4-FFF2-40B4-BE49-F238E27FC236}">
                <a16:creationId xmlns:a16="http://schemas.microsoft.com/office/drawing/2014/main" id="{0B43D7AD-2C74-1E4A-8D7F-B9F941D268FF}"/>
              </a:ext>
            </a:extLst>
          </p:cNvPr>
          <p:cNvSpPr txBox="1"/>
          <p:nvPr/>
        </p:nvSpPr>
        <p:spPr>
          <a:xfrm>
            <a:off x="7007038" y="5564461"/>
            <a:ext cx="22199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Not changed</a:t>
            </a:r>
          </a:p>
        </p:txBody>
      </p:sp>
    </p:spTree>
    <p:extLst>
      <p:ext uri="{BB962C8B-B14F-4D97-AF65-F5344CB8AC3E}">
        <p14:creationId xmlns:p14="http://schemas.microsoft.com/office/powerpoint/2010/main" val="134306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Persistence Estimation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98205"/>
              </p:ext>
            </p:extLst>
          </p:nvPr>
        </p:nvGraphicFramePr>
        <p:xfrm>
          <a:off x="2694075" y="330191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rgbClr val="C0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i="0" dirty="0">
                          <a:solidFill>
                            <a:srgbClr val="C0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6</a:t>
                      </a:r>
                      <a:endParaRPr lang="zh-CN" altLang="en-US" sz="2400" i="0" dirty="0">
                        <a:solidFill>
                          <a:srgbClr val="C00000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线箭头连接符 12"/>
          <p:cNvCxnSpPr/>
          <p:nvPr/>
        </p:nvCxnSpPr>
        <p:spPr>
          <a:xfrm flipH="1">
            <a:off x="3323851" y="2370339"/>
            <a:ext cx="2692798" cy="8550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68" y="2397934"/>
                <a:ext cx="4263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4" t="-47" r="-2365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/>
          <p:cNvSpPr/>
          <p:nvPr/>
        </p:nvSpPr>
        <p:spPr>
          <a:xfrm>
            <a:off x="8887375" y="3282353"/>
            <a:ext cx="237782" cy="233711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5602306" y="2878655"/>
            <a:ext cx="270222" cy="6086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𝒍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</a:rPr>
                  <a:t> counters</a:t>
                </a:r>
                <a:endParaRPr kumimoji="1" lang="zh-CN" altLang="en-US" sz="24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17" y="6062463"/>
                <a:ext cx="1453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" t="-32" r="27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𝒅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</a:rPr>
                  <a:t> arrays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69" y="4255456"/>
                <a:ext cx="14931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87" r="2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 22"/>
          <p:cNvGrpSpPr/>
          <p:nvPr/>
        </p:nvGrpSpPr>
        <p:grpSpPr>
          <a:xfrm>
            <a:off x="5800649" y="1937842"/>
            <a:ext cx="432444" cy="432496"/>
            <a:chOff x="3335252" y="382196"/>
            <a:chExt cx="432444" cy="432496"/>
          </a:xfrm>
          <a:noFill/>
        </p:grpSpPr>
        <p:sp>
          <p:nvSpPr>
            <p:cNvPr id="24" name="椭圆 23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6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线箭头连接符 25"/>
          <p:cNvCxnSpPr/>
          <p:nvPr/>
        </p:nvCxnSpPr>
        <p:spPr>
          <a:xfrm flipH="1">
            <a:off x="4915449" y="2370338"/>
            <a:ext cx="1101200" cy="18411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016649" y="2370338"/>
            <a:ext cx="2239611" cy="27667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31" y="2771186"/>
                <a:ext cx="4263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7" t="-12" r="-23665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65" y="2680690"/>
                <a:ext cx="4263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96" r="-23759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293514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892557" y="32968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7495103" y="330500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694075" y="4216567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1344"/>
              </p:ext>
            </p:extLst>
          </p:nvPr>
        </p:nvGraphicFramePr>
        <p:xfrm>
          <a:off x="4293514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mr-IN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……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892557" y="42115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495103" y="42196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694075" y="5139360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293514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892557" y="5134315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algn="ctr"/>
                      <a:endParaRPr lang="zh-CN" altLang="en-US" sz="2400" i="1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495103" y="5142453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7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32383" y="2045916"/>
                <a:ext cx="2796407" cy="527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en-US" altLang="zh-CN" sz="24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𝟏</m:t>
                              </m:r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𝒋</m:t>
                              </m:r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𝒅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kumimoji="1"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383" y="2045916"/>
                <a:ext cx="2796407" cy="527837"/>
              </a:xfrm>
              <a:prstGeom prst="rect">
                <a:avLst/>
              </a:prstGeom>
              <a:blipFill rotWithShape="1">
                <a:blip r:embed="rId9"/>
                <a:stretch>
                  <a:fillRect l="-10" t="-110" r="-335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 Overview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Persistence Estimation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Finding Persistent Items</a:t>
            </a:r>
          </a:p>
        </p:txBody>
      </p:sp>
    </p:spTree>
    <p:extLst>
      <p:ext uri="{BB962C8B-B14F-4D97-AF65-F5344CB8AC3E}">
        <p14:creationId xmlns:p14="http://schemas.microsoft.com/office/powerpoint/2010/main" val="153369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9097" y="3593696"/>
            <a:ext cx="9171726" cy="65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Background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838200" y="1690688"/>
            <a:ext cx="10520921" cy="1368359"/>
            <a:chOff x="715736" y="3266700"/>
            <a:chExt cx="10520921" cy="1368359"/>
          </a:xfrm>
        </p:grpSpPr>
        <p:sp>
          <p:nvSpPr>
            <p:cNvPr id="12" name="虚尾箭头 11"/>
            <p:cNvSpPr/>
            <p:nvPr/>
          </p:nvSpPr>
          <p:spPr>
            <a:xfrm>
              <a:off x="715736" y="3266700"/>
              <a:ext cx="10520921" cy="1368359"/>
            </a:xfrm>
            <a:prstGeom prst="stripedRightArrow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34205" y="3695368"/>
              <a:ext cx="2584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Arial" panose="020B0604020202090204" pitchFamily="34" charset="0"/>
                  <a:ea typeface="Arial" panose="020B0604020202090204" pitchFamily="34" charset="0"/>
                  <a:cs typeface="Arial" panose="020B0604020202090204" pitchFamily="34" charset="0"/>
                </a:rPr>
                <a:t>Data Streams</a:t>
              </a:r>
              <a:endParaRPr kumimoji="1" lang="zh-CN" altLang="en-US" sz="28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endParaRPr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1237548" y="3754517"/>
              <a:ext cx="432444" cy="432496"/>
              <a:chOff x="3335252" y="382196"/>
              <a:chExt cx="432444" cy="432496"/>
            </a:xfrm>
            <a:noFill/>
          </p:grpSpPr>
          <p:sp>
            <p:nvSpPr>
              <p:cNvPr id="53" name="椭圆 52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组 54"/>
            <p:cNvGrpSpPr/>
            <p:nvPr/>
          </p:nvGrpSpPr>
          <p:grpSpPr>
            <a:xfrm>
              <a:off x="2004318" y="3754517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56" name="椭圆 55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组 58"/>
            <p:cNvGrpSpPr/>
            <p:nvPr/>
          </p:nvGrpSpPr>
          <p:grpSpPr>
            <a:xfrm>
              <a:off x="2770644" y="3751002"/>
              <a:ext cx="432444" cy="432496"/>
              <a:chOff x="3335252" y="382196"/>
              <a:chExt cx="432444" cy="432496"/>
            </a:xfrm>
            <a:noFill/>
          </p:grpSpPr>
          <p:sp>
            <p:nvSpPr>
              <p:cNvPr id="60" name="椭圆 59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537414" y="3751002"/>
              <a:ext cx="432444" cy="432496"/>
              <a:chOff x="3335252" y="382196"/>
              <a:chExt cx="432444" cy="432496"/>
            </a:xfrm>
            <a:noFill/>
          </p:grpSpPr>
          <p:sp>
            <p:nvSpPr>
              <p:cNvPr id="63" name="椭圆 62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组 64"/>
            <p:cNvGrpSpPr/>
            <p:nvPr/>
          </p:nvGrpSpPr>
          <p:grpSpPr>
            <a:xfrm>
              <a:off x="4284788" y="3754517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66" name="椭圆 65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组 67"/>
            <p:cNvGrpSpPr/>
            <p:nvPr/>
          </p:nvGrpSpPr>
          <p:grpSpPr>
            <a:xfrm>
              <a:off x="5051558" y="3754517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69" name="椭圆 68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组 70"/>
            <p:cNvGrpSpPr/>
            <p:nvPr/>
          </p:nvGrpSpPr>
          <p:grpSpPr>
            <a:xfrm>
              <a:off x="5817884" y="3751002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72" name="椭圆 71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组 73"/>
            <p:cNvGrpSpPr/>
            <p:nvPr/>
          </p:nvGrpSpPr>
          <p:grpSpPr>
            <a:xfrm>
              <a:off x="6584654" y="3751002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75" name="椭圆 74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" name="文本框 29"/>
          <p:cNvSpPr txBox="1"/>
          <p:nvPr/>
        </p:nvSpPr>
        <p:spPr>
          <a:xfrm>
            <a:off x="1360012" y="3608687"/>
            <a:ext cx="517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High Speed &amp; Large Volume</a:t>
            </a:r>
            <a:endParaRPr kumimoji="1" lang="zh-CN" altLang="en-US" sz="28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79757" y="3608687"/>
            <a:ext cx="287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Limited Space</a:t>
            </a:r>
            <a:endParaRPr kumimoji="1" lang="zh-CN" altLang="en-US" sz="28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96000" y="3593696"/>
            <a:ext cx="161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 err="1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v.s</a:t>
            </a:r>
            <a:r>
              <a:rPr kumimoji="1" lang="en-US" altLang="zh-CN" sz="28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.</a:t>
            </a:r>
            <a:endParaRPr kumimoji="1" lang="zh-CN" altLang="en-US" sz="28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5560385" y="4482059"/>
            <a:ext cx="565983" cy="85443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597506" y="5468376"/>
            <a:ext cx="258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Approximate</a:t>
            </a:r>
            <a:endParaRPr kumimoji="1" lang="zh-CN" altLang="en-US" sz="2800" b="1" i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58149" y="5991596"/>
            <a:ext cx="4970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i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Frequency, Cardinality, Quantile</a:t>
            </a:r>
            <a:endParaRPr kumimoji="1" lang="zh-CN" altLang="en-US" sz="2200" i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E6F8A1-A4FC-F647-A70C-03543ADB4E5D}"/>
              </a:ext>
            </a:extLst>
          </p:cNvPr>
          <p:cNvSpPr/>
          <p:nvPr/>
        </p:nvSpPr>
        <p:spPr>
          <a:xfrm>
            <a:off x="5102227" y="2286000"/>
            <a:ext cx="4152070" cy="351905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DC45014-86D4-5A4F-AEBC-A1BAAE9E0504}"/>
              </a:ext>
            </a:extLst>
          </p:cNvPr>
          <p:cNvSpPr/>
          <p:nvPr/>
        </p:nvSpPr>
        <p:spPr>
          <a:xfrm>
            <a:off x="3060182" y="2286000"/>
            <a:ext cx="1778797" cy="351905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Finding Persistent Items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720873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>
            <a:off x="2334684" y="2697036"/>
            <a:ext cx="942721" cy="4969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275499" y="2959718"/>
                <a:ext cx="93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99" y="2959718"/>
                <a:ext cx="9370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" t="-167" r="7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 42"/>
          <p:cNvGrpSpPr/>
          <p:nvPr/>
        </p:nvGrpSpPr>
        <p:grpSpPr>
          <a:xfrm>
            <a:off x="1843499" y="2480788"/>
            <a:ext cx="432000" cy="432496"/>
            <a:chOff x="3335252" y="382196"/>
            <a:chExt cx="432000" cy="432496"/>
          </a:xfrm>
          <a:noFill/>
        </p:grpSpPr>
        <p:sp>
          <p:nvSpPr>
            <p:cNvPr id="44" name="椭圆 43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3367010" y="393790"/>
                  <a:ext cx="384656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384656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336590" y="2519738"/>
          <a:ext cx="12438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3</a:t>
                      </a:r>
                      <a:endParaRPr lang="zh-CN" altLang="en-US" sz="2400" b="1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2</a:t>
                      </a:r>
                      <a:endParaRPr lang="zh-CN" altLang="en-US" sz="2400" b="1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7" name="直线箭头连接符 46"/>
          <p:cNvCxnSpPr/>
          <p:nvPr/>
        </p:nvCxnSpPr>
        <p:spPr>
          <a:xfrm>
            <a:off x="2334684" y="4506529"/>
            <a:ext cx="942721" cy="4969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275498" y="4757791"/>
                <a:ext cx="93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98" y="4757791"/>
                <a:ext cx="9370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" t="-100" r="7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 48"/>
          <p:cNvGrpSpPr/>
          <p:nvPr/>
        </p:nvGrpSpPr>
        <p:grpSpPr>
          <a:xfrm>
            <a:off x="1843499" y="4290281"/>
            <a:ext cx="432445" cy="432496"/>
            <a:chOff x="3335252" y="382196"/>
            <a:chExt cx="432445" cy="432496"/>
          </a:xfrm>
          <a:noFill/>
        </p:grpSpPr>
        <p:sp>
          <p:nvSpPr>
            <p:cNvPr id="50" name="椭圆 49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293048" y="5323279"/>
                <a:ext cx="14538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charset="0"/>
                      </a:rPr>
                      <m:t>𝒍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</a:rPr>
                  <a:t> counters</a:t>
                </a:r>
                <a:endParaRPr kumimoji="1" lang="zh-CN" altLang="en-US" sz="24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48" y="5323279"/>
                <a:ext cx="145383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9" t="-20" r="18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表格 52"/>
              <p:cNvGraphicFramePr>
                <a:graphicFrameLocks noGrp="1"/>
              </p:cNvGraphicFramePr>
              <p:nvPr/>
            </p:nvGraphicFramePr>
            <p:xfrm>
              <a:off x="5349027" y="2989290"/>
              <a:ext cx="373172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5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5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413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8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表格 52"/>
              <p:cNvGraphicFramePr>
                <a:graphicFrameLocks noGrp="1"/>
              </p:cNvGraphicFramePr>
              <p:nvPr/>
            </p:nvGraphicFramePr>
            <p:xfrm>
              <a:off x="5349027" y="2989290"/>
              <a:ext cx="373172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5863"/>
                    <a:gridCol w="186586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758248" y="2503405"/>
                <a:ext cx="32328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charset="0"/>
                        <a:ea typeface="Times New Roman" panose="02020603050405020304" charset="0"/>
                        <a:cs typeface="Times New Roman" panose="02020603050405020304" charset="0"/>
                      </a:rPr>
                      <m:t>𝒘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</a:rPr>
                  <a:t> KV pairs in a bucket</a:t>
                </a:r>
                <a:endParaRPr kumimoji="1" lang="zh-CN" altLang="en-US" sz="2400" b="1" dirty="0"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48" y="2503405"/>
                <a:ext cx="3232801" cy="369332"/>
              </a:xfrm>
              <a:prstGeom prst="rect">
                <a:avLst/>
              </a:prstGeom>
              <a:blipFill>
                <a:blip r:embed="rId8"/>
                <a:stretch>
                  <a:fillRect l="-2353" t="-2666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/>
          <p:cNvCxnSpPr/>
          <p:nvPr/>
        </p:nvCxnSpPr>
        <p:spPr>
          <a:xfrm>
            <a:off x="4639645" y="3210798"/>
            <a:ext cx="61967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格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183016"/>
                  </p:ext>
                </p:extLst>
              </p:nvPr>
            </p:nvGraphicFramePr>
            <p:xfrm>
              <a:off x="5349027" y="4786431"/>
              <a:ext cx="373172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5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5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413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2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格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183016"/>
                  </p:ext>
                </p:extLst>
              </p:nvPr>
            </p:nvGraphicFramePr>
            <p:xfrm>
              <a:off x="5349027" y="4786431"/>
              <a:ext cx="373172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5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5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351" t="-10811" r="-101351" b="-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2041" t="-10811" r="-2041" b="-324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7" name="直线箭头连接符 56"/>
          <p:cNvCxnSpPr/>
          <p:nvPr/>
        </p:nvCxnSpPr>
        <p:spPr>
          <a:xfrm>
            <a:off x="4639645" y="5007939"/>
            <a:ext cx="61967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53">
            <a:extLst>
              <a:ext uri="{FF2B5EF4-FFF2-40B4-BE49-F238E27FC236}">
                <a16:creationId xmlns:a16="http://schemas.microsoft.com/office/drawing/2014/main" id="{D803BCC0-1EB2-CE4E-B0D5-2FBF0582123B}"/>
              </a:ext>
            </a:extLst>
          </p:cNvPr>
          <p:cNvSpPr txBox="1"/>
          <p:nvPr/>
        </p:nvSpPr>
        <p:spPr>
          <a:xfrm>
            <a:off x="6276714" y="1720873"/>
            <a:ext cx="1870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Second part</a:t>
            </a:r>
            <a:endParaRPr kumimoji="1"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53">
            <a:extLst>
              <a:ext uri="{FF2B5EF4-FFF2-40B4-BE49-F238E27FC236}">
                <a16:creationId xmlns:a16="http://schemas.microsoft.com/office/drawing/2014/main" id="{F6907DAB-1B16-3F47-AE91-33BD35A9C87D}"/>
              </a:ext>
            </a:extLst>
          </p:cNvPr>
          <p:cNvSpPr txBox="1"/>
          <p:nvPr/>
        </p:nvSpPr>
        <p:spPr>
          <a:xfrm>
            <a:off x="3277405" y="1725077"/>
            <a:ext cx="16165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First part</a:t>
            </a:r>
            <a:endParaRPr kumimoji="1"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Finding Persistent Items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85317" y="52751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2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8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2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直线箭头连接符 12"/>
          <p:cNvCxnSpPr/>
          <p:nvPr/>
        </p:nvCxnSpPr>
        <p:spPr>
          <a:xfrm>
            <a:off x="1770531" y="2441271"/>
            <a:ext cx="836720" cy="6785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" t="-157" r="8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 14"/>
          <p:cNvGrpSpPr/>
          <p:nvPr/>
        </p:nvGrpSpPr>
        <p:grpSpPr>
          <a:xfrm>
            <a:off x="1313131" y="1966358"/>
            <a:ext cx="432445" cy="432496"/>
            <a:chOff x="3335252" y="382196"/>
            <a:chExt cx="432445" cy="432496"/>
          </a:xfrm>
          <a:noFill/>
        </p:grpSpPr>
        <p:sp>
          <p:nvSpPr>
            <p:cNvPr id="16" name="椭圆 15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直线连接符 3"/>
          <p:cNvCxnSpPr/>
          <p:nvPr/>
        </p:nvCxnSpPr>
        <p:spPr>
          <a:xfrm>
            <a:off x="4417598" y="1565182"/>
            <a:ext cx="17930" cy="46383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4970737" y="2323403"/>
            <a:ext cx="1550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Incoming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Item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7420251" y="2304165"/>
            <a:ext cx="13660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Array of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Key</a:t>
            </a:r>
            <a:endParaRPr lang="zh-CN" altLang="en-US" sz="2400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6199404" y="3478306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199404" y="3914041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6199404" y="4362655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6199404" y="4811269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6158" y="4942018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cmpeq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Finding Persistent Items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85317" y="52751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2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14063"/>
                  </p:ext>
                </p:extLst>
              </p:nvPr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8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14063"/>
                  </p:ext>
                </p:extLst>
              </p:nvPr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1" t="-11842" r="-2545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2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直线箭头连接符 12"/>
          <p:cNvCxnSpPr/>
          <p:nvPr/>
        </p:nvCxnSpPr>
        <p:spPr>
          <a:xfrm>
            <a:off x="1770531" y="2441271"/>
            <a:ext cx="836720" cy="6785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" t="-157" r="8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 14"/>
          <p:cNvGrpSpPr/>
          <p:nvPr/>
        </p:nvGrpSpPr>
        <p:grpSpPr>
          <a:xfrm>
            <a:off x="1313131" y="1966358"/>
            <a:ext cx="432445" cy="432496"/>
            <a:chOff x="3335252" y="382196"/>
            <a:chExt cx="432445" cy="432496"/>
          </a:xfrm>
          <a:noFill/>
        </p:grpSpPr>
        <p:sp>
          <p:nvSpPr>
            <p:cNvPr id="16" name="椭圆 15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直线连接符 3"/>
          <p:cNvCxnSpPr/>
          <p:nvPr/>
        </p:nvCxnSpPr>
        <p:spPr>
          <a:xfrm>
            <a:off x="4417598" y="1565182"/>
            <a:ext cx="17930" cy="46383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4970737" y="2323403"/>
            <a:ext cx="1550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Incoming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Item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7420251" y="2304165"/>
            <a:ext cx="13660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Array of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Key</a:t>
            </a:r>
            <a:endParaRPr lang="zh-CN" altLang="en-US" sz="2400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6199404" y="3478306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199404" y="3914041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6199404" y="4362655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6199404" y="4811269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6158" y="4942018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cmpeq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635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Finding Persistent Items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85317" y="52751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2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rgbClr val="C00000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rgbClr val="C00000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9</a:t>
                          </a:r>
                          <a:r>
                            <a:rPr lang="en-US" altLang="zh-CN" sz="2400" b="1" i="0" dirty="0">
                              <a:solidFill>
                                <a:srgbClr val="C00000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rgbClr val="C00000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2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直线箭头连接符 12"/>
          <p:cNvCxnSpPr/>
          <p:nvPr/>
        </p:nvCxnSpPr>
        <p:spPr>
          <a:xfrm>
            <a:off x="1770531" y="2441271"/>
            <a:ext cx="836720" cy="6785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" t="-157" r="8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 14"/>
          <p:cNvGrpSpPr/>
          <p:nvPr/>
        </p:nvGrpSpPr>
        <p:grpSpPr>
          <a:xfrm>
            <a:off x="1313131" y="1966358"/>
            <a:ext cx="432445" cy="432496"/>
            <a:chOff x="3335252" y="382196"/>
            <a:chExt cx="432445" cy="432496"/>
          </a:xfrm>
          <a:noFill/>
        </p:grpSpPr>
        <p:sp>
          <p:nvSpPr>
            <p:cNvPr id="16" name="椭圆 15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直线连接符 3"/>
          <p:cNvCxnSpPr/>
          <p:nvPr/>
        </p:nvCxnSpPr>
        <p:spPr>
          <a:xfrm>
            <a:off x="4417598" y="1565182"/>
            <a:ext cx="17930" cy="46383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4970737" y="2323403"/>
            <a:ext cx="1550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Incoming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Item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7420251" y="2304165"/>
            <a:ext cx="13660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Array of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Key</a:t>
            </a:r>
            <a:endParaRPr lang="zh-CN" altLang="en-US" sz="2400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6199404" y="3478306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199404" y="3914041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6199404" y="4362655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6199404" y="4811269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6158" y="4942018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cmpeq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Finding Persistent Items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52268" y="5400628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2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/>
            </p:nvGraphicFramePr>
            <p:xfrm>
              <a:off x="2237484" y="33335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8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/>
            </p:nvGraphicFramePr>
            <p:xfrm>
              <a:off x="2237484" y="33335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/>
            </p:nvGraphicFramePr>
            <p:xfrm>
              <a:off x="2237483" y="37907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/>
            </p:nvGraphicFramePr>
            <p:xfrm>
              <a:off x="2237483" y="37907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2237483" y="42479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2237483" y="42479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/>
            </p:nvGraphicFramePr>
            <p:xfrm>
              <a:off x="2237482" y="47051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2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/>
            </p:nvGraphicFramePr>
            <p:xfrm>
              <a:off x="2237482" y="47051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26" name="直线箭头连接符 25"/>
          <p:cNvCxnSpPr/>
          <p:nvPr/>
        </p:nvCxnSpPr>
        <p:spPr>
          <a:xfrm>
            <a:off x="2237482" y="2566777"/>
            <a:ext cx="836720" cy="6785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452268" y="2400021"/>
                <a:ext cx="93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268" y="2400021"/>
                <a:ext cx="937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7" t="-96" r="3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 27"/>
          <p:cNvGrpSpPr/>
          <p:nvPr/>
        </p:nvGrpSpPr>
        <p:grpSpPr>
          <a:xfrm>
            <a:off x="1780082" y="2091864"/>
            <a:ext cx="432445" cy="432496"/>
            <a:chOff x="3335252" y="382196"/>
            <a:chExt cx="432445" cy="432496"/>
          </a:xfrm>
          <a:noFill/>
        </p:grpSpPr>
        <p:sp>
          <p:nvSpPr>
            <p:cNvPr id="29" name="椭圆 28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直线箭头连接符 30"/>
          <p:cNvCxnSpPr/>
          <p:nvPr/>
        </p:nvCxnSpPr>
        <p:spPr>
          <a:xfrm>
            <a:off x="3923389" y="5643702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696138" y="5096324"/>
            <a:ext cx="189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Update</a:t>
            </a:r>
            <a:endParaRPr kumimoji="1" lang="zh-CN" altLang="en-US" sz="2800" b="1" dirty="0">
              <a:solidFill>
                <a:srgbClr val="C00000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578175" y="5400628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rgbClr val="C0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Off </a:t>
                      </a:r>
                      <a:r>
                        <a:rPr lang="en-US" altLang="zh-CN" sz="2400" i="0" dirty="0">
                          <a:solidFill>
                            <a:srgbClr val="C0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3</a:t>
                      </a:r>
                      <a:endParaRPr lang="zh-CN" altLang="en-US" sz="2400" i="0" dirty="0">
                        <a:solidFill>
                          <a:srgbClr val="C00000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/>
              <p:cNvGraphicFramePr>
                <a:graphicFrameLocks noGrp="1"/>
              </p:cNvGraphicFramePr>
              <p:nvPr/>
            </p:nvGraphicFramePr>
            <p:xfrm>
              <a:off x="5363391" y="3333544"/>
              <a:ext cx="1673440" cy="8960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89608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8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/>
              <p:cNvGraphicFramePr>
                <a:graphicFrameLocks noGrp="1"/>
              </p:cNvGraphicFramePr>
              <p:nvPr/>
            </p:nvGraphicFramePr>
            <p:xfrm>
              <a:off x="5363391" y="3333544"/>
              <a:ext cx="1673440" cy="8960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8959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/>
              <p:cNvGraphicFramePr>
                <a:graphicFrameLocks noGrp="1"/>
              </p:cNvGraphicFramePr>
              <p:nvPr/>
            </p:nvGraphicFramePr>
            <p:xfrm>
              <a:off x="5363390" y="37907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/>
              <p:cNvGraphicFramePr>
                <a:graphicFrameLocks noGrp="1"/>
              </p:cNvGraphicFramePr>
              <p:nvPr/>
            </p:nvGraphicFramePr>
            <p:xfrm>
              <a:off x="5363390" y="37907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/>
              <p:cNvGraphicFramePr>
                <a:graphicFrameLocks noGrp="1"/>
              </p:cNvGraphicFramePr>
              <p:nvPr/>
            </p:nvGraphicFramePr>
            <p:xfrm>
              <a:off x="5363390" y="42479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/>
              <p:cNvGraphicFramePr>
                <a:graphicFrameLocks noGrp="1"/>
              </p:cNvGraphicFramePr>
              <p:nvPr/>
            </p:nvGraphicFramePr>
            <p:xfrm>
              <a:off x="5363390" y="42479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/>
              <p:cNvGraphicFramePr>
                <a:graphicFrameLocks noGrp="1"/>
              </p:cNvGraphicFramePr>
              <p:nvPr/>
            </p:nvGraphicFramePr>
            <p:xfrm>
              <a:off x="5363389" y="47051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2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/>
              <p:cNvGraphicFramePr>
                <a:graphicFrameLocks noGrp="1"/>
              </p:cNvGraphicFramePr>
              <p:nvPr/>
            </p:nvGraphicFramePr>
            <p:xfrm>
              <a:off x="5363389" y="47051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5" name="直线箭头连接符 44"/>
          <p:cNvCxnSpPr/>
          <p:nvPr/>
        </p:nvCxnSpPr>
        <p:spPr>
          <a:xfrm>
            <a:off x="6974637" y="5629554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747386" y="5629228"/>
            <a:ext cx="189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&gt;2</a:t>
            </a:r>
            <a:endParaRPr kumimoji="1" lang="zh-CN" altLang="en-US" sz="2800" b="1" dirty="0">
              <a:solidFill>
                <a:srgbClr val="C00000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84716" y="5048044"/>
            <a:ext cx="189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Swap</a:t>
            </a:r>
            <a:endParaRPr kumimoji="1" lang="zh-CN" altLang="en-US" sz="2800" b="1" dirty="0">
              <a:solidFill>
                <a:srgbClr val="C00000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8567229" y="5400628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rgbClr val="C0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rgbClr val="C00000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2</a:t>
                      </a:r>
                      <a:endParaRPr lang="zh-CN" altLang="en-US" sz="2400" i="0" dirty="0">
                        <a:solidFill>
                          <a:srgbClr val="C00000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表格 48"/>
              <p:cNvGraphicFramePr>
                <a:graphicFrameLocks noGrp="1"/>
              </p:cNvGraphicFramePr>
              <p:nvPr/>
            </p:nvGraphicFramePr>
            <p:xfrm>
              <a:off x="8352445" y="3333544"/>
              <a:ext cx="1673440" cy="8960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89608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8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表格 48"/>
              <p:cNvGraphicFramePr>
                <a:graphicFrameLocks noGrp="1"/>
              </p:cNvGraphicFramePr>
              <p:nvPr/>
            </p:nvGraphicFramePr>
            <p:xfrm>
              <a:off x="8352445" y="3333544"/>
              <a:ext cx="1673440" cy="8960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8959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表格 49"/>
              <p:cNvGraphicFramePr>
                <a:graphicFrameLocks noGrp="1"/>
              </p:cNvGraphicFramePr>
              <p:nvPr/>
            </p:nvGraphicFramePr>
            <p:xfrm>
              <a:off x="8352444" y="37907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表格 49"/>
              <p:cNvGraphicFramePr>
                <a:graphicFrameLocks noGrp="1"/>
              </p:cNvGraphicFramePr>
              <p:nvPr/>
            </p:nvGraphicFramePr>
            <p:xfrm>
              <a:off x="8352444" y="37907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格 50"/>
              <p:cNvGraphicFramePr>
                <a:graphicFrameLocks noGrp="1"/>
              </p:cNvGraphicFramePr>
              <p:nvPr/>
            </p:nvGraphicFramePr>
            <p:xfrm>
              <a:off x="8352444" y="42479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格 50"/>
              <p:cNvGraphicFramePr>
                <a:graphicFrameLocks noGrp="1"/>
              </p:cNvGraphicFramePr>
              <p:nvPr/>
            </p:nvGraphicFramePr>
            <p:xfrm>
              <a:off x="8352444" y="42479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表格 51"/>
              <p:cNvGraphicFramePr>
                <a:graphicFrameLocks noGrp="1"/>
              </p:cNvGraphicFramePr>
              <p:nvPr/>
            </p:nvGraphicFramePr>
            <p:xfrm>
              <a:off x="8352443" y="47051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C00000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rgbClr val="C00000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rgbClr val="C00000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rgbClr val="C00000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rgbClr val="C00000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表格 51"/>
              <p:cNvGraphicFramePr>
                <a:graphicFrameLocks noGrp="1"/>
              </p:cNvGraphicFramePr>
              <p:nvPr/>
            </p:nvGraphicFramePr>
            <p:xfrm>
              <a:off x="8352443" y="4705144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6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Finding Persistent Items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85317" y="52751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2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8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2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直线箭头连接符 12"/>
          <p:cNvCxnSpPr/>
          <p:nvPr/>
        </p:nvCxnSpPr>
        <p:spPr>
          <a:xfrm>
            <a:off x="1770531" y="2441271"/>
            <a:ext cx="836720" cy="6785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" t="-157" r="8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 14"/>
          <p:cNvGrpSpPr/>
          <p:nvPr/>
        </p:nvGrpSpPr>
        <p:grpSpPr>
          <a:xfrm>
            <a:off x="1313131" y="1966358"/>
            <a:ext cx="432445" cy="432496"/>
            <a:chOff x="3335252" y="382196"/>
            <a:chExt cx="432445" cy="432496"/>
          </a:xfrm>
          <a:noFill/>
        </p:grpSpPr>
        <p:sp>
          <p:nvSpPr>
            <p:cNvPr id="16" name="椭圆 15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直线连接符 3"/>
          <p:cNvCxnSpPr/>
          <p:nvPr/>
        </p:nvCxnSpPr>
        <p:spPr>
          <a:xfrm>
            <a:off x="4417598" y="1565182"/>
            <a:ext cx="17930" cy="46383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5105390" y="2309862"/>
            <a:ext cx="1364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Counter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in Array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7420251" y="2304165"/>
            <a:ext cx="13660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Array of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Values</a:t>
            </a:r>
            <a:endParaRPr lang="zh-CN" altLang="en-US" sz="2400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6199404" y="3478306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199404" y="3914041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6199404" y="4362655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6199404" y="4811269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6158" y="4942018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cmpeq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Finding Persistent Items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85317" y="52751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2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8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3712200"/>
                  </p:ext>
                </p:extLst>
              </p:nvPr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2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3712200"/>
                  </p:ext>
                </p:extLst>
              </p:nvPr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91" t="-11842" r="-2545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直线箭头连接符 12"/>
          <p:cNvCxnSpPr/>
          <p:nvPr/>
        </p:nvCxnSpPr>
        <p:spPr>
          <a:xfrm>
            <a:off x="1770531" y="2441271"/>
            <a:ext cx="836720" cy="6785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" t="-157" r="8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 14"/>
          <p:cNvGrpSpPr/>
          <p:nvPr/>
        </p:nvGrpSpPr>
        <p:grpSpPr>
          <a:xfrm>
            <a:off x="1313131" y="1966358"/>
            <a:ext cx="432445" cy="432496"/>
            <a:chOff x="3335252" y="382196"/>
            <a:chExt cx="432445" cy="432496"/>
          </a:xfrm>
          <a:noFill/>
        </p:grpSpPr>
        <p:sp>
          <p:nvSpPr>
            <p:cNvPr id="16" name="椭圆 15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直线连接符 3"/>
          <p:cNvCxnSpPr/>
          <p:nvPr/>
        </p:nvCxnSpPr>
        <p:spPr>
          <a:xfrm>
            <a:off x="4417598" y="1565182"/>
            <a:ext cx="17930" cy="46383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5105390" y="2309862"/>
            <a:ext cx="1364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Counter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in Array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7420251" y="2304165"/>
            <a:ext cx="13660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Array of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Values</a:t>
            </a:r>
            <a:endParaRPr lang="zh-CN" altLang="en-US" sz="2400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6199404" y="3478306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199404" y="3914041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6199404" y="4362655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6199404" y="4811269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6158" y="4942018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cmpeq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879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sketch: Finding Persistent Items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85317" y="5275122"/>
          <a:ext cx="1243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On </a:t>
                      </a:r>
                      <a:r>
                        <a:rPr lang="en-US" altLang="zh-CN" sz="2400" i="0" dirty="0">
                          <a:solidFill>
                            <a:schemeClr val="tx1"/>
                          </a:solidFill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, 2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8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770533" y="32080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6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1770532" y="36652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On </a:t>
                          </a:r>
                          <a:r>
                            <a:rPr lang="en-US" altLang="zh-CN" sz="2400" i="0" dirty="0">
                              <a:solidFill>
                                <a:schemeClr val="tx1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1770532" y="41224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4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C00000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: </a:t>
                          </a:r>
                          <a:r>
                            <a:rPr lang="en-US" altLang="zh-CN" sz="2400" b="1" i="0" dirty="0">
                              <a:solidFill>
                                <a:srgbClr val="C00000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(</a:t>
                          </a:r>
                          <a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Off </a:t>
                          </a:r>
                          <a:r>
                            <a:rPr lang="en-US" altLang="zh-CN" sz="2400" i="0" dirty="0">
                              <a:solidFill>
                                <a:srgbClr val="C00000"/>
                              </a:solidFill>
                              <a:latin typeface="Cambria" panose="02040503050406030204" charset="0"/>
                              <a:ea typeface="Cambria" panose="02040503050406030204" charset="0"/>
                              <a:cs typeface="Cambria" panose="02040503050406030204" charset="0"/>
                            </a:rPr>
                            <a:t>, 3</a:t>
                          </a:r>
                          <a:r>
                            <a:rPr lang="en-US" altLang="zh-CN" sz="2400" b="1" i="0" dirty="0">
                              <a:solidFill>
                                <a:srgbClr val="C00000"/>
                              </a:solidFill>
                              <a:latin typeface="Times New Roman" panose="02020603050405020304" charset="0"/>
                              <a:ea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  <a:endParaRPr lang="zh-CN" altLang="en-US" sz="2400" b="1" i="0" dirty="0">
                            <a:solidFill>
                              <a:srgbClr val="C00000"/>
                            </a:solidFill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770531" y="4579638"/>
              <a:ext cx="167344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4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直线箭头连接符 12"/>
          <p:cNvCxnSpPr/>
          <p:nvPr/>
        </p:nvCxnSpPr>
        <p:spPr>
          <a:xfrm>
            <a:off x="1770531" y="2441271"/>
            <a:ext cx="836720" cy="6785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17" y="2274515"/>
                <a:ext cx="937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" t="-157" r="8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 14"/>
          <p:cNvGrpSpPr/>
          <p:nvPr/>
        </p:nvGrpSpPr>
        <p:grpSpPr>
          <a:xfrm>
            <a:off x="1313131" y="1966358"/>
            <a:ext cx="432445" cy="432496"/>
            <a:chOff x="3335252" y="382196"/>
            <a:chExt cx="432445" cy="432496"/>
          </a:xfrm>
          <a:noFill/>
        </p:grpSpPr>
        <p:sp>
          <p:nvSpPr>
            <p:cNvPr id="16" name="椭圆 15"/>
            <p:cNvSpPr/>
            <p:nvPr/>
          </p:nvSpPr>
          <p:spPr>
            <a:xfrm>
              <a:off x="3335252" y="382196"/>
              <a:ext cx="432000" cy="4324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10" y="393790"/>
                  <a:ext cx="400687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直线连接符 3"/>
          <p:cNvCxnSpPr/>
          <p:nvPr/>
        </p:nvCxnSpPr>
        <p:spPr>
          <a:xfrm>
            <a:off x="4417598" y="1565182"/>
            <a:ext cx="17930" cy="46383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5400070" y="3227276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7757412" y="3208038"/>
              <a:ext cx="69175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75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5105390" y="2309862"/>
            <a:ext cx="1364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Counter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in Array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7420251" y="2304165"/>
            <a:ext cx="13660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Array of</a:t>
            </a:r>
          </a:p>
          <a:p>
            <a:pPr algn="ctr"/>
            <a:r>
              <a:rPr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Values</a:t>
            </a:r>
            <a:endParaRPr lang="zh-CN" altLang="en-US" sz="2400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6199404" y="3478306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199404" y="3914041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6199404" y="4362655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6199404" y="4811269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6158" y="4942018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cmpeq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Theoretical Result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No underestimation error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Bound of error and recall rate</a:t>
            </a:r>
          </a:p>
        </p:txBody>
      </p:sp>
    </p:spTree>
    <p:extLst>
      <p:ext uri="{BB962C8B-B14F-4D97-AF65-F5344CB8AC3E}">
        <p14:creationId xmlns:p14="http://schemas.microsoft.com/office/powerpoint/2010/main" val="973348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Theoretical Result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838200" y="1930529"/>
            <a:ext cx="10515600" cy="12024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Persistence Estimation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Always better than that of strawman solution</a:t>
            </a:r>
            <a:endParaRPr lang="en-US" altLang="zh-CN" b="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838200" y="3597637"/>
            <a:ext cx="9579964" cy="236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Finding Persistent Items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Work in smaller space than prior sketch-based algorithm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Persistence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2540674" y="2615394"/>
            <a:ext cx="6545876" cy="436011"/>
            <a:chOff x="1360012" y="2416878"/>
            <a:chExt cx="6545876" cy="436011"/>
          </a:xfrm>
        </p:grpSpPr>
        <p:grpSp>
          <p:nvGrpSpPr>
            <p:cNvPr id="52" name="组 51"/>
            <p:cNvGrpSpPr/>
            <p:nvPr/>
          </p:nvGrpSpPr>
          <p:grpSpPr>
            <a:xfrm>
              <a:off x="1360012" y="2420393"/>
              <a:ext cx="432444" cy="432496"/>
              <a:chOff x="3335252" y="382196"/>
              <a:chExt cx="432444" cy="432496"/>
            </a:xfrm>
            <a:noFill/>
          </p:grpSpPr>
          <p:sp>
            <p:nvSpPr>
              <p:cNvPr id="53" name="椭圆 52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组 54"/>
            <p:cNvGrpSpPr/>
            <p:nvPr/>
          </p:nvGrpSpPr>
          <p:grpSpPr>
            <a:xfrm>
              <a:off x="2126782" y="2420393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56" name="椭圆 55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组 58"/>
            <p:cNvGrpSpPr/>
            <p:nvPr/>
          </p:nvGrpSpPr>
          <p:grpSpPr>
            <a:xfrm>
              <a:off x="2893108" y="2416878"/>
              <a:ext cx="432444" cy="432496"/>
              <a:chOff x="3335252" y="382196"/>
              <a:chExt cx="432444" cy="432496"/>
            </a:xfrm>
            <a:noFill/>
          </p:grpSpPr>
          <p:sp>
            <p:nvSpPr>
              <p:cNvPr id="60" name="椭圆 59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659878" y="2416878"/>
              <a:ext cx="432444" cy="432496"/>
              <a:chOff x="3335252" y="382196"/>
              <a:chExt cx="432444" cy="432496"/>
            </a:xfrm>
            <a:noFill/>
          </p:grpSpPr>
          <p:sp>
            <p:nvSpPr>
              <p:cNvPr id="63" name="椭圆 62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组 64"/>
            <p:cNvGrpSpPr/>
            <p:nvPr/>
          </p:nvGrpSpPr>
          <p:grpSpPr>
            <a:xfrm>
              <a:off x="4407252" y="2420393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66" name="椭圆 65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组 67"/>
            <p:cNvGrpSpPr/>
            <p:nvPr/>
          </p:nvGrpSpPr>
          <p:grpSpPr>
            <a:xfrm>
              <a:off x="5174022" y="2420393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69" name="椭圆 68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组 70"/>
            <p:cNvGrpSpPr/>
            <p:nvPr/>
          </p:nvGrpSpPr>
          <p:grpSpPr>
            <a:xfrm>
              <a:off x="5940348" y="2416878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72" name="椭圆 71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组 73"/>
            <p:cNvGrpSpPr/>
            <p:nvPr/>
          </p:nvGrpSpPr>
          <p:grpSpPr>
            <a:xfrm>
              <a:off x="6707118" y="2416878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75" name="椭圆 74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组 32"/>
            <p:cNvGrpSpPr/>
            <p:nvPr/>
          </p:nvGrpSpPr>
          <p:grpSpPr>
            <a:xfrm>
              <a:off x="7473443" y="2416878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34" name="椭圆 33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" name="直线连接符 4"/>
          <p:cNvCxnSpPr/>
          <p:nvPr/>
        </p:nvCxnSpPr>
        <p:spPr>
          <a:xfrm flipH="1">
            <a:off x="2394865" y="2053656"/>
            <a:ext cx="0" cy="1139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H="1">
            <a:off x="5440367" y="2053656"/>
            <a:ext cx="0" cy="1139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 flipH="1">
            <a:off x="6956872" y="2053656"/>
            <a:ext cx="0" cy="1139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 flipH="1">
            <a:off x="9237875" y="2038666"/>
            <a:ext cx="0" cy="1139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590641" y="2025614"/>
            <a:ext cx="258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endParaRPr kumimoji="1" lang="zh-CN" altLang="en-US" sz="28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902597" y="2025614"/>
            <a:ext cx="258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endParaRPr kumimoji="1" lang="zh-CN" altLang="en-US" sz="28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27804" y="2025614"/>
            <a:ext cx="258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3</a:t>
            </a:r>
            <a:endParaRPr kumimoji="1" lang="zh-CN" altLang="en-US" sz="28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/>
            </p:nvGraphicFramePr>
            <p:xfrm>
              <a:off x="3419247" y="3912571"/>
              <a:ext cx="329985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81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717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Item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Persistence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/>
            </p:nvGraphicFramePr>
            <p:xfrm>
              <a:off x="3419247" y="3912571"/>
              <a:ext cx="329985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8137"/>
                    <a:gridCol w="21717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Item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Persistence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Experiments: Setup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838200" y="1930529"/>
            <a:ext cx="10515600" cy="12024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Datasets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Synthetic, Data Center, Website, IP Trace</a:t>
            </a:r>
            <a:endParaRPr lang="en-US" altLang="zh-CN" b="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838200" y="3597637"/>
            <a:ext cx="9579964" cy="236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Metrics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AAE, FPR, FNR, F1 Score, Throughput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Experiments: Persistence Estimation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86" y="1690688"/>
            <a:ext cx="3169080" cy="2876550"/>
          </a:xfrm>
        </p:spPr>
      </p:pic>
      <p:sp>
        <p:nvSpPr>
          <p:cNvPr id="11" name="内容占位符 2"/>
          <p:cNvSpPr txBox="1"/>
          <p:nvPr/>
        </p:nvSpPr>
        <p:spPr>
          <a:xfrm>
            <a:off x="1177546" y="4840071"/>
            <a:ext cx="10176254" cy="201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Smaller error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Friendly to persistent items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Higher throughput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06" y="1013618"/>
            <a:ext cx="4136573" cy="399802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Experiments: Finding Persistent Items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1177546" y="5060789"/>
            <a:ext cx="9744048" cy="1224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Better accuracy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Higher throughput</a:t>
            </a:r>
          </a:p>
        </p:txBody>
      </p:sp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5" y="1690688"/>
            <a:ext cx="3098646" cy="304800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96" y="1690688"/>
            <a:ext cx="3244923" cy="304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225" y="1690688"/>
            <a:ext cx="3082369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Summary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418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Key Takeaways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Two tasks on persistence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Fast: 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up to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2.84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times higher throughput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Accurate: 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up to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4 orders of magnitude 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smaller error</a:t>
            </a:r>
            <a:endParaRPr lang="en-US" altLang="zh-CN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Future Direction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time windows without pre-defined</a:t>
            </a:r>
          </a:p>
        </p:txBody>
      </p:sp>
    </p:spTree>
    <p:extLst>
      <p:ext uri="{BB962C8B-B14F-4D97-AF65-F5344CB8AC3E}">
        <p14:creationId xmlns:p14="http://schemas.microsoft.com/office/powerpoint/2010/main" val="1114505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407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Thank you!</a:t>
            </a:r>
            <a:endParaRPr kumimoji="1" lang="zh-CN" altLang="en-US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551621" y="3507103"/>
            <a:ext cx="11088757" cy="676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Source code: </a:t>
            </a: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  <a:hlinkClick r:id="rId3"/>
              </a:rPr>
              <a:t>https://github.com/yindazhang/On-Off-Sketch</a:t>
            </a: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08990" y="4726852"/>
            <a:ext cx="10774018" cy="191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Yinda</a:t>
            </a:r>
            <a:r>
              <a:rPr lang="en-US" altLang="zh-CN" sz="24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Zhang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MSc at U. Chicago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  <a:hlinkClick r:id="rId4"/>
              </a:rPr>
              <a:t>yindazhang0@gmail.com</a:t>
            </a:r>
            <a:endParaRPr lang="en-US" altLang="zh-CN" sz="24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Persistence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2540674" y="2615394"/>
            <a:ext cx="6545876" cy="436011"/>
            <a:chOff x="1360012" y="2416878"/>
            <a:chExt cx="6545876" cy="436011"/>
          </a:xfrm>
        </p:grpSpPr>
        <p:grpSp>
          <p:nvGrpSpPr>
            <p:cNvPr id="52" name="组 51"/>
            <p:cNvGrpSpPr/>
            <p:nvPr/>
          </p:nvGrpSpPr>
          <p:grpSpPr>
            <a:xfrm>
              <a:off x="1360012" y="2420393"/>
              <a:ext cx="432444" cy="432496"/>
              <a:chOff x="3335252" y="382196"/>
              <a:chExt cx="432444" cy="432496"/>
            </a:xfrm>
            <a:noFill/>
          </p:grpSpPr>
          <p:sp>
            <p:nvSpPr>
              <p:cNvPr id="53" name="椭圆 52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组 54"/>
            <p:cNvGrpSpPr/>
            <p:nvPr/>
          </p:nvGrpSpPr>
          <p:grpSpPr>
            <a:xfrm>
              <a:off x="2126782" y="2420393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56" name="椭圆 55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组 58"/>
            <p:cNvGrpSpPr/>
            <p:nvPr/>
          </p:nvGrpSpPr>
          <p:grpSpPr>
            <a:xfrm>
              <a:off x="2893108" y="2416878"/>
              <a:ext cx="432444" cy="432496"/>
              <a:chOff x="3335252" y="382196"/>
              <a:chExt cx="432444" cy="432496"/>
            </a:xfrm>
            <a:noFill/>
          </p:grpSpPr>
          <p:sp>
            <p:nvSpPr>
              <p:cNvPr id="60" name="椭圆 59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659878" y="2416878"/>
              <a:ext cx="432444" cy="432496"/>
              <a:chOff x="3335252" y="382196"/>
              <a:chExt cx="432444" cy="432496"/>
            </a:xfrm>
            <a:noFill/>
          </p:grpSpPr>
          <p:sp>
            <p:nvSpPr>
              <p:cNvPr id="63" name="椭圆 62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组 64"/>
            <p:cNvGrpSpPr/>
            <p:nvPr/>
          </p:nvGrpSpPr>
          <p:grpSpPr>
            <a:xfrm>
              <a:off x="4407252" y="2420393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66" name="椭圆 65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组 67"/>
            <p:cNvGrpSpPr/>
            <p:nvPr/>
          </p:nvGrpSpPr>
          <p:grpSpPr>
            <a:xfrm>
              <a:off x="5174022" y="2420393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69" name="椭圆 68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组 70"/>
            <p:cNvGrpSpPr/>
            <p:nvPr/>
          </p:nvGrpSpPr>
          <p:grpSpPr>
            <a:xfrm>
              <a:off x="5940348" y="2416878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72" name="椭圆 71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组 73"/>
            <p:cNvGrpSpPr/>
            <p:nvPr/>
          </p:nvGrpSpPr>
          <p:grpSpPr>
            <a:xfrm>
              <a:off x="6707118" y="2416878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75" name="椭圆 74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组 32"/>
            <p:cNvGrpSpPr/>
            <p:nvPr/>
          </p:nvGrpSpPr>
          <p:grpSpPr>
            <a:xfrm>
              <a:off x="7473443" y="2416878"/>
              <a:ext cx="432445" cy="432496"/>
              <a:chOff x="3335252" y="382196"/>
              <a:chExt cx="432445" cy="432496"/>
            </a:xfrm>
            <a:noFill/>
          </p:grpSpPr>
          <p:sp>
            <p:nvSpPr>
              <p:cNvPr id="34" name="椭圆 33"/>
              <p:cNvSpPr/>
              <p:nvPr/>
            </p:nvSpPr>
            <p:spPr>
              <a:xfrm>
                <a:off x="3335252" y="382196"/>
                <a:ext cx="432000" cy="43249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010" y="393790"/>
                    <a:ext cx="400687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" name="直线连接符 4"/>
          <p:cNvCxnSpPr/>
          <p:nvPr/>
        </p:nvCxnSpPr>
        <p:spPr>
          <a:xfrm flipH="1">
            <a:off x="2394865" y="2053656"/>
            <a:ext cx="0" cy="1139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H="1">
            <a:off x="5440367" y="2053656"/>
            <a:ext cx="0" cy="1139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 flipH="1">
            <a:off x="6956872" y="2053656"/>
            <a:ext cx="0" cy="1139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 flipH="1">
            <a:off x="9237875" y="2038666"/>
            <a:ext cx="0" cy="1139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590641" y="2025614"/>
            <a:ext cx="258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endParaRPr kumimoji="1" lang="zh-CN" altLang="en-US" sz="28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902597" y="2025614"/>
            <a:ext cx="258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endParaRPr kumimoji="1" lang="zh-CN" altLang="en-US" sz="28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27804" y="2025614"/>
            <a:ext cx="258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3</a:t>
            </a:r>
            <a:endParaRPr kumimoji="1" lang="zh-CN" altLang="en-US" sz="28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/>
            </p:nvGraphicFramePr>
            <p:xfrm>
              <a:off x="3419247" y="3912571"/>
              <a:ext cx="535350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81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717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536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Item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Persistence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Frequency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>
                                        <a:latin typeface="Cambria Math" panose="02040503050406030204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/>
            </p:nvGraphicFramePr>
            <p:xfrm>
              <a:off x="3419247" y="3912571"/>
              <a:ext cx="535350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8137"/>
                    <a:gridCol w="2171717"/>
                    <a:gridCol w="20536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Item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Persistence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Frequency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Arial" panose="020B0604020202090204" pitchFamily="34" charset="0"/>
                              <a:ea typeface="Arial" panose="020B0604020202090204" pitchFamily="34" charset="0"/>
                              <a:cs typeface="Arial" panose="020B0604020202090204" pitchFamily="34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Arial" panose="020B0604020202090204" pitchFamily="34" charset="0"/>
                            <a:ea typeface="Arial" panose="020B0604020202090204" pitchFamily="34" charset="0"/>
                            <a:cs typeface="Arial" panose="020B060402020209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Use Cases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838196" y="2140882"/>
            <a:ext cx="4183505" cy="809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Stealthy DDoS attacks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57" y="1687414"/>
            <a:ext cx="2270494" cy="150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内容占位符 2"/>
          <p:cNvSpPr txBox="1"/>
          <p:nvPr/>
        </p:nvSpPr>
        <p:spPr>
          <a:xfrm>
            <a:off x="838196" y="3508191"/>
            <a:ext cx="4183505" cy="80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Click-fraud detection </a:t>
            </a:r>
          </a:p>
        </p:txBody>
      </p:sp>
      <p:sp>
        <p:nvSpPr>
          <p:cNvPr id="48" name="内容占位符 2"/>
          <p:cNvSpPr txBox="1"/>
          <p:nvPr/>
        </p:nvSpPr>
        <p:spPr>
          <a:xfrm>
            <a:off x="838196" y="4865454"/>
            <a:ext cx="4183505" cy="80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Website evaluation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730" y="3277273"/>
            <a:ext cx="2844384" cy="1422192"/>
          </a:xfrm>
          <a:prstGeom prst="rect">
            <a:avLst/>
          </a:prstGeom>
        </p:spPr>
      </p:pic>
      <p:pic>
        <p:nvPicPr>
          <p:cNvPr id="49" name="Picture 4" descr="https://ss0.bdstatic.com/70cFvHSh_Q1YnxGkpoWK1HF6hhy/it/u=3632944392,75374610&amp;fm=26&amp;gp=0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65" y="4621818"/>
            <a:ext cx="2633278" cy="166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Two Tasks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838200" y="1930529"/>
            <a:ext cx="10515600" cy="12024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Persistence Estimation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Given any item, report its estimated persistence</a:t>
            </a:r>
            <a:endParaRPr lang="en-US" altLang="zh-CN" b="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838200" y="3597637"/>
            <a:ext cx="9579964" cy="236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Finding Persistent Items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Report all items whose estimated persistence is larger than a given threshold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Existing Solutions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838200" y="1840238"/>
            <a:ext cx="9130259" cy="12024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Persistence Estimation</a:t>
            </a: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No prior work is designed for persistence estimation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3192203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90204"/>
              <a:buNone/>
            </a:pPr>
            <a:r>
              <a:rPr lang="en-US" altLang="zh-CN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Finding Persistent Items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Sketch-based: PIE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Sample-based: Small-Space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Limitations: Low Accuracy/Large memory usage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On-Off Sketch Overview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Persistence Estimation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Finding Persistent Items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Strawman Solution</a:t>
            </a:r>
            <a:endParaRPr kumimoji="1" lang="zh-CN" altLang="en-US" sz="36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690688"/>
            <a:ext cx="9475033" cy="320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9688" y="1953820"/>
            <a:ext cx="6858000" cy="13967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5892963" y="3439128"/>
            <a:ext cx="0" cy="51187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59688" y="4039542"/>
            <a:ext cx="6858000" cy="2228850"/>
          </a:xfrm>
          <a:prstGeom prst="rect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57894" y="2201919"/>
          <a:ext cx="6123403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1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…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928055" y="5127961"/>
          <a:ext cx="6053243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1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70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54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…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928055" y="4315498"/>
          <a:ext cx="6053243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1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101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65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…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45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663805" y="2755897"/>
            <a:ext cx="555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Bloom filter: Remove Duplicates</a:t>
            </a:r>
            <a:endParaRPr kumimoji="1" lang="zh-CN" altLang="en-US" sz="24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63804" y="5667774"/>
            <a:ext cx="555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CM sketch: Estimate Persistence</a:t>
            </a:r>
            <a:endParaRPr kumimoji="1" lang="zh-CN" altLang="en-US" sz="24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1048</Words>
  <Application>Microsoft Macintosh PowerPoint</Application>
  <PresentationFormat>Widescreen</PresentationFormat>
  <Paragraphs>427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DengXian</vt:lpstr>
      <vt:lpstr>DengXian Light</vt:lpstr>
      <vt:lpstr>Arial</vt:lpstr>
      <vt:lpstr>Cambria</vt:lpstr>
      <vt:lpstr>Cambria Math</vt:lpstr>
      <vt:lpstr>Times New Roman</vt:lpstr>
      <vt:lpstr>Office 主题</vt:lpstr>
      <vt:lpstr>On-Off Sketch: A Fast and Accurate Sketch on Persistence </vt:lpstr>
      <vt:lpstr>Background</vt:lpstr>
      <vt:lpstr>Persistence</vt:lpstr>
      <vt:lpstr>Persistence</vt:lpstr>
      <vt:lpstr>Use Cases</vt:lpstr>
      <vt:lpstr>Two Tasks</vt:lpstr>
      <vt:lpstr>Existing Solutions</vt:lpstr>
      <vt:lpstr>On-Off Sketch Overview</vt:lpstr>
      <vt:lpstr>Strawman Solution</vt:lpstr>
      <vt:lpstr>Limitations</vt:lpstr>
      <vt:lpstr>Limitations</vt:lpstr>
      <vt:lpstr>Limitations</vt:lpstr>
      <vt:lpstr>On-Off sketch: Persistence Estimation</vt:lpstr>
      <vt:lpstr>On-Off sketch: Persistence Estimation</vt:lpstr>
      <vt:lpstr>On-Off sketch: Persistence Estimation</vt:lpstr>
      <vt:lpstr>On-Off sketch: Persistence Estimation</vt:lpstr>
      <vt:lpstr>On-Off sketch: Persistence Estimation</vt:lpstr>
      <vt:lpstr>On-Off sketch: Persistence Estimation</vt:lpstr>
      <vt:lpstr>On-Off Sketch Overview</vt:lpstr>
      <vt:lpstr>On-Off sketch: Finding Persistent Items</vt:lpstr>
      <vt:lpstr>On-Off sketch: Finding Persistent Items</vt:lpstr>
      <vt:lpstr>On-Off sketch: Finding Persistent Items</vt:lpstr>
      <vt:lpstr>On-Off sketch: Finding Persistent Items</vt:lpstr>
      <vt:lpstr>On-Off sketch: Finding Persistent Items</vt:lpstr>
      <vt:lpstr>On-Off sketch: Finding Persistent Items</vt:lpstr>
      <vt:lpstr>On-Off sketch: Finding Persistent Items</vt:lpstr>
      <vt:lpstr>On-Off sketch: Finding Persistent Items</vt:lpstr>
      <vt:lpstr>Theoretical Result</vt:lpstr>
      <vt:lpstr>Theoretical Result</vt:lpstr>
      <vt:lpstr>Experiments: Setup</vt:lpstr>
      <vt:lpstr>Experiments: Persistence Estimation</vt:lpstr>
      <vt:lpstr>Experiments: Finding Persistent Items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Zhang, Yinda</cp:lastModifiedBy>
  <cp:revision>169</cp:revision>
  <dcterms:created xsi:type="dcterms:W3CDTF">2021-03-27T15:10:24Z</dcterms:created>
  <dcterms:modified xsi:type="dcterms:W3CDTF">2022-08-01T02:52:05Z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2052-1.9.0.2959</vt:lpwstr>
  </property>
</Properties>
</file>