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3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27" r:id="rId16"/>
    <p:sldId id="329" r:id="rId17"/>
    <p:sldId id="328" r:id="rId18"/>
    <p:sldId id="331" r:id="rId19"/>
    <p:sldId id="332" r:id="rId20"/>
    <p:sldId id="333" r:id="rId21"/>
    <p:sldId id="334" r:id="rId22"/>
    <p:sldId id="279" r:id="rId23"/>
    <p:sldId id="305" r:id="rId24"/>
    <p:sldId id="335" r:id="rId25"/>
    <p:sldId id="336" r:id="rId26"/>
    <p:sldId id="337" r:id="rId27"/>
    <p:sldId id="29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F2F2F2"/>
    <a:srgbClr val="FFFFFF"/>
    <a:srgbClr val="D2834F"/>
    <a:srgbClr val="741618"/>
    <a:srgbClr val="FFF3CC"/>
    <a:srgbClr val="7892C2"/>
    <a:srgbClr val="839CC7"/>
    <a:srgbClr val="6482B9"/>
    <a:srgbClr val="D28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52"/>
  </p:normalViewPr>
  <p:slideViewPr>
    <p:cSldViewPr snapToGrid="0" snapToObjects="1">
      <p:cViewPr varScale="1">
        <p:scale>
          <a:sx n="87" d="100"/>
          <a:sy n="87" d="100"/>
        </p:scale>
        <p:origin x="920" y="40"/>
      </p:cViewPr>
      <p:guideLst/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B17077-FEC6-B945-8CDE-D549F2DA66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627AA-7C8C-C241-865A-70FE197E77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4900B-EAF0-7D4B-8F95-B29784D65253}" type="datetimeFigureOut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F89FA5-E4D5-A04D-9D1E-F23974CDA5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28AE5-9E2B-F848-A20B-C9B7645378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585E-4C6D-3F43-A198-65E8FE580A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337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64B79-C183-6B41-A5F0-6F8BC80C0CEB}" type="datetimeFigureOut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C9018-54A1-FE43-B8B1-4AEA48996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56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大家好，我是杨凯程，我今天来介绍的是我们组的工作</a:t>
            </a:r>
            <a:r>
              <a:rPr kumimoji="1" lang="en-US" altLang="zh-CN" sz="1800" b="1" dirty="0" err="1">
                <a:solidFill>
                  <a:schemeClr val="bg1"/>
                </a:solidFill>
              </a:rPr>
              <a:t>Qcluster</a:t>
            </a:r>
            <a:r>
              <a:rPr kumimoji="1" lang="en-US" altLang="zh-CN" sz="1800" b="1" dirty="0">
                <a:solidFill>
                  <a:schemeClr val="bg1"/>
                </a:solidFill>
              </a:rPr>
              <a:t>: Clustering Packets for Flow Scheduling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/>
              <a:t>发表在</a:t>
            </a:r>
            <a:r>
              <a:rPr kumimoji="1" lang="en-US" altLang="zh-CN" dirty="0"/>
              <a:t>www2022</a:t>
            </a:r>
            <a:r>
              <a:rPr kumimoji="1" lang="zh-CN" altLang="en-US"/>
              <a:t>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insight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是流调度本质是个队列聚类问题，也就是说，我们需要将有相似权重的包分配到相同的队列，从而利用优先级队列进行流调度。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比如说，对于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SRPT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任务，我们显然应该将剩余流大小最小地包放在优先级最高的队列，将剩余流大小最大的包放在优先级最低的队列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队列数越多，效果越好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如果我们将大小流混杂在同一个队列中，那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SRPT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的效果就不会理想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注意，权重是与流调度任务密切相关的，对于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SRPT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，权重就是剩余包大小，对于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，权重就是当前流已经发出的字节数。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08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基于这些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insight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，我们提出了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Qcluster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框架，首先，我们设计一个名为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SCM sketch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算法来查询包权重并更新队列权重，然后，我们综合考虑多种因素，包括包权重到队列权重的距离，聚类大小，以及可能的乱序来决定插入的队列，最后，针对不同的流调度任务，我们采用不同的出队策略。接下来，我们具体介绍每部分的内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721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为了支持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Qcluster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，我们需要三种每流信息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首先是一个流已经被发送的字节数，在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等流调度任务中，我们需要这个信息作为包的权重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其次，我们需要最后一个包的到达时间，我们需要这个信息来分割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以清除过时的信息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(message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指被复用的链接）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`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，以及分割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flowlet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，用来辅助避免包乱序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最后，我们需要每个包上次插入的队列，用于防止包乱序，比如对于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任务，如果一个流的上一个包被插入了最低优先级的队列，那么新来的包也只能被插入最低优先级队列以防止包乱序。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66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为了提供以上信息，我们提出了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Count-Min sketch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的改进版本，称为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SCM sketch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skecth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的每个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扩展到三个域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time,counter,queue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ID&gt;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SCM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行数组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我们先描述插入过程，和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Cmsketch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一样，对于每个插入的包，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SCM sketch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在每行为其寻找一个哈希桶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，如图所示，通常情况下，插入的包将所有哈希桶中的时间戳更新为当前时间戳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T6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，并将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counter+1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，为了更精确的统计，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也可以加字节数。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如果当前时间戳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T6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和桶中最老时间戳（例如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）的差超过了一个预设的阈值，我们认为这些桶中的信息是上个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的，是过时的，便将所有信息清空后再插入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关于查询，对每个插入的包，我们会查询出其频数用于其权重计算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Queue id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的操作过于复杂，我们不展开描述，但要明确是用来防止包乱序的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74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接下来我们描述一个数据包是如何选择队列的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首先，每个队列的权重是由队列内部的所有包的平均权重决定，如图所示，该队列的权重为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3.17</a:t>
            </a: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根据经典的聚类思想，每个包会进入到距离最近的队列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对于不同的流调度算法，距离的定义是不一样的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05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Fair queueing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来说，我们需要相同大小的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，由于流数量和队列权重成反比，为了实现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fq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，所有队列需要采用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weighted round robin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的出队策略，同样，这里的权重也和队列权重成反比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0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表示队列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clutser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的大小，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表示队列的权重。当前情况下，流的阈值在队列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之间，我们提出一种称为适应性阈值的技巧来调整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的大小，决定包被发往哪个队列的阈值由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mi+1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与参数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决定，而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由两个队列包数量比值与另一个参数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的决定，一旦第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个队列相对第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(i+1)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个队列的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大小变大，那么我们就减小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，反之，我们增加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alpha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781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由于大量小流只占很少的包数，在以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FCT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为优化目标的任务，例如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SRPT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DDL-aware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中，我们需要采取严格优先级的出队策略。如果我们让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大小相同，那么在优先级最高的队列，大流就会开始阻塞小流，因此，我们需要让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clutser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大小与队列权重成正比，类似的，我们也可以用先前提出的适应性阈值，只需要微小的修改，这里不再深入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139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由于聚类导致的阈值变化，一个流后续的包可能会进入高优先级的队列，而先前的部分包还在低优先级队列。这时候包乱序就发生了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55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我们的乱序避免策略基于一个假设，一个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flowlet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里的包都会在下个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flowlet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来之前出队列。注意到，我们的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SCMsketch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同时记录了时间戳和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 ID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。利用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SCM sketch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，我们可以识别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flowlet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的开始，以及记录这个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flowlet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中的包进入的队列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27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流调度指为了某些优化目标，决定包转发顺序的过程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如果交换机决定始终将一个流的包向最低优先级的队列转发，在拥堵的情况下，这条流可能直接被饿死，也就是说一个包也发不出去。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因此流调度直接影响用户的体验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70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针对不同的流调度任务，我们有不同的策略，由于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FQ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的队列是基于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round robin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的，因此我们不能在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flowlet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等任务的队列是基于优先级的，因此我们不能在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flowlet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里提升流的优先级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950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除了之前描述的四种主流流调度任务，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Qcluster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还可以被应用到许多流调度任务中，这里给出了调度策略以及对应的包权重设置，乱序避免策略，以及出队策略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840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接下来展示我们的实验结果，我们的</a:t>
            </a:r>
            <a:r>
              <a:rPr kumimoji="1" lang="en-US" altLang="zh-CN" dirty="0"/>
              <a:t>testbed</a:t>
            </a:r>
            <a:r>
              <a:rPr kumimoji="1" lang="zh-CN" altLang="en-US" dirty="0"/>
              <a:t>由一台</a:t>
            </a:r>
            <a:r>
              <a:rPr kumimoji="1" lang="en-US" altLang="zh-CN" dirty="0" err="1"/>
              <a:t>tofino</a:t>
            </a:r>
            <a:r>
              <a:rPr kumimoji="1" lang="zh-CN" altLang="en-US" dirty="0"/>
              <a:t>交换机和</a:t>
            </a:r>
            <a:r>
              <a:rPr kumimoji="1" lang="en-US" altLang="zh-CN" dirty="0"/>
              <a:t>7</a:t>
            </a:r>
            <a:r>
              <a:rPr kumimoji="1" lang="zh-CN" altLang="en-US" dirty="0"/>
              <a:t>台服务器组成，端侧的网卡采用</a:t>
            </a:r>
            <a:r>
              <a:rPr kumimoji="1" lang="en-US" altLang="zh-CN" dirty="0"/>
              <a:t>CX-3</a:t>
            </a:r>
            <a:r>
              <a:rPr kumimoji="1" lang="zh-CN" altLang="en-US" dirty="0"/>
              <a:t>，我们在交换机和端上</a:t>
            </a:r>
            <a:r>
              <a:rPr kumimoji="1" lang="zh-CN" altLang="en-US"/>
              <a:t>开启</a:t>
            </a:r>
            <a:r>
              <a:rPr kumimoji="1" lang="en-US" altLang="zh-CN"/>
              <a:t>ECN</a:t>
            </a:r>
            <a:r>
              <a:rPr kumimoji="1" lang="zh-CN" altLang="en-US"/>
              <a:t>。</a:t>
            </a:r>
            <a:r>
              <a:rPr kumimoji="1" lang="zh-CN" altLang="en-US" dirty="0"/>
              <a:t>实验中采用</a:t>
            </a:r>
            <a:r>
              <a:rPr kumimoji="1" lang="en-US" altLang="zh-CN" dirty="0"/>
              <a:t>6</a:t>
            </a:r>
            <a:r>
              <a:rPr kumimoji="1" lang="zh-CN" altLang="en-US" dirty="0"/>
              <a:t>发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的拓扑。模拟采用</a:t>
            </a:r>
            <a:r>
              <a:rPr kumimoji="1" lang="en-US" altLang="zh-CN" dirty="0"/>
              <a:t>ns2</a:t>
            </a:r>
            <a:r>
              <a:rPr kumimoji="1" lang="zh-CN" altLang="en-US" dirty="0"/>
              <a:t>模拟，拓扑同样</a:t>
            </a:r>
            <a:r>
              <a:rPr kumimoji="1" lang="zh-CN" altLang="en-US"/>
              <a:t>为</a:t>
            </a:r>
            <a:r>
              <a:rPr kumimoji="1" lang="en-US" altLang="zh-CN"/>
              <a:t>6</a:t>
            </a:r>
            <a:r>
              <a:rPr kumimoji="1" lang="zh-CN" altLang="en-US"/>
              <a:t>发</a:t>
            </a:r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0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接下来我们展示在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testbed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上有关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fair queueing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的实验结果，左边的图表示，不管用什么初始阈值，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FQ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的阈值可以很快收敛，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并且不同的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初始阈值得到的稳定阈值也相近，右边的图表示，不同的初始阈值情况下，每个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cluster size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可以很快趋近相同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18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接下来我们展示在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testbed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SOTA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对比的实验结果，左边的图表示在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任务下，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QC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在不知道流量分布的情况下可以表现的和预先测量流量分布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PIAS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算法几乎一样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好，右边的图表示，在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FQ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下，队列的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初始阈值选择对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QC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的影响很小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023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接下来我们展示在</a:t>
            </a:r>
            <a:r>
              <a:rPr lang="en-US" altLang="zh-CN" dirty="0"/>
              <a:t>ns2</a:t>
            </a:r>
            <a:r>
              <a:rPr lang="zh-CN" altLang="en-US" dirty="0"/>
              <a:t>模拟中得到的实验结果，如左边图所示，在不同负载下的</a:t>
            </a:r>
            <a:r>
              <a:rPr lang="en-US" altLang="zh-CN" dirty="0"/>
              <a:t>FQ</a:t>
            </a:r>
            <a:r>
              <a:rPr lang="zh-CN" altLang="en-US" dirty="0"/>
              <a:t>任务中，</a:t>
            </a:r>
            <a:r>
              <a:rPr lang="en-US" altLang="zh-CN" dirty="0"/>
              <a:t>QC</a:t>
            </a:r>
            <a:r>
              <a:rPr lang="zh-CN" altLang="en-US" dirty="0"/>
              <a:t>可以取得比</a:t>
            </a:r>
            <a:r>
              <a:rPr lang="en-US" altLang="zh-CN" dirty="0"/>
              <a:t>AFQ</a:t>
            </a:r>
            <a:r>
              <a:rPr lang="zh-CN" altLang="en-US" dirty="0"/>
              <a:t>更好的性能，如右边图所示，在</a:t>
            </a:r>
            <a:r>
              <a:rPr lang="en-US" altLang="zh-CN" dirty="0" err="1"/>
              <a:t>ddl</a:t>
            </a:r>
            <a:r>
              <a:rPr lang="en-US" altLang="zh-CN" dirty="0"/>
              <a:t>-aware</a:t>
            </a:r>
            <a:r>
              <a:rPr lang="zh-CN" altLang="en-US" dirty="0"/>
              <a:t>任务中，</a:t>
            </a:r>
            <a:r>
              <a:rPr lang="en-US" altLang="zh-CN" dirty="0"/>
              <a:t>QC</a:t>
            </a:r>
            <a:r>
              <a:rPr lang="zh-CN" altLang="en-US" dirty="0"/>
              <a:t>可以达到比</a:t>
            </a:r>
            <a:r>
              <a:rPr lang="en-US" altLang="zh-CN" dirty="0" err="1"/>
              <a:t>pfabric</a:t>
            </a:r>
            <a:r>
              <a:rPr lang="zh-CN" altLang="en-US" dirty="0"/>
              <a:t>更高的</a:t>
            </a:r>
            <a:r>
              <a:rPr lang="en-US" altLang="zh-CN" dirty="0"/>
              <a:t>throughput</a:t>
            </a:r>
            <a:r>
              <a:rPr lang="zh-CN" altLang="en-US" dirty="0"/>
              <a:t>，以及非</a:t>
            </a:r>
            <a:r>
              <a:rPr lang="en-US" altLang="zh-CN" dirty="0" err="1"/>
              <a:t>ddl</a:t>
            </a:r>
            <a:r>
              <a:rPr lang="zh-CN" altLang="en-US" dirty="0"/>
              <a:t>流的</a:t>
            </a:r>
            <a:r>
              <a:rPr lang="en-US" altLang="zh-CN" dirty="0" err="1"/>
              <a:t>fct</a:t>
            </a:r>
            <a:r>
              <a:rPr lang="zh-CN" altLang="en-US" dirty="0"/>
              <a:t>也</a:t>
            </a:r>
            <a:r>
              <a:rPr lang="zh-CN" altLang="en-US"/>
              <a:t>比</a:t>
            </a:r>
            <a:r>
              <a:rPr lang="en-US" altLang="zh-CN"/>
              <a:t>pfabric</a:t>
            </a:r>
            <a:r>
              <a:rPr lang="zh-CN" altLang="en-US"/>
              <a:t>更</a:t>
            </a:r>
            <a:r>
              <a:rPr lang="zh-CN" altLang="en-US" dirty="0"/>
              <a:t>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27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最后我们展示包乱序避免对乱序率以及</a:t>
            </a:r>
            <a:r>
              <a:rPr lang="en-US" altLang="zh-CN" dirty="0"/>
              <a:t>FCT</a:t>
            </a:r>
            <a:r>
              <a:rPr lang="zh-CN" altLang="en-US" dirty="0"/>
              <a:t>的影响，可以看到，采用该技术可以显著降低乱序率，而流</a:t>
            </a:r>
            <a:r>
              <a:rPr lang="en-US" altLang="zh-CN" dirty="0"/>
              <a:t>FCT</a:t>
            </a:r>
            <a:r>
              <a:rPr lang="zh-CN" altLang="en-US" dirty="0"/>
              <a:t>几乎不变。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042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That’s all. Thank you for your listening.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44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我们介绍四种经典流调度任务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单纯从流平均完成时间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`FCT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考虑，最优的方案是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SRPT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：剩余长度最短的流先走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很多时候，因为现有协议不支持，没办法获得剩余流长度，因此提出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：当前流大小最小的流先走，用来逼近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FCT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，很多场景关注公平性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Fair Queueing: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每个流均匀的走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还有一些场景对部分任务有特殊的完成时间要求，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Deadline-aware scheduling 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在尽可能满足</a:t>
            </a:r>
            <a:r>
              <a:rPr lang="en-US" altLang="zh-CN" sz="1800" kern="1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的前提下优化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5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我们展示一个以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SRPT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规则进行流调度的例子，数值为对应的剩余流大小，那么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SRPT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的最优排列如图所示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17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交换机目前只能支持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队列，也就是先进先出队列，如图所示，单队列难以支持流调度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9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交换机有很多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队列，以及交换机支持优先级队列，也就是交换机会严格优先发送优先级高的队列里的包。这为流调度提供了基础。如图所示，多个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优先级队列可以完成流调度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80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利用交换机的多队列以及优先级队列性质，如胶片中展示的，研究人员提出了很多流调度算法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62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现有工作主要有如下三点限制：首先是不通用，很少有工作可以支持全部四个测量任务，然后是不实用，很多算法需要大量的队列，比如</a:t>
            </a:r>
            <a:r>
              <a:rPr lang="en-US" altLang="zh-CN" sz="1800" kern="1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nagle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，或者需要复杂的操作，例如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AFQ</a:t>
            </a: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，它需要旋转队列的优先级。最后是对流量敏感，需要提前测量配置队列阈值，比如</a:t>
            </a:r>
            <a:r>
              <a:rPr lang="en-US" altLang="zh-CN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55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我们的目标是设计满足以下三个目标的框架</a:t>
            </a:r>
            <a:endParaRPr lang="en-US" altLang="zh-CN" sz="1800" kern="1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通用性：可以被应用于全部现有调度问题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实用性，可以在有限个</a:t>
            </a:r>
            <a:r>
              <a:rPr lang="en-US" altLang="zh-CN" dirty="0" err="1"/>
              <a:t>fifo</a:t>
            </a:r>
            <a:r>
              <a:rPr lang="zh-CN" altLang="en-US" dirty="0"/>
              <a:t>队列下工作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流量无关性：可以在不提前测量流量分布的情况下工作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C9018-54A1-FE43-B8B1-4AEA48996A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46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D9415-04B2-2940-95A6-70B2EFACB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84CF85-8255-9D45-BF31-027D621E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5C998-353A-1349-9DBD-DD2851AA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0148"/>
            <a:ext cx="2743200" cy="365125"/>
          </a:xfrm>
        </p:spPr>
        <p:txBody>
          <a:bodyPr/>
          <a:lstStyle/>
          <a:p>
            <a:fld id="{D0208B31-31E3-4B40-B9D0-91E1128E041A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2BD1B-718C-E446-A567-B478F9A4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8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62EB0-9893-A54B-BA19-EE6AD493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0148"/>
            <a:ext cx="2743200" cy="365125"/>
          </a:xfrm>
        </p:spPr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AAAD-70D2-5446-B995-AFA8F44F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F49E2-E8E9-8F47-891E-C5163908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B4C33-69A5-5A4B-9CA2-658668E0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B16B-D848-424E-A218-1A203FCAB599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3C654-6072-044E-B5FE-899C318E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CCC5A-CF8E-0142-BFC2-B437C04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2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8799E-0995-2A49-8416-98F0B8B56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B088B-AE12-6243-9AA9-9DD42D7E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FF6AB-DAEA-D94E-B006-CA557C8A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7CF-7BB2-4948-B2E5-28D4EFECA7C2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BCD86-2414-6E4E-83BD-8644F399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17ACB-8760-3B4A-A9DD-C5671F4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4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AFE08C-B2AF-6143-B0D9-C0EBD58C9C6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15803" y="195007"/>
            <a:ext cx="1109173" cy="1064790"/>
            <a:chOff x="828368" y="116632"/>
            <a:chExt cx="1200150" cy="1152128"/>
          </a:xfrm>
          <a:solidFill>
            <a:srgbClr val="741618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0CB9726-3F6E-1049-961B-04F11DDC9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381" y="1105252"/>
              <a:ext cx="63500" cy="80241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70F3194-CD8A-9843-99CC-652377BB90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256" y="1141587"/>
              <a:ext cx="63500" cy="80241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A660E8B-B65A-944D-9A7A-9DD58C2A04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3368" y="1138559"/>
              <a:ext cx="65088" cy="86296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03937E6-4F99-9C48-B5EE-E96ED5EF8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131" y="1102224"/>
              <a:ext cx="71438" cy="83269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61E2006-D43D-874D-84A8-0065628C43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68" y="116632"/>
              <a:ext cx="1200150" cy="115212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4B27F2F-B746-E145-B2C8-85037689A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356" y="269543"/>
              <a:ext cx="887413" cy="850848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ABA61FD-E486-BD42-8DFF-333B2F4CD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43" y="838794"/>
              <a:ext cx="93663" cy="75698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D5F90DB-C7FA-5B49-9D2F-07C8D407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81" y="713134"/>
              <a:ext cx="85725" cy="78726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B1229DB-821C-0642-985B-D8237A8CC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81" y="575364"/>
              <a:ext cx="90488" cy="93866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6B9D337-4475-CD4F-B5A8-EF125F7B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43" y="478470"/>
              <a:ext cx="90488" cy="68129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4E46C32-616F-F84B-A404-537CC6028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93" y="351297"/>
              <a:ext cx="112713" cy="116576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74C6FC75-82EF-3541-A20E-832AA132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06" y="265001"/>
              <a:ext cx="90488" cy="90838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47B2AB0-0DA4-E544-87EF-86D52F012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706" y="171135"/>
              <a:ext cx="88900" cy="90838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DCB902B-9931-DE45-B409-1E738C33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756" y="163565"/>
              <a:ext cx="93663" cy="80241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599DFFD0-8EE4-5441-ADA9-3D59B1850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693" y="178705"/>
              <a:ext cx="63500" cy="83269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0AC0F857-5EB5-A842-9502-5217BC1A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168" y="207470"/>
              <a:ext cx="82550" cy="90838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478ABA3-B304-074E-9ACA-E4CB8C482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781" y="280140"/>
              <a:ext cx="104775" cy="104464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DE54C6B-7F47-6F4B-8ACC-7C1E225D4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1506" y="374006"/>
              <a:ext cx="98425" cy="115061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550C5BE-848C-4944-BA16-773235F73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831" y="502694"/>
              <a:ext cx="95250" cy="7267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9C14539-7296-2F41-9BBC-EBD87237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993" y="619268"/>
              <a:ext cx="82550" cy="49961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41DBA1A-F4B1-9E40-B5F8-E4F900A7C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993" y="716162"/>
              <a:ext cx="87313" cy="75698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D51A487-EE3B-7648-95B6-2A47CA4DD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656" y="835766"/>
              <a:ext cx="98425" cy="89324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2561DC3-9724-DD42-A756-9CE44EB04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456" y="301336"/>
              <a:ext cx="815975" cy="782720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3427252-1E62-404A-8134-6256BE28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7"/>
            <a:ext cx="7772400" cy="1064790"/>
          </a:xfrm>
        </p:spPr>
        <p:txBody>
          <a:bodyPr/>
          <a:lstStyle>
            <a:lvl1pPr>
              <a:defRPr>
                <a:solidFill>
                  <a:srgbClr val="7416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776AA-304D-7A4F-9FF5-A5CF1032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F31D7-A23F-8144-B4FD-A9B07A74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0148"/>
            <a:ext cx="2743200" cy="365125"/>
          </a:xfrm>
        </p:spPr>
        <p:txBody>
          <a:bodyPr/>
          <a:lstStyle/>
          <a:p>
            <a:fld id="{57AC08C4-ECD2-F249-9110-39D4789A4150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B4A0D-BAA7-5F40-9564-41C0A442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8"/>
            <a:ext cx="41148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95F9F-7C08-594F-8DD2-16749E51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0148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4E99DD2-3293-0048-9092-79BE9AEA5DF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802BC8-A392-9244-B912-208725E2E504}"/>
              </a:ext>
            </a:extLst>
          </p:cNvPr>
          <p:cNvSpPr/>
          <p:nvPr userDrawn="1"/>
        </p:nvSpPr>
        <p:spPr>
          <a:xfrm>
            <a:off x="0" y="1410548"/>
            <a:ext cx="12192000" cy="36000"/>
          </a:xfrm>
          <a:prstGeom prst="rect">
            <a:avLst/>
          </a:prstGeom>
          <a:solidFill>
            <a:srgbClr val="7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9ECB99-78B1-F745-AE01-DD07DB10A20A}"/>
              </a:ext>
            </a:extLst>
          </p:cNvPr>
          <p:cNvSpPr/>
          <p:nvPr userDrawn="1"/>
        </p:nvSpPr>
        <p:spPr>
          <a:xfrm>
            <a:off x="0" y="1495165"/>
            <a:ext cx="12192000" cy="36000"/>
          </a:xfrm>
          <a:prstGeom prst="rect">
            <a:avLst/>
          </a:prstGeom>
          <a:solidFill>
            <a:srgbClr val="7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8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94F12-D8B9-2943-A9E7-D20CD32D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3A58B-EF5D-0A4E-9575-F5B8F4B7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D5734-CBAC-B248-8ABB-F27E5231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B52E-E1D2-E94F-9B12-8C717509C9EA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24194-EEE6-284B-8C6E-A6C78FFE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FC3BD-3F80-7841-95D8-A6805E69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1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08A9-EA06-224C-AD91-6DA40E31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34CA6-5700-CD4D-95AA-5B4EC78CF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001E7D-2EF8-7747-8EBD-437CC537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3B65-0347-4648-836C-F1D78346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78DE-340F-7540-BCF9-0BF54FE5B315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4BE9E-965E-5E42-8E81-166D595C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DD10A-0FCC-C747-961E-1E3ECA81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05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DE3C6-1B92-764C-AEE5-E93D86BC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F81D2-7048-8643-B3F9-1F092503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F8DC4-0D6B-E24F-BD99-9DDF3C7C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97BF5-FD94-594E-9745-357222E6D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307E54-7F62-FA4D-8B9F-10EABD058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81764E-B72B-F047-AAD3-394B951B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013D-55A1-554B-AEBF-719EA0811E97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CE565-D77E-6F4C-A649-75040796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EAFEAB-8261-724B-8891-F403AE6D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6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657A-023F-EB42-9504-8FE98061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5EA6B-C976-1440-A5F4-5E9D8987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5B20-2A5A-2246-B50D-4EF94053E7D9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74C6B7-F732-6748-956B-B404C9A8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A655AD-E688-EC48-9131-381959BD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32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86C7C1-F72D-F849-9A69-AA68997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8245-D959-9047-812F-B3EFF01F2453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F3B03E-E2DB-4E41-9763-C7D5B56A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5D4A6-BF99-5D45-BA56-395FBA38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28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FC508-B697-1448-AC0F-CA9949C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D79EC-A1A5-634A-A0E9-79871400E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97B0D-735B-874F-B8C6-8E553195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E8469-DC5E-7D49-AF12-D9A219BB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415D-7E64-EA41-A969-97FE60D86224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4E791-CEE8-9F43-A0B0-9936D73F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A14FC-7AD9-DD47-8FC3-81F984D0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2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E0B5-9010-954B-8751-90B7D4F8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991D2-D884-C545-800E-05434F3B2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1CB28-232E-2E44-9B76-37894B346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AE2F7-5699-0649-B978-6D35A29B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1DE2-A196-2547-9EC6-6D7BDE580266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01CEE-6BE9-984E-B22B-6EE3048A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97285-0A82-474E-A6C2-861DF5C4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9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21D683-70B1-CA4D-997E-05032400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817A-6310-C541-B443-6804676F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D6399-3951-6B42-B4A0-39D9F16B0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BA1C-15ED-8E44-BC6B-CBDCF11689F6}" type="datetime1">
              <a:rPr kumimoji="1" lang="zh-CN" altLang="en-US" smtClean="0"/>
              <a:t>2022/3/31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5657A-909C-244E-9B08-3DC299C1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A6901-5B24-B046-919B-A466EB67C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9DD2-3293-0048-9092-79BE9AEA5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F9D7EE-6033-074B-9604-292005140BFB}"/>
              </a:ext>
            </a:extLst>
          </p:cNvPr>
          <p:cNvSpPr/>
          <p:nvPr userDrawn="1"/>
        </p:nvSpPr>
        <p:spPr>
          <a:xfrm>
            <a:off x="0" y="6341697"/>
            <a:ext cx="12192000" cy="516303"/>
          </a:xfrm>
          <a:prstGeom prst="rect">
            <a:avLst/>
          </a:prstGeom>
          <a:solidFill>
            <a:srgbClr val="7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82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8023ED88-8FE6-4B49-8C42-996AC28FF0B3}"/>
              </a:ext>
            </a:extLst>
          </p:cNvPr>
          <p:cNvSpPr/>
          <p:nvPr/>
        </p:nvSpPr>
        <p:spPr>
          <a:xfrm>
            <a:off x="0" y="-20604"/>
            <a:ext cx="12192000" cy="4157706"/>
          </a:xfrm>
          <a:prstGeom prst="rect">
            <a:avLst/>
          </a:prstGeom>
          <a:solidFill>
            <a:srgbClr val="7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60114D-FF06-9E47-BABB-ACFA5E47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559"/>
            <a:ext cx="9144000" cy="19352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b="1" dirty="0" err="1">
                <a:solidFill>
                  <a:schemeClr val="bg1"/>
                </a:solidFill>
              </a:rPr>
              <a:t>Qcluster</a:t>
            </a:r>
            <a:r>
              <a:rPr kumimoji="1" lang="en-US" altLang="zh-CN" sz="4000" b="1" dirty="0">
                <a:solidFill>
                  <a:schemeClr val="bg1"/>
                </a:solidFill>
              </a:rPr>
              <a:t>: Clustering Packets for Flow Scheduling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4E70EC-779E-0344-8816-7C834CBA7B69}"/>
              </a:ext>
            </a:extLst>
          </p:cNvPr>
          <p:cNvGrpSpPr/>
          <p:nvPr/>
        </p:nvGrpSpPr>
        <p:grpSpPr>
          <a:xfrm>
            <a:off x="288000" y="144000"/>
            <a:ext cx="4271963" cy="1152128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BD342CA-D20B-C947-A75E-AD0FD4EB12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D26E34-8E62-544C-9474-75136B6FF2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8A3DAEE-227A-8647-9AB7-A00CAA1C84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46F297F-BB73-1F49-8FAE-9D35AF30B3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561525B-5A9E-A243-8C66-A2CD16726E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E8C6D26-B7AF-AB4D-A1BA-73FFB7FA38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034AD40-4DA2-994A-869D-25BB1CC000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29F0790-016B-D644-865B-FB35AD8F79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A63228C-B781-7549-B9AD-B1EAF5B19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F24C8E3-D283-2E43-8900-FBD9FE1E3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FF04DC3-7266-1C4E-876A-D7E591425B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87EA436-AE80-5947-B5EC-507CD7F5D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EFD3912-D8EB-6442-8755-0CDFBFDC78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CE5959F-EB7C-314F-A16C-5807AD15D8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83A60AB-EA99-4E42-9DE8-045D8365E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12FE4F1-7295-C044-B46F-08B6856525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4876005-AE13-3D4F-A074-EDE166A09C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C74E7C9-24A3-2944-A604-6E3AAAEBA1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1F175E6-C792-F149-BF22-2CF8E8CE3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92A37BF-1F8A-5B4B-AC76-D29DC118E8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A2DFCC7-6436-4740-AC38-150AEB862F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4631048-7F33-F746-A6B0-480322FB71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6CE974A-B8C7-8A43-9905-63D18D5D24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741618"/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9753F80-15F3-9D41-832C-86E89857D1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6C3C9A1-2149-0247-9579-7D1243A57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1489FFA-2E65-D74C-92E6-71ECD51808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CAD8D8B-6A4A-B441-A577-0EE7CA2324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2584164-5943-644A-A669-4EAC60DCA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2074DD-9CC1-8D41-AB34-CE938E07E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C885D1B-AE74-1649-9AD0-52A0982A35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4D14B26-A07B-5347-A61C-D0F63959C3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C626DD6-6EC7-1442-AB4E-E2EDFBAD5E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B3E49E8-52F8-D34C-9646-4F62A8BBC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E8EA65-AC1C-694F-9ED9-4CD78B21E2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8BABF8F-7346-AA47-9075-E47EFCCE15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68E336F-D7E6-6544-91D0-3514D1B22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B9E4B8D-53F2-AD45-8EA8-B9BF7DA04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F2F15B1-C9D4-8347-A2D8-73E927AE5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2485C97-DA6B-4445-B796-6481A66E22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3507F4F-76C0-754F-9DAB-D0A37C56C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E5013FF-BBAC-EC49-BBF1-BBC7952207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E5F595E-3ED2-C243-93A7-80EA5F47EF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EDA60C5-4A98-E441-B077-B8E2FB36E0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31BDD9C-BF42-3A4D-8168-BA9C51358A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7F6E079-E624-D249-970A-A0C5A96824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B71381A-3E71-E141-921B-8708A0E43E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741618"/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DF1158C-BC05-CD41-8199-AE3F1CB371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FDC8D-5A68-E247-9C84-5744D1EC8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4299FA4-18E7-5E4E-87B9-1E2BE646D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741618"/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5C776D2-B3A3-224A-9A51-E028E6B3F0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6CA76F6-6EE0-D74F-BB4C-A1DE0E5EA7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741618"/>
                </a:solidFill>
              </a:endParaRPr>
            </a:p>
          </p:txBody>
        </p:sp>
      </p:grpSp>
      <p:sp>
        <p:nvSpPr>
          <p:cNvPr id="58" name="副标题 57">
            <a:extLst>
              <a:ext uri="{FF2B5EF4-FFF2-40B4-BE49-F238E27FC236}">
                <a16:creationId xmlns:a16="http://schemas.microsoft.com/office/drawing/2014/main" id="{3A9C5562-6573-4DEB-A311-9ECE364B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3200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93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Insight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5FE7D-F18B-E944-A821-A572DC50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 scheduling is essentially a queue clustering problem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Clustering packets with similar weights or properties into the same queue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 weight is specific to flow scheduling problems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QCluster</a:t>
            </a:r>
            <a:r>
              <a:rPr kumimoji="1" lang="en-US" altLang="zh-CN" dirty="0"/>
              <a:t>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5FE7D-F18B-E944-A821-A572DC50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3-step workflow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591CF-AA8A-44FB-95AA-8AE08EA6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0" y="3132206"/>
            <a:ext cx="11117179" cy="23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Scheduling Count-Min Sketch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5FE7D-F18B-E944-A821-A572DC50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need three kinds of per-flow information</a:t>
            </a: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The number of bytes sent (packet weight)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The arriving time of the last packet (message/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flowlet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split)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The queue that the last packet was sent into (packet disorder)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Scheduling Count-Min Sketch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958663-C497-4284-9F4F-DF0ABBF06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807" y="1829594"/>
            <a:ext cx="10429875" cy="43434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9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Choosing Queues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B5A58AC-6F80-49EF-A0A8-6EFED0D4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6238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Queue weight is calculated as the average of all packets in it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packet chooses the queue with the smallest distance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 distance definition for different flow scheduling problem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6731BF-90FE-4F54-8A2A-014B2F35EFF7}"/>
              </a:ext>
            </a:extLst>
          </p:cNvPr>
          <p:cNvSpPr txBox="1"/>
          <p:nvPr/>
        </p:nvSpPr>
        <p:spPr>
          <a:xfrm>
            <a:off x="6096000" y="5186789"/>
            <a:ext cx="239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 = 3.17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51E0AD-D342-431E-8A4E-53554DBF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91" y="5455118"/>
            <a:ext cx="2828925" cy="723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EB870E-3290-4A21-B32B-B3EA05B892F4}"/>
              </a:ext>
            </a:extLst>
          </p:cNvPr>
          <p:cNvSpPr txBox="1"/>
          <p:nvPr/>
        </p:nvSpPr>
        <p:spPr>
          <a:xfrm>
            <a:off x="3381124" y="4981100"/>
            <a:ext cx="268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Already enqueued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Same Cluster Size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B5A58AC-6F80-49EF-A0A8-6EFED0D4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6238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Fair Queueing needs same-sized cluster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Number of Flows is inversely proportional to queue weight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Weighted round-robin in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dequeueing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Same Cluster Size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B5A58AC-6F80-49EF-A0A8-6EFED0D42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062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Currently,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Technique: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Adaptative threshold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𝑡h𝑟𝑒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β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α</m:t>
                        </m:r>
                      </m:sup>
                    </m:sSup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α increases/decreases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B5A58AC-6F80-49EF-A0A8-6EFED0D42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06238" cy="4351338"/>
              </a:xfrm>
              <a:blipFill>
                <a:blip r:embed="rId3"/>
                <a:stretch>
                  <a:fillRect l="-103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1F8A6CE-6F94-4A3C-B5D3-1501B186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549" y="1726820"/>
            <a:ext cx="3775259" cy="5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Proportional Cluster Size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B5A58AC-6F80-49EF-A0A8-6EFED0D4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3736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 a large number of flows only contain a small number of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packets, same-sized cluster will lead large flows to block small flows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LAS,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SRPT,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DDL-aware,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let the cluster size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proportional to queue weight.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Similarly, we can use Adaptative threshold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Packet Disorder Avoidance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5FE7D-F18B-E944-A821-A572DC50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Latter packets could be sent to higher-priority queues while the former packets of the same flow are still in a congested low-priority queue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disorder happens!!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Packet Disorder Avoidance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5FE7D-F18B-E944-A821-A572DC50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all packets in a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flowlet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dequeue before next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flowlet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arrives.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Leveraging the SCM sketch, we can identify the beginning of a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flowlet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and record the queue ID where packets enqueue.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1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3" y="1825625"/>
            <a:ext cx="1109792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 scheduling is to decide the forwarding sequences of packets for some optimization goals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scheduling directly influences user experience of applications!!</a:t>
            </a:r>
          </a:p>
        </p:txBody>
      </p:sp>
    </p:spTree>
    <p:extLst>
      <p:ext uri="{BB962C8B-B14F-4D97-AF65-F5344CB8AC3E}">
        <p14:creationId xmlns:p14="http://schemas.microsoft.com/office/powerpoint/2010/main" val="11949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Packet Disorder Avoidance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5FE7D-F18B-E944-A821-A572DC50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Fair Queueing: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all packets in a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flowlet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 the beginning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LAS/SRPT/DDL-aware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every packet in a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flowlet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queue with lower or equal priority compared to the last packet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5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5D08-3309-5F48-90C5-E17FCF76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2941E1E-533D-499E-B5D9-AF41074D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03" y="1542585"/>
            <a:ext cx="11122793" cy="476913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A6014-CE7E-7C48-85C4-DB5433B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4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91682-D1ED-4343-B186-C5F80625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Experimental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6F631-C739-7149-902C-084EB52E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  <a:endParaRPr kumimoji="1" lang="en-US" altLang="zh-CN" dirty="0"/>
          </a:p>
          <a:p>
            <a:pPr lvl="1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Tofino Wedge 100BF-32X switch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ConnectX-3 40GbE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Enable ECN</a:t>
            </a:r>
          </a:p>
          <a:p>
            <a:pPr lvl="1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 sender to 1 receiver</a:t>
            </a:r>
          </a:p>
          <a:p>
            <a:pPr lvl="1"/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NS-2 simulation</a:t>
            </a:r>
          </a:p>
          <a:p>
            <a:pPr lvl="1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 sender to 1 receiver</a:t>
            </a:r>
          </a:p>
          <a:p>
            <a:pPr marL="457200" lvl="1" indent="0">
              <a:buNone/>
            </a:pP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B4276AD9-4CEA-C148-B1B8-78A3871D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13759BB-15BC-4BBD-B724-CBE93541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67088"/>
            <a:ext cx="7391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B4EB-BFF9-F547-AC71-675F2A2D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Experimental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1C164-380C-174C-9A29-03EF8D89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303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kumimoji="1" lang="e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E790E9F-5223-AC4B-B303-4DDF95D7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A0B51A-A996-49EE-8E01-799855F8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74" y="2473147"/>
            <a:ext cx="5934226" cy="27336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74AE3E-C8F4-415E-B55C-4DC4AE362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5175"/>
            <a:ext cx="6257774" cy="23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B4EB-BFF9-F547-AC71-675F2A2D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Experimental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1C164-380C-174C-9A29-03EF8D89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303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kumimoji="1" lang="e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E790E9F-5223-AC4B-B303-4DDF95D7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6C5C5F-4A2B-490E-990C-338C798A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190750"/>
            <a:ext cx="6010275" cy="2476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234417-DF37-4CAA-B924-F1AB20A51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897" y="2238509"/>
            <a:ext cx="5825591" cy="25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3A4C0-8C6C-4544-A553-49EE3B95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C1F7C-4FEF-415F-A4E5-1B584501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56993EE-00B5-4555-B15A-03653430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D96CF8-EE91-441F-844F-B90857CF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" y="2231858"/>
            <a:ext cx="6619875" cy="2971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0FD32A-FCCC-4BA5-8F72-B37100CC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516" y="2369268"/>
            <a:ext cx="5391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3A4C0-8C6C-4544-A553-49EE3B95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C1F7C-4FEF-415F-A4E5-1B584501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56993EE-00B5-4555-B15A-03653430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23A99B-9CC3-412C-A162-CBD0889D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2414337"/>
            <a:ext cx="6772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74AE-D74D-8C4B-872A-83545995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6B35E5-DE5E-3B40-A4A1-0B1FA9F74A32}"/>
              </a:ext>
            </a:extLst>
          </p:cNvPr>
          <p:cNvSpPr txBox="1"/>
          <p:nvPr/>
        </p:nvSpPr>
        <p:spPr>
          <a:xfrm>
            <a:off x="4291660" y="2967335"/>
            <a:ext cx="3608680" cy="923330"/>
          </a:xfrm>
          <a:prstGeom prst="rect">
            <a:avLst/>
          </a:prstGeom>
          <a:solidFill>
            <a:srgbClr val="741618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5400" dirty="0">
                <a:solidFill>
                  <a:schemeClr val="bg1"/>
                </a:solidFill>
                <a:latin typeface="Arial" panose="020B0604020202020204" pitchFamily="34" charset="0"/>
                <a:ea typeface="STXinwei" panose="02010800040101010101" pitchFamily="2" charset="-122"/>
                <a:cs typeface="Arial" panose="020B0604020202020204" pitchFamily="34" charset="0"/>
              </a:rPr>
              <a:t>Thank you!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STXinwei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5F36B-058A-2247-9EEB-740D8E3E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9DD2-3293-0048-9092-79BE9AEA5DFC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9CC2419-F158-4AE9-8F58-35C18905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0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Four typical kinds of scheduling problems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SRPT: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Shortest Remaining Processing Time first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LAS: Least Attained Service first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Fair Queueing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Deadline-Aware Scheduling</a:t>
            </a:r>
          </a:p>
          <a:p>
            <a:pPr>
              <a:lnSpc>
                <a:spcPct val="200000"/>
              </a:lnSpc>
            </a:pPr>
            <a:endParaRPr kumimoji="1"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 example for SRPT</a:t>
            </a:r>
            <a:endParaRPr kumimoji="1"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EC26F56-40AD-4A4E-A828-71E988EAF48C}"/>
              </a:ext>
            </a:extLst>
          </p:cNvPr>
          <p:cNvSpPr/>
          <p:nvPr/>
        </p:nvSpPr>
        <p:spPr>
          <a:xfrm>
            <a:off x="4618632" y="3722161"/>
            <a:ext cx="1791793" cy="2791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534DC5-0D65-4387-AC37-F853CD35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20" y="3059162"/>
            <a:ext cx="2867025" cy="1247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F13786-AC37-4257-B2CA-3E5255C07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425" y="3136373"/>
            <a:ext cx="2819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623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Switches can only support FIFO (First in First out) queues currently.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hardly schedule flows with only one FIFO queue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D6F05E-8B4C-4F29-8455-D2FD0001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82" y="5455118"/>
            <a:ext cx="2828925" cy="723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541739-DAF8-4A7A-BFE0-12899352F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00" y="5455118"/>
            <a:ext cx="2828925" cy="72390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2A965931-F609-42DF-8EFD-F345207EB14E}"/>
              </a:ext>
            </a:extLst>
          </p:cNvPr>
          <p:cNvSpPr/>
          <p:nvPr/>
        </p:nvSpPr>
        <p:spPr>
          <a:xfrm>
            <a:off x="4594007" y="5677501"/>
            <a:ext cx="1791793" cy="2791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E0D301-648F-4378-976D-B4FD5218C4EF}"/>
              </a:ext>
            </a:extLst>
          </p:cNvPr>
          <p:cNvSpPr txBox="1"/>
          <p:nvPr/>
        </p:nvSpPr>
        <p:spPr>
          <a:xfrm>
            <a:off x="1982462" y="4941372"/>
            <a:ext cx="268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Incoming packets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8D5EC5-5380-42F3-B2DE-720BA0508ADA}"/>
              </a:ext>
            </a:extLst>
          </p:cNvPr>
          <p:cNvSpPr txBox="1"/>
          <p:nvPr/>
        </p:nvSpPr>
        <p:spPr>
          <a:xfrm>
            <a:off x="6532033" y="4941371"/>
            <a:ext cx="268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Outgoing packets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Switches have multiple FIFO queues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Switches support priority queues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basis for flow scheduling!!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551952-2C64-4B3E-841D-ABA907E0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32" y="2787970"/>
            <a:ext cx="438150" cy="63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4A97A5-AA42-47A0-9152-A4FEDED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57" y="5476683"/>
            <a:ext cx="466725" cy="61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3B2F35-02DD-409E-A78D-CCD323D93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319" y="4103222"/>
            <a:ext cx="485775" cy="628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ABC6DB-E70F-430E-AE6B-C4A810200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132" y="2140340"/>
            <a:ext cx="457200" cy="619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0984C0-F890-40BB-B635-604BA82FB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657" y="3473699"/>
            <a:ext cx="447675" cy="609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9C2D66-9962-4FAC-BD2F-4B45F49BD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318" y="4780299"/>
            <a:ext cx="485775" cy="628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B9FE37-8874-4523-BAFE-829589B44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868" y="5404904"/>
            <a:ext cx="2828925" cy="7239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0B2DB92-48B4-4444-A7E1-02880F731C61}"/>
              </a:ext>
            </a:extLst>
          </p:cNvPr>
          <p:cNvSpPr txBox="1"/>
          <p:nvPr/>
        </p:nvSpPr>
        <p:spPr>
          <a:xfrm>
            <a:off x="3276248" y="4891158"/>
            <a:ext cx="268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Incoming packets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2E464FE-11BE-4B9C-9907-BBFCA843C25E}"/>
              </a:ext>
            </a:extLst>
          </p:cNvPr>
          <p:cNvSpPr/>
          <p:nvPr/>
        </p:nvSpPr>
        <p:spPr>
          <a:xfrm>
            <a:off x="5958940" y="5646678"/>
            <a:ext cx="1187718" cy="2791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600E10-608A-4343-A981-3E93DE435D46}"/>
              </a:ext>
            </a:extLst>
          </p:cNvPr>
          <p:cNvSpPr/>
          <p:nvPr/>
        </p:nvSpPr>
        <p:spPr>
          <a:xfrm>
            <a:off x="7699678" y="5646677"/>
            <a:ext cx="1187718" cy="2791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190D698-8F46-453D-A446-7F6FF2B08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7396" y="5371625"/>
            <a:ext cx="2771775" cy="70485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6549C82-EE76-4F98-AACA-D955ADCCA480}"/>
              </a:ext>
            </a:extLst>
          </p:cNvPr>
          <p:cNvSpPr txBox="1"/>
          <p:nvPr/>
        </p:nvSpPr>
        <p:spPr>
          <a:xfrm>
            <a:off x="8976479" y="4891158"/>
            <a:ext cx="268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Outgoing packets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Existing solutions: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SRPT: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pFabric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LAS: PIAS,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Fair Queueing: Nagle, BR, AFQ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Deadline-Aware Scheduling: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pFabric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-EDF, PDQ, Karuna</a:t>
            </a:r>
          </a:p>
        </p:txBody>
      </p:sp>
    </p:spTree>
    <p:extLst>
      <p:ext uri="{BB962C8B-B14F-4D97-AF65-F5344CB8AC3E}">
        <p14:creationId xmlns:p14="http://schemas.microsoft.com/office/powerpoint/2010/main" val="34268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 generic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 practical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Traffic-aware</a:t>
            </a:r>
          </a:p>
          <a:p>
            <a:pPr>
              <a:lnSpc>
                <a:spcPct val="20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F7D2-A56F-4447-AC12-C1F324C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 Goal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CF56-B5B1-0E4C-8492-AB6BCCC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Devise a framework overcoming all limitations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Generic: can be applied to all existing scheduling problems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Practical: can work with limited </a:t>
            </a:r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FIFO queues (e.g., </a:t>
            </a:r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8)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Traffic-agnostic: work without measurement in advance </a:t>
            </a:r>
          </a:p>
        </p:txBody>
      </p:sp>
    </p:spTree>
    <p:extLst>
      <p:ext uri="{BB962C8B-B14F-4D97-AF65-F5344CB8AC3E}">
        <p14:creationId xmlns:p14="http://schemas.microsoft.com/office/powerpoint/2010/main" val="11857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2449</Words>
  <Application>Microsoft Office PowerPoint</Application>
  <PresentationFormat>宽屏</PresentationFormat>
  <Paragraphs>217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Arial</vt:lpstr>
      <vt:lpstr>Cambria Math</vt:lpstr>
      <vt:lpstr>Times New Roman</vt:lpstr>
      <vt:lpstr>Office 主题​​</vt:lpstr>
      <vt:lpstr>Qcluster: Clustering Packets for Flow Scheduling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Design Goal</vt:lpstr>
      <vt:lpstr>Insight</vt:lpstr>
      <vt:lpstr>QCluster Overview</vt:lpstr>
      <vt:lpstr>The Scheduling Count-Min Sketch</vt:lpstr>
      <vt:lpstr>The Scheduling Count-Min Sketch</vt:lpstr>
      <vt:lpstr>Choosing Queues</vt:lpstr>
      <vt:lpstr>Same Cluster Size</vt:lpstr>
      <vt:lpstr>Same Cluster Size</vt:lpstr>
      <vt:lpstr>Proportional Cluster Size</vt:lpstr>
      <vt:lpstr>Packet Disorder Avoidance</vt:lpstr>
      <vt:lpstr>Packet Disorder Avoidance</vt:lpstr>
      <vt:lpstr>Packet Disorder Avoidance</vt:lpstr>
      <vt:lpstr>Applications</vt:lpstr>
      <vt:lpstr>Experimental Results</vt:lpstr>
      <vt:lpstr>Experimental Results</vt:lpstr>
      <vt:lpstr>Experimental Results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LightGuardian: A Full-Visibility, Lightweight, In-band Telemetry System Using Sketchlets</dc:title>
  <dc:creator>赵 义凯</dc:creator>
  <cp:lastModifiedBy>杨 凯程</cp:lastModifiedBy>
  <cp:revision>647</cp:revision>
  <dcterms:created xsi:type="dcterms:W3CDTF">2021-03-12T09:31:18Z</dcterms:created>
  <dcterms:modified xsi:type="dcterms:W3CDTF">2022-03-31T13:52:57Z</dcterms:modified>
</cp:coreProperties>
</file>