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7" r:id="rId6"/>
    <p:sldId id="266" r:id="rId7"/>
    <p:sldId id="259" r:id="rId8"/>
    <p:sldId id="260" r:id="rId9"/>
    <p:sldId id="271" r:id="rId10"/>
    <p:sldId id="261" r:id="rId11"/>
    <p:sldId id="269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ser Wilhelm" initials="KW" lastIdx="6" clrIdx="0">
    <p:extLst>
      <p:ext uri="{19B8F6BF-5375-455C-9EA6-DF929625EA0E}">
        <p15:presenceInfo xmlns:p15="http://schemas.microsoft.com/office/powerpoint/2012/main" userId="b8c16875782b55c1" providerId="Windows Live"/>
      </p:ext>
    </p:extLst>
  </p:cmAuthor>
  <p:cmAuthor id="2" name="Alan Liu" initials="AL" lastIdx="25" clrIdx="1">
    <p:extLst>
      <p:ext uri="{19B8F6BF-5375-455C-9EA6-DF929625EA0E}">
        <p15:presenceInfo xmlns:p15="http://schemas.microsoft.com/office/powerpoint/2012/main" userId="5808c6b3cfec4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49E76"/>
    <a:srgbClr val="A5BBE3"/>
    <a:srgbClr val="D3DEF1"/>
    <a:srgbClr val="CAD7EE"/>
    <a:srgbClr val="2C4E8C"/>
    <a:srgbClr val="4472C4"/>
    <a:srgbClr val="7395D3"/>
    <a:srgbClr val="799A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A1BAB-7630-4700-8E7C-5C816D4AD73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A6085-FD71-4323-942A-5F775753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这样说</a:t>
            </a:r>
            <a:r>
              <a:rPr lang="en-US" altLang="zh-CN" dirty="0"/>
              <a:t>mis judge large flows</a:t>
            </a:r>
            <a:r>
              <a:rPr lang="zh-CN" altLang="en-US" dirty="0"/>
              <a:t>够了吗？</a:t>
            </a:r>
            <a:endParaRPr lang="en-US" altLang="zh-CN" dirty="0"/>
          </a:p>
          <a:p>
            <a:r>
              <a:rPr lang="en-US" altLang="zh-CN" dirty="0"/>
              <a:t>We have less confidence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这样说</a:t>
            </a:r>
            <a:r>
              <a:rPr lang="en-US" altLang="zh-CN" dirty="0"/>
              <a:t>mis judge large flows</a:t>
            </a:r>
            <a:r>
              <a:rPr lang="zh-CN" altLang="en-US" dirty="0"/>
              <a:t>够了吗？</a:t>
            </a:r>
            <a:endParaRPr lang="en-US" altLang="zh-CN" dirty="0"/>
          </a:p>
          <a:p>
            <a:r>
              <a:rPr lang="en-US" altLang="zh-CN" dirty="0"/>
              <a:t>We have less confidence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0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CM-Sketch has error</a:t>
            </a:r>
            <a:r>
              <a:rPr lang="zh-CN" altLang="en-US" sz="2400" dirty="0"/>
              <a:t>： </a:t>
            </a:r>
            <a:r>
              <a:rPr lang="en-US" altLang="zh-CN" sz="2000" dirty="0"/>
              <a:t>Due to hash collisions (say it)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7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CM-Sketch has error</a:t>
            </a:r>
            <a:r>
              <a:rPr lang="zh-CN" altLang="en-US" sz="2400" dirty="0"/>
              <a:t>： </a:t>
            </a:r>
            <a:r>
              <a:rPr lang="en-US" altLang="zh-CN" sz="2000" dirty="0"/>
              <a:t>Due to hash collisions (say it)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0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Say “Yes”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6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竖过来的文字真的好么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5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 and output </a:t>
            </a:r>
            <a:r>
              <a:rPr lang="zh-CN" altLang="en-US" dirty="0"/>
              <a:t>写下来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3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在这一页需要口述一下，每一行的</a:t>
            </a:r>
            <a:r>
              <a:rPr lang="en-US" altLang="zh-CN" dirty="0"/>
              <a:t>counter value distribution</a:t>
            </a:r>
            <a:r>
              <a:rPr lang="zh-CN" altLang="en-US" dirty="0"/>
              <a:t>很接近，还是等到第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要不要写</a:t>
            </a:r>
            <a:r>
              <a:rPr lang="en-US" altLang="zh-CN" dirty="0"/>
              <a:t>one-row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6085-FD71-4323-942A-5F77575301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6198-7E34-43E2-BE44-9E163999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DC42C-A369-4EC5-9DAB-813A41EFF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D636B-F12B-4ABC-B5A9-A64FDD43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67EF-CB84-4433-9389-25E902D74553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836EF-6A27-4CB1-AC8D-A85EA59F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79E44-07ED-4F46-9666-0B8186A3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7136-2623-4B7F-BAFA-8EF8463E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ECB1B-9DBC-482D-90C9-E07F1EA9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50562-A537-4955-A226-F297597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5E54-51FA-4A0A-84BE-76AF837292F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45C8-311B-4A3E-9E7B-792B5229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EC81C-2113-469C-AA5E-6624F68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1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76D23-1AFE-4801-96D7-4FE880B0A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0F93B-0373-432E-BFC0-292D36D2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FB579-32DD-4B42-A799-4C5E29D0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737C-AE23-432C-A6C9-F9A44AA48DAB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669AD-B3F9-4DED-925B-A72B811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6E642-4133-4419-BAB2-5542B511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3942-16D8-4542-A17A-79746782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83639-28B2-4D54-B609-6D2A752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D55D3-FBF0-4A0E-BE15-F65BC2C2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2714-82CA-48D6-80A0-5838ECBEB9B5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3E3A8-F25C-461B-B863-8DA4783A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3B8F-FB1C-4746-8820-FE8AA1D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A6592-64F4-4E4F-9570-323DA8A7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30EAB-2A16-4C66-85C4-15D1FE3D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39645-C324-4B38-BBD6-71DE0094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8B-4ED8-4516-B9AD-D68C881919F6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F4DB-5AEC-4D67-88B7-BC1969E3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01384-4083-4E7D-8502-24C486DE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63A2-5B10-41A5-8143-D2923F90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EDFE2-A71A-4FB9-BB30-71ECAA47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3FDC6-D1DD-4AF4-B201-90C5B78D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D0286-25CF-42CB-B5A8-7B1C0BC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4F28-153A-41B5-91E5-B8244C75C3C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B1DB2-7389-4707-B39B-25679F16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EE242-BFEE-4957-A82B-D8D926EC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8234-78D0-4E16-93F2-BC0ED09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2DB4B-9A65-4D5A-9195-C59C46BF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A135B-530B-4192-B931-CFAC17A5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0A938-6F14-41DB-B8B3-29695717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506EBE-9AA9-483D-9253-543E501CD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54DBB-37CB-4AAD-8663-CD939E1E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30D6-FDF6-47CE-B16A-D3E91F4E8C45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A94AAB-2FAA-4D46-A52F-2CE275B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9AD17-0434-4153-960B-9BA623B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47E53-8985-48B0-B554-104515D4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06BAE-A021-4971-BF46-2108CCEC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0C67-92B4-4E05-9D3B-A1A8DE453711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326647-7450-4C8E-B87E-D2AB1260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8CAE1-F3D3-498F-BF85-BDB6B291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7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D10E3-1DBF-4DEB-BB5E-BD0D00D7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7858-6F6C-45F5-8646-F4C67894EA03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C49A6-0E24-46AF-947D-6BACE222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C54D8-63BD-427A-B5A5-37134B40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D765A-D101-4391-AEF3-9B6025FC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B350B-9A50-4A9C-A7CD-42FA667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51767-469B-4045-9A04-CD1D168A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FD38F-A653-4C09-8159-54435D16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BFD4-6689-42D5-9A53-71EAF6B1CE32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664F3-C377-43F3-971D-233D88A6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E7992-4696-43BB-B794-FE8BF46B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E5C73-D4B5-45B1-A4FF-87852967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3D685-01D4-478C-89AD-3E01527B7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4DA2C-BEE1-4D15-9655-F48927F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93848-9735-4CFB-81D7-0845A0DB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49B1-5C01-4811-87FB-851FFB391A91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D586-7AF6-46DE-94EE-7F7FF80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3ED67-9C98-487E-A7C4-D867A67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F83259-BBFE-4B27-8342-11C4A73C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27BDD-1580-4A87-A10D-9FD4C56A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BC76-00EE-42DD-86BE-175F97FA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926B-C974-40D3-9734-B556EE384BB9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85ED5-0D6C-439B-9BB6-93710F1E0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60C6D-D56E-40B2-BB92-0176ACBD2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3BFA-4224-4E3B-B71B-D80663E17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3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479B8-9884-4177-94DF-614475C1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517"/>
            <a:ext cx="9144000" cy="1538923"/>
          </a:xfrm>
        </p:spPr>
        <p:txBody>
          <a:bodyPr>
            <a:normAutofit/>
          </a:bodyPr>
          <a:lstStyle/>
          <a:p>
            <a:r>
              <a:rPr lang="en-US" altLang="zh-CN" sz="4400" b="0" i="0" u="none" strike="noStrike" baseline="0" dirty="0">
                <a:latin typeface="LinBiolinumTB"/>
              </a:rPr>
              <a:t>Precise Error Estimation for Sketch-based Flow Measurement</a:t>
            </a:r>
            <a:endParaRPr lang="zh-CN" altLang="en-US" sz="1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2C807-22D1-4317-B328-A38B17638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LinBiolinumTB"/>
                <a:ea typeface="+mj-ea"/>
                <a:cs typeface="+mj-cs"/>
              </a:rPr>
              <a:t>Peiqing</a:t>
            </a:r>
            <a:r>
              <a:rPr lang="en-US" altLang="zh-CN" dirty="0">
                <a:latin typeface="LinBiolinumTB"/>
                <a:ea typeface="+mj-ea"/>
                <a:cs typeface="+mj-cs"/>
              </a:rPr>
              <a:t> Chen*, </a:t>
            </a:r>
            <a:r>
              <a:rPr lang="en-US" altLang="zh-CN" dirty="0" err="1">
                <a:latin typeface="LinBiolinumTB"/>
                <a:ea typeface="+mj-ea"/>
                <a:cs typeface="+mj-cs"/>
              </a:rPr>
              <a:t>Yuhan</a:t>
            </a:r>
            <a:r>
              <a:rPr lang="en-US" altLang="zh-CN" dirty="0">
                <a:latin typeface="LinBiolinumTB"/>
                <a:ea typeface="+mj-ea"/>
                <a:cs typeface="+mj-cs"/>
              </a:rPr>
              <a:t> Wu</a:t>
            </a:r>
            <a:r>
              <a:rPr lang="zh-CN" altLang="en-US" dirty="0">
                <a:latin typeface="LinBiolinumTB"/>
                <a:ea typeface="+mj-ea"/>
                <a:cs typeface="+mj-cs"/>
              </a:rPr>
              <a:t>*</a:t>
            </a:r>
            <a:r>
              <a:rPr lang="en-US" altLang="zh-CN" dirty="0">
                <a:latin typeface="LinBiolinumTB"/>
                <a:ea typeface="+mj-ea"/>
                <a:cs typeface="+mj-cs"/>
              </a:rPr>
              <a:t>, Tong Yang, </a:t>
            </a:r>
            <a:r>
              <a:rPr lang="en-US" altLang="zh-CN" dirty="0" err="1">
                <a:latin typeface="LinBiolinumTB"/>
                <a:ea typeface="+mj-ea"/>
                <a:cs typeface="+mj-cs"/>
              </a:rPr>
              <a:t>Junchen</a:t>
            </a:r>
            <a:r>
              <a:rPr lang="en-US" altLang="zh-CN" dirty="0">
                <a:latin typeface="LinBiolinumTB"/>
                <a:ea typeface="+mj-ea"/>
                <a:cs typeface="+mj-cs"/>
              </a:rPr>
              <a:t> Jiang, </a:t>
            </a:r>
            <a:r>
              <a:rPr lang="en-US" altLang="zh-CN" dirty="0" err="1">
                <a:latin typeface="LinBiolinumTB"/>
                <a:ea typeface="+mj-ea"/>
                <a:cs typeface="+mj-cs"/>
              </a:rPr>
              <a:t>Zaoxing</a:t>
            </a:r>
            <a:r>
              <a:rPr lang="en-US" altLang="zh-CN" dirty="0">
                <a:latin typeface="LinBiolinumTB"/>
                <a:ea typeface="+mj-ea"/>
                <a:cs typeface="+mj-cs"/>
              </a:rPr>
              <a:t> Liu</a:t>
            </a:r>
            <a:endParaRPr lang="zh-CN" altLang="en-US" dirty="0">
              <a:latin typeface="LinBiolinumTB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961E7-5CB6-4818-A3D1-46DB5830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076" name="Picture 4" descr="University of Chicago logo | GIS&amp;amp;T Body of Knowledge">
            <a:extLst>
              <a:ext uri="{FF2B5EF4-FFF2-40B4-BE49-F238E27FC236}">
                <a16:creationId xmlns:a16="http://schemas.microsoft.com/office/drawing/2014/main" id="{61CA5DE2-323D-4C4B-A6B8-B2761567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47" y="4424361"/>
            <a:ext cx="131127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6996942-E2F0-43B4-B907-7C3A6F56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88" y="4663846"/>
            <a:ext cx="1864360" cy="8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北京大学- 维基百科，自由的百科全书">
            <a:extLst>
              <a:ext uri="{FF2B5EF4-FFF2-40B4-BE49-F238E27FC236}">
                <a16:creationId xmlns:a16="http://schemas.microsoft.com/office/drawing/2014/main" id="{68EC33FE-4DFA-4441-81D4-823F8395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60" y="4424360"/>
            <a:ext cx="131127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6322-0C6D-4E56-B317-824F8F6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Our approach for multi-row CM-Sketch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0461EC-9B74-4F36-949F-D2FD7E54F3C9}"/>
              </a:ext>
            </a:extLst>
          </p:cNvPr>
          <p:cNvSpPr/>
          <p:nvPr/>
        </p:nvSpPr>
        <p:spPr>
          <a:xfrm>
            <a:off x="2151241" y="2200480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698A08-E87E-4398-98AE-FB26EB6A204A}"/>
              </a:ext>
            </a:extLst>
          </p:cNvPr>
          <p:cNvSpPr/>
          <p:nvPr/>
        </p:nvSpPr>
        <p:spPr>
          <a:xfrm>
            <a:off x="2516687" y="2200480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BFE387-529D-409E-B928-A3B417FBA053}"/>
              </a:ext>
            </a:extLst>
          </p:cNvPr>
          <p:cNvSpPr/>
          <p:nvPr/>
        </p:nvSpPr>
        <p:spPr>
          <a:xfrm>
            <a:off x="2882074" y="2198621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E3E71-A66F-4BFE-9DBF-2FB97D07FB95}"/>
              </a:ext>
            </a:extLst>
          </p:cNvPr>
          <p:cNvSpPr/>
          <p:nvPr/>
        </p:nvSpPr>
        <p:spPr>
          <a:xfrm>
            <a:off x="3244386" y="2198621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97D48-1297-4663-B560-CB111FAC580B}"/>
              </a:ext>
            </a:extLst>
          </p:cNvPr>
          <p:cNvSpPr/>
          <p:nvPr/>
        </p:nvSpPr>
        <p:spPr>
          <a:xfrm>
            <a:off x="3606698" y="2198621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CC60A-0A80-4598-984F-E5DBD40501E8}"/>
              </a:ext>
            </a:extLst>
          </p:cNvPr>
          <p:cNvSpPr/>
          <p:nvPr/>
        </p:nvSpPr>
        <p:spPr>
          <a:xfrm>
            <a:off x="3973108" y="2198621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B53191-B1D1-49FD-A161-A9ECB956326E}"/>
              </a:ext>
            </a:extLst>
          </p:cNvPr>
          <p:cNvSpPr/>
          <p:nvPr/>
        </p:nvSpPr>
        <p:spPr>
          <a:xfrm>
            <a:off x="4339518" y="2198621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E7620A-BFAF-4DDC-ACC7-61A7CCB166CC}"/>
              </a:ext>
            </a:extLst>
          </p:cNvPr>
          <p:cNvSpPr/>
          <p:nvPr/>
        </p:nvSpPr>
        <p:spPr>
          <a:xfrm>
            <a:off x="4705928" y="2198621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5EA943-7B83-40B4-9FEC-E290AD023E2A}"/>
              </a:ext>
            </a:extLst>
          </p:cNvPr>
          <p:cNvSpPr txBox="1"/>
          <p:nvPr/>
        </p:nvSpPr>
        <p:spPr>
          <a:xfrm>
            <a:off x="1923384" y="1473191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Multi-row CM-Sketch</a:t>
            </a:r>
          </a:p>
          <a:p>
            <a:pPr algn="ctr"/>
            <a:r>
              <a:rPr lang="en-US" altLang="zh-CN" dirty="0"/>
              <a:t>(Shade indicating counter value)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AE7CA4-87AB-4661-824F-921542CEBFE3}"/>
              </a:ext>
            </a:extLst>
          </p:cNvPr>
          <p:cNvSpPr txBox="1"/>
          <p:nvPr/>
        </p:nvSpPr>
        <p:spPr>
          <a:xfrm rot="16200000">
            <a:off x="1012850" y="26823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d=3 rows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298255-1CFB-4E67-80A3-0933D1F737A1}"/>
              </a:ext>
            </a:extLst>
          </p:cNvPr>
          <p:cNvCxnSpPr>
            <a:cxnSpLocks/>
          </p:cNvCxnSpPr>
          <p:nvPr/>
        </p:nvCxnSpPr>
        <p:spPr>
          <a:xfrm flipV="1">
            <a:off x="4164369" y="5486358"/>
            <a:ext cx="0" cy="477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013E4B-0827-4311-BEDA-E121F47A6F4A}"/>
                  </a:ext>
                </a:extLst>
              </p:cNvPr>
              <p:cNvSpPr txBox="1"/>
              <p:nvPr/>
            </p:nvSpPr>
            <p:spPr>
              <a:xfrm>
                <a:off x="2087274" y="6001535"/>
                <a:ext cx="4533933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The largest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fractile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as our error bound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013E4B-0827-4311-BEDA-E121F47A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74" y="6001535"/>
                <a:ext cx="4533933" cy="504818"/>
              </a:xfrm>
              <a:prstGeom prst="rect">
                <a:avLst/>
              </a:prstGeom>
              <a:blipFill>
                <a:blip r:embed="rId2"/>
                <a:stretch>
                  <a:fillRect l="-1075" r="-403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42E2EE3C-1980-43C2-BED7-1B6BEF5F80BE}"/>
              </a:ext>
            </a:extLst>
          </p:cNvPr>
          <p:cNvSpPr/>
          <p:nvPr/>
        </p:nvSpPr>
        <p:spPr>
          <a:xfrm>
            <a:off x="3973108" y="2640030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0F524B-B0BD-4409-B52C-586429345DB7}"/>
              </a:ext>
            </a:extLst>
          </p:cNvPr>
          <p:cNvSpPr/>
          <p:nvPr/>
        </p:nvSpPr>
        <p:spPr>
          <a:xfrm>
            <a:off x="4338554" y="2640030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06E28D-41A9-4691-98B8-47A2B24C803B}"/>
              </a:ext>
            </a:extLst>
          </p:cNvPr>
          <p:cNvSpPr/>
          <p:nvPr/>
        </p:nvSpPr>
        <p:spPr>
          <a:xfrm>
            <a:off x="4703941" y="2638171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A34AD0-4580-45B0-95EF-2953604E47BD}"/>
              </a:ext>
            </a:extLst>
          </p:cNvPr>
          <p:cNvSpPr/>
          <p:nvPr/>
        </p:nvSpPr>
        <p:spPr>
          <a:xfrm>
            <a:off x="2155420" y="2640030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FDF504D-1317-4522-964E-7021F04AA42C}"/>
              </a:ext>
            </a:extLst>
          </p:cNvPr>
          <p:cNvSpPr/>
          <p:nvPr/>
        </p:nvSpPr>
        <p:spPr>
          <a:xfrm>
            <a:off x="2517732" y="2640030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747019-1419-4EE3-AC12-D39767BCF34F}"/>
              </a:ext>
            </a:extLst>
          </p:cNvPr>
          <p:cNvSpPr/>
          <p:nvPr/>
        </p:nvSpPr>
        <p:spPr>
          <a:xfrm>
            <a:off x="3244386" y="2638171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2F7321-0EB1-45E7-9D0D-1CC0FBEA8C58}"/>
              </a:ext>
            </a:extLst>
          </p:cNvPr>
          <p:cNvSpPr/>
          <p:nvPr/>
        </p:nvSpPr>
        <p:spPr>
          <a:xfrm>
            <a:off x="2878940" y="2638171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B80AB0-F463-4D39-93F9-A92A4E37B7B7}"/>
              </a:ext>
            </a:extLst>
          </p:cNvPr>
          <p:cNvSpPr/>
          <p:nvPr/>
        </p:nvSpPr>
        <p:spPr>
          <a:xfrm>
            <a:off x="3616962" y="2640030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FFD5A3-7CB4-4743-82D6-950B7F38F928}"/>
              </a:ext>
            </a:extLst>
          </p:cNvPr>
          <p:cNvSpPr/>
          <p:nvPr/>
        </p:nvSpPr>
        <p:spPr>
          <a:xfrm>
            <a:off x="3973354" y="3042901"/>
            <a:ext cx="337506" cy="337506"/>
          </a:xfrm>
          <a:prstGeom prst="rect">
            <a:avLst/>
          </a:prstGeom>
          <a:solidFill>
            <a:srgbClr val="CAD7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CDD18C-546E-4947-9539-37F1A3CB89A5}"/>
              </a:ext>
            </a:extLst>
          </p:cNvPr>
          <p:cNvSpPr/>
          <p:nvPr/>
        </p:nvSpPr>
        <p:spPr>
          <a:xfrm>
            <a:off x="4338800" y="3042901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E025D8-2DCC-4F1D-806F-33BB7B4E750B}"/>
              </a:ext>
            </a:extLst>
          </p:cNvPr>
          <p:cNvSpPr/>
          <p:nvPr/>
        </p:nvSpPr>
        <p:spPr>
          <a:xfrm>
            <a:off x="4704187" y="3041042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7C8876-A080-46FD-9826-8785A754C692}"/>
              </a:ext>
            </a:extLst>
          </p:cNvPr>
          <p:cNvSpPr/>
          <p:nvPr/>
        </p:nvSpPr>
        <p:spPr>
          <a:xfrm>
            <a:off x="2155666" y="3042901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660B02-D390-4A1D-8294-7EF936DFA9DE}"/>
              </a:ext>
            </a:extLst>
          </p:cNvPr>
          <p:cNvSpPr/>
          <p:nvPr/>
        </p:nvSpPr>
        <p:spPr>
          <a:xfrm>
            <a:off x="2517978" y="3042901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E995C4D-A4E7-4C80-B2C7-9F12E53E80C4}"/>
              </a:ext>
            </a:extLst>
          </p:cNvPr>
          <p:cNvSpPr/>
          <p:nvPr/>
        </p:nvSpPr>
        <p:spPr>
          <a:xfrm>
            <a:off x="3244632" y="3041042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948C0F9-44AD-4235-B7BB-EBFCC8C5F6BF}"/>
              </a:ext>
            </a:extLst>
          </p:cNvPr>
          <p:cNvSpPr/>
          <p:nvPr/>
        </p:nvSpPr>
        <p:spPr>
          <a:xfrm>
            <a:off x="2879186" y="3041042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495A91E-8459-4D35-AA4C-BDFA886B195C}"/>
              </a:ext>
            </a:extLst>
          </p:cNvPr>
          <p:cNvSpPr/>
          <p:nvPr/>
        </p:nvSpPr>
        <p:spPr>
          <a:xfrm>
            <a:off x="3617208" y="3042901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2BC8BC1-EB47-4030-B12A-B5FD047378DD}"/>
              </a:ext>
            </a:extLst>
          </p:cNvPr>
          <p:cNvSpPr/>
          <p:nvPr/>
        </p:nvSpPr>
        <p:spPr>
          <a:xfrm>
            <a:off x="2051925" y="2116799"/>
            <a:ext cx="3106834" cy="487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1C7B203-F3CB-4037-99D3-124D13927A4B}"/>
              </a:ext>
            </a:extLst>
          </p:cNvPr>
          <p:cNvSpPr/>
          <p:nvPr/>
        </p:nvSpPr>
        <p:spPr>
          <a:xfrm>
            <a:off x="2051925" y="4077918"/>
            <a:ext cx="3106834" cy="487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EE23601B-7102-420B-A105-EF9CD1F17821}"/>
              </a:ext>
            </a:extLst>
          </p:cNvPr>
          <p:cNvSpPr/>
          <p:nvPr/>
        </p:nvSpPr>
        <p:spPr>
          <a:xfrm>
            <a:off x="1850829" y="2339669"/>
            <a:ext cx="110556" cy="1055314"/>
          </a:xfrm>
          <a:prstGeom prst="leftBrace">
            <a:avLst>
              <a:gd name="adj1" fmla="val 1152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EC1486-BF4E-429A-AB09-874AECDB5FC4}"/>
              </a:ext>
            </a:extLst>
          </p:cNvPr>
          <p:cNvSpPr/>
          <p:nvPr/>
        </p:nvSpPr>
        <p:spPr>
          <a:xfrm>
            <a:off x="2151241" y="4139965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3DA6A7-8497-4C11-A4E2-54831185BB63}"/>
              </a:ext>
            </a:extLst>
          </p:cNvPr>
          <p:cNvSpPr/>
          <p:nvPr/>
        </p:nvSpPr>
        <p:spPr>
          <a:xfrm>
            <a:off x="2516687" y="4139965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C518D9F-B51D-4FEA-BB16-1C2C956B2780}"/>
              </a:ext>
            </a:extLst>
          </p:cNvPr>
          <p:cNvSpPr/>
          <p:nvPr/>
        </p:nvSpPr>
        <p:spPr>
          <a:xfrm>
            <a:off x="2882074" y="4138106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56F008F-DF87-40CF-8B23-CC2D010EEFA6}"/>
              </a:ext>
            </a:extLst>
          </p:cNvPr>
          <p:cNvSpPr/>
          <p:nvPr/>
        </p:nvSpPr>
        <p:spPr>
          <a:xfrm>
            <a:off x="3244386" y="4138106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482858C-A92B-484B-A7A7-B827B8C319BB}"/>
              </a:ext>
            </a:extLst>
          </p:cNvPr>
          <p:cNvSpPr/>
          <p:nvPr/>
        </p:nvSpPr>
        <p:spPr>
          <a:xfrm>
            <a:off x="3606698" y="4138106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E7D9104-7578-4CF9-85F2-E603FAEEE8AF}"/>
              </a:ext>
            </a:extLst>
          </p:cNvPr>
          <p:cNvSpPr/>
          <p:nvPr/>
        </p:nvSpPr>
        <p:spPr>
          <a:xfrm>
            <a:off x="3973108" y="4138106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15B652-3D0F-4727-B0B0-8E63FAA4AE87}"/>
              </a:ext>
            </a:extLst>
          </p:cNvPr>
          <p:cNvSpPr/>
          <p:nvPr/>
        </p:nvSpPr>
        <p:spPr>
          <a:xfrm>
            <a:off x="4339518" y="4138106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58607D1-EE27-4C68-B4A9-1B11B580BC63}"/>
              </a:ext>
            </a:extLst>
          </p:cNvPr>
          <p:cNvSpPr/>
          <p:nvPr/>
        </p:nvSpPr>
        <p:spPr>
          <a:xfrm>
            <a:off x="4705928" y="4138106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5BAB3C5-0516-4E03-B815-D706482F7D57}"/>
              </a:ext>
            </a:extLst>
          </p:cNvPr>
          <p:cNvSpPr/>
          <p:nvPr/>
        </p:nvSpPr>
        <p:spPr>
          <a:xfrm>
            <a:off x="2148677" y="2199798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CDA8525-DD92-4F63-BFDA-1A3E71F37CCC}"/>
              </a:ext>
            </a:extLst>
          </p:cNvPr>
          <p:cNvSpPr/>
          <p:nvPr/>
        </p:nvSpPr>
        <p:spPr>
          <a:xfrm>
            <a:off x="2514123" y="2199798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C7DE6D3-69C0-4EA6-870C-CA6E4A1703F1}"/>
              </a:ext>
            </a:extLst>
          </p:cNvPr>
          <p:cNvSpPr/>
          <p:nvPr/>
        </p:nvSpPr>
        <p:spPr>
          <a:xfrm>
            <a:off x="2879510" y="2197939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7516BAF-F5B3-4F8D-9A97-61A3189DA248}"/>
              </a:ext>
            </a:extLst>
          </p:cNvPr>
          <p:cNvSpPr/>
          <p:nvPr/>
        </p:nvSpPr>
        <p:spPr>
          <a:xfrm>
            <a:off x="3241822" y="2197939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8500C98-6CF5-4B44-AE86-01AFE2542089}"/>
              </a:ext>
            </a:extLst>
          </p:cNvPr>
          <p:cNvSpPr/>
          <p:nvPr/>
        </p:nvSpPr>
        <p:spPr>
          <a:xfrm>
            <a:off x="3604134" y="2197939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CB4A2A-48E6-4D70-ADED-84EB22B247A7}"/>
              </a:ext>
            </a:extLst>
          </p:cNvPr>
          <p:cNvSpPr/>
          <p:nvPr/>
        </p:nvSpPr>
        <p:spPr>
          <a:xfrm>
            <a:off x="3970544" y="2197939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E040979-0153-4060-976B-A5A94B0F43B4}"/>
              </a:ext>
            </a:extLst>
          </p:cNvPr>
          <p:cNvSpPr/>
          <p:nvPr/>
        </p:nvSpPr>
        <p:spPr>
          <a:xfrm>
            <a:off x="4336954" y="2197939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84B17AE-C581-4D8A-AF23-43A057885519}"/>
              </a:ext>
            </a:extLst>
          </p:cNvPr>
          <p:cNvSpPr/>
          <p:nvPr/>
        </p:nvSpPr>
        <p:spPr>
          <a:xfrm>
            <a:off x="4703364" y="2197939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CFBE853-BC88-4224-AE0E-CF4A2029D36B}"/>
              </a:ext>
            </a:extLst>
          </p:cNvPr>
          <p:cNvSpPr/>
          <p:nvPr/>
        </p:nvSpPr>
        <p:spPr>
          <a:xfrm>
            <a:off x="2049361" y="2116117"/>
            <a:ext cx="3106834" cy="487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A7704FD-81DE-4A00-BAD2-739623072E2D}"/>
              </a:ext>
            </a:extLst>
          </p:cNvPr>
          <p:cNvSpPr txBox="1"/>
          <p:nvPr/>
        </p:nvSpPr>
        <p:spPr>
          <a:xfrm>
            <a:off x="2369038" y="3603922"/>
            <a:ext cx="248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w=8 counters per row</a:t>
            </a:r>
            <a:endParaRPr lang="zh-CN" altLang="en-US" dirty="0"/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F343007C-2E7B-411A-BDBF-F943D865FC1E}"/>
              </a:ext>
            </a:extLst>
          </p:cNvPr>
          <p:cNvSpPr/>
          <p:nvPr/>
        </p:nvSpPr>
        <p:spPr>
          <a:xfrm rot="16200000">
            <a:off x="3536281" y="2080977"/>
            <a:ext cx="132994" cy="2885940"/>
          </a:xfrm>
          <a:prstGeom prst="leftBrace">
            <a:avLst>
              <a:gd name="adj1" fmla="val 1152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CCC01E1-1FD0-4374-AB42-2BEBAD0B2B9B}"/>
              </a:ext>
            </a:extLst>
          </p:cNvPr>
          <p:cNvGrpSpPr/>
          <p:nvPr/>
        </p:nvGrpSpPr>
        <p:grpSpPr>
          <a:xfrm>
            <a:off x="7676368" y="2479369"/>
            <a:ext cx="3112284" cy="1996243"/>
            <a:chOff x="9298632" y="94092"/>
            <a:chExt cx="3112284" cy="199624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34F5500-42EF-4569-A7F4-96E48C210EF8}"/>
                </a:ext>
              </a:extLst>
            </p:cNvPr>
            <p:cNvGrpSpPr/>
            <p:nvPr/>
          </p:nvGrpSpPr>
          <p:grpSpPr>
            <a:xfrm>
              <a:off x="9691673" y="330931"/>
              <a:ext cx="2151134" cy="1597168"/>
              <a:chOff x="9112981" y="619525"/>
              <a:chExt cx="2738708" cy="2036606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CC937F1-7D28-443E-BC66-23A71E609CB6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BCDD7ECA-F410-4284-8912-B569122D2D3A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7CA1135-FC2C-4CF3-AF9F-E827A1B1FB91}"/>
                  </a:ext>
                </a:extLst>
              </p:cNvPr>
              <p:cNvSpPr txBox="1"/>
              <p:nvPr/>
            </p:nvSpPr>
            <p:spPr>
              <a:xfrm>
                <a:off x="9863091" y="2185182"/>
                <a:ext cx="380009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</a:t>
                </a:r>
                <a:endParaRPr lang="zh-CN" altLang="en-US" sz="1600" b="1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1453538-5BE9-4355-8FA0-114FB50CBD16}"/>
                  </a:ext>
                </a:extLst>
              </p:cNvPr>
              <p:cNvSpPr txBox="1"/>
              <p:nvPr/>
            </p:nvSpPr>
            <p:spPr>
              <a:xfrm>
                <a:off x="11406424" y="2185182"/>
                <a:ext cx="445265" cy="470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∞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BB8999-DB3E-4891-946E-A26ADECF7D7E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10623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0%</a:t>
                </a:r>
                <a:endParaRPr lang="zh-CN" altLang="en-US" sz="1600" b="1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21DB10F-70C0-416D-A0C0-E8FA0715599A}"/>
                  </a:ext>
                </a:extLst>
              </p:cNvPr>
              <p:cNvSpPr txBox="1"/>
              <p:nvPr/>
            </p:nvSpPr>
            <p:spPr>
              <a:xfrm>
                <a:off x="9112981" y="619525"/>
                <a:ext cx="800424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100%</a:t>
                </a:r>
                <a:endParaRPr lang="zh-CN" altLang="en-US" sz="1600" b="1" dirty="0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AE1CEC22-B118-4F9A-BCFA-DABD5D750BD7}"/>
                  </a:ext>
                </a:extLst>
              </p:cNvPr>
              <p:cNvSpPr/>
              <p:nvPr/>
            </p:nvSpPr>
            <p:spPr>
              <a:xfrm>
                <a:off x="9880849" y="835375"/>
                <a:ext cx="1846556" cy="1312555"/>
              </a:xfrm>
              <a:custGeom>
                <a:avLst/>
                <a:gdLst>
                  <a:gd name="connsiteX0" fmla="*/ 0 w 1846556"/>
                  <a:gd name="connsiteY0" fmla="*/ 1447060 h 1447060"/>
                  <a:gd name="connsiteX1" fmla="*/ 17756 w 1846556"/>
                  <a:gd name="connsiteY1" fmla="*/ 1402672 h 1447060"/>
                  <a:gd name="connsiteX2" fmla="*/ 142043 w 1846556"/>
                  <a:gd name="connsiteY2" fmla="*/ 1349406 h 1447060"/>
                  <a:gd name="connsiteX3" fmla="*/ 168676 w 1846556"/>
                  <a:gd name="connsiteY3" fmla="*/ 1331650 h 1447060"/>
                  <a:gd name="connsiteX4" fmla="*/ 266330 w 1846556"/>
                  <a:gd name="connsiteY4" fmla="*/ 1269507 h 1447060"/>
                  <a:gd name="connsiteX5" fmla="*/ 301841 w 1846556"/>
                  <a:gd name="connsiteY5" fmla="*/ 1242874 h 1447060"/>
                  <a:gd name="connsiteX6" fmla="*/ 390618 w 1846556"/>
                  <a:gd name="connsiteY6" fmla="*/ 1154097 h 1447060"/>
                  <a:gd name="connsiteX7" fmla="*/ 417251 w 1846556"/>
                  <a:gd name="connsiteY7" fmla="*/ 1127464 h 1447060"/>
                  <a:gd name="connsiteX8" fmla="*/ 470517 w 1846556"/>
                  <a:gd name="connsiteY8" fmla="*/ 1056443 h 1447060"/>
                  <a:gd name="connsiteX9" fmla="*/ 497150 w 1846556"/>
                  <a:gd name="connsiteY9" fmla="*/ 985421 h 1447060"/>
                  <a:gd name="connsiteX10" fmla="*/ 532660 w 1846556"/>
                  <a:gd name="connsiteY10" fmla="*/ 923278 h 1447060"/>
                  <a:gd name="connsiteX11" fmla="*/ 568171 w 1846556"/>
                  <a:gd name="connsiteY11" fmla="*/ 798990 h 1447060"/>
                  <a:gd name="connsiteX12" fmla="*/ 594804 w 1846556"/>
                  <a:gd name="connsiteY12" fmla="*/ 665825 h 1447060"/>
                  <a:gd name="connsiteX13" fmla="*/ 621437 w 1846556"/>
                  <a:gd name="connsiteY13" fmla="*/ 585926 h 1447060"/>
                  <a:gd name="connsiteX14" fmla="*/ 692459 w 1846556"/>
                  <a:gd name="connsiteY14" fmla="*/ 506027 h 1447060"/>
                  <a:gd name="connsiteX15" fmla="*/ 825624 w 1846556"/>
                  <a:gd name="connsiteY15" fmla="*/ 399495 h 1447060"/>
                  <a:gd name="connsiteX16" fmla="*/ 985422 w 1846556"/>
                  <a:gd name="connsiteY16" fmla="*/ 310718 h 1447060"/>
                  <a:gd name="connsiteX17" fmla="*/ 1136342 w 1846556"/>
                  <a:gd name="connsiteY17" fmla="*/ 248575 h 1447060"/>
                  <a:gd name="connsiteX18" fmla="*/ 1269507 w 1846556"/>
                  <a:gd name="connsiteY18" fmla="*/ 195309 h 1447060"/>
                  <a:gd name="connsiteX19" fmla="*/ 1367161 w 1846556"/>
                  <a:gd name="connsiteY19" fmla="*/ 168676 h 1447060"/>
                  <a:gd name="connsiteX20" fmla="*/ 1482571 w 1846556"/>
                  <a:gd name="connsiteY20" fmla="*/ 97654 h 1447060"/>
                  <a:gd name="connsiteX21" fmla="*/ 1597981 w 1846556"/>
                  <a:gd name="connsiteY21" fmla="*/ 0 h 1447060"/>
                  <a:gd name="connsiteX22" fmla="*/ 1846556 w 1846556"/>
                  <a:gd name="connsiteY22" fmla="*/ 0 h 144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6556" h="1447060">
                    <a:moveTo>
                      <a:pt x="0" y="1447060"/>
                    </a:moveTo>
                    <a:cubicBezTo>
                      <a:pt x="5919" y="1432264"/>
                      <a:pt x="7972" y="1415251"/>
                      <a:pt x="17756" y="1402672"/>
                    </a:cubicBezTo>
                    <a:cubicBezTo>
                      <a:pt x="53447" y="1356784"/>
                      <a:pt x="86845" y="1361672"/>
                      <a:pt x="142043" y="1349406"/>
                    </a:cubicBezTo>
                    <a:cubicBezTo>
                      <a:pt x="150921" y="1343487"/>
                      <a:pt x="159628" y="1337305"/>
                      <a:pt x="168676" y="1331650"/>
                    </a:cubicBezTo>
                    <a:cubicBezTo>
                      <a:pt x="207443" y="1307420"/>
                      <a:pt x="228287" y="1298039"/>
                      <a:pt x="266330" y="1269507"/>
                    </a:cubicBezTo>
                    <a:cubicBezTo>
                      <a:pt x="278167" y="1260629"/>
                      <a:pt x="290843" y="1252772"/>
                      <a:pt x="301841" y="1242874"/>
                    </a:cubicBezTo>
                    <a:lnTo>
                      <a:pt x="390618" y="1154097"/>
                    </a:lnTo>
                    <a:cubicBezTo>
                      <a:pt x="399496" y="1145219"/>
                      <a:pt x="410287" y="1137910"/>
                      <a:pt x="417251" y="1127464"/>
                    </a:cubicBezTo>
                    <a:cubicBezTo>
                      <a:pt x="445516" y="1085065"/>
                      <a:pt x="428341" y="1109162"/>
                      <a:pt x="470517" y="1056443"/>
                    </a:cubicBezTo>
                    <a:cubicBezTo>
                      <a:pt x="478202" y="1033387"/>
                      <a:pt x="486531" y="1006660"/>
                      <a:pt x="497150" y="985421"/>
                    </a:cubicBezTo>
                    <a:cubicBezTo>
                      <a:pt x="507819" y="964082"/>
                      <a:pt x="524167" y="945573"/>
                      <a:pt x="532660" y="923278"/>
                    </a:cubicBezTo>
                    <a:cubicBezTo>
                      <a:pt x="547999" y="883014"/>
                      <a:pt x="568171" y="798990"/>
                      <a:pt x="568171" y="798990"/>
                    </a:cubicBezTo>
                    <a:cubicBezTo>
                      <a:pt x="580874" y="671966"/>
                      <a:pt x="564804" y="749825"/>
                      <a:pt x="594804" y="665825"/>
                    </a:cubicBezTo>
                    <a:cubicBezTo>
                      <a:pt x="604246" y="639387"/>
                      <a:pt x="606798" y="609881"/>
                      <a:pt x="621437" y="585926"/>
                    </a:cubicBezTo>
                    <a:cubicBezTo>
                      <a:pt x="640018" y="555520"/>
                      <a:pt x="668212" y="532139"/>
                      <a:pt x="692459" y="506027"/>
                    </a:cubicBezTo>
                    <a:cubicBezTo>
                      <a:pt x="738811" y="456109"/>
                      <a:pt x="760407" y="439091"/>
                      <a:pt x="825624" y="399495"/>
                    </a:cubicBezTo>
                    <a:cubicBezTo>
                      <a:pt x="877710" y="367871"/>
                      <a:pt x="931327" y="338767"/>
                      <a:pt x="985422" y="310718"/>
                    </a:cubicBezTo>
                    <a:cubicBezTo>
                      <a:pt x="1047944" y="278299"/>
                      <a:pt x="1073150" y="273852"/>
                      <a:pt x="1136342" y="248575"/>
                    </a:cubicBezTo>
                    <a:cubicBezTo>
                      <a:pt x="1192954" y="225930"/>
                      <a:pt x="1209662" y="214208"/>
                      <a:pt x="1269507" y="195309"/>
                    </a:cubicBezTo>
                    <a:cubicBezTo>
                      <a:pt x="1301681" y="185149"/>
                      <a:pt x="1334610" y="177554"/>
                      <a:pt x="1367161" y="168676"/>
                    </a:cubicBezTo>
                    <a:cubicBezTo>
                      <a:pt x="1405631" y="145002"/>
                      <a:pt x="1445668" y="123703"/>
                      <a:pt x="1482571" y="97654"/>
                    </a:cubicBezTo>
                    <a:cubicBezTo>
                      <a:pt x="1515773" y="74217"/>
                      <a:pt x="1557610" y="0"/>
                      <a:pt x="1597981" y="0"/>
                    </a:cubicBezTo>
                    <a:lnTo>
                      <a:pt x="18465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40E33F6-8CD4-4A50-816A-0921210146BC}"/>
                </a:ext>
              </a:extLst>
            </p:cNvPr>
            <p:cNvSpPr txBox="1"/>
            <p:nvPr/>
          </p:nvSpPr>
          <p:spPr>
            <a:xfrm>
              <a:off x="9980703" y="9409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F(Y)</a:t>
              </a:r>
              <a:endParaRPr lang="zh-CN" altLang="en-US" sz="16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5EE744D-BD1E-41CC-B1A4-6767E8E9D9F3}"/>
                </a:ext>
              </a:extLst>
            </p:cNvPr>
            <p:cNvSpPr txBox="1"/>
            <p:nvPr/>
          </p:nvSpPr>
          <p:spPr>
            <a:xfrm>
              <a:off x="11779011" y="136074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Y</a:t>
              </a:r>
              <a:endParaRPr lang="zh-CN" altLang="en-US" sz="16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30E37F4-E6FA-4284-BBE4-881B5B10BF28}"/>
                </a:ext>
              </a:extLst>
            </p:cNvPr>
            <p:cNvSpPr txBox="1"/>
            <p:nvPr/>
          </p:nvSpPr>
          <p:spPr>
            <a:xfrm>
              <a:off x="9712741" y="1721003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Counter value (any row)</a:t>
              </a:r>
              <a:endParaRPr lang="zh-CN" altLang="en-US" b="1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D3BBF9C-14CC-4FAF-AD8E-ACD17478CDB2}"/>
                </a:ext>
              </a:extLst>
            </p:cNvPr>
            <p:cNvSpPr txBox="1"/>
            <p:nvPr/>
          </p:nvSpPr>
          <p:spPr>
            <a:xfrm rot="16200000">
              <a:off x="9179368" y="8432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CDF</a:t>
              </a:r>
              <a:endParaRPr lang="zh-CN" altLang="en-US" b="1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FF8DA4-CEDE-42F8-B435-8D0B498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6A411-6CEB-42DE-8431-CD42BE0AE3A9}"/>
              </a:ext>
            </a:extLst>
          </p:cNvPr>
          <p:cNvSpPr txBox="1"/>
          <p:nvPr/>
        </p:nvSpPr>
        <p:spPr>
          <a:xfrm>
            <a:off x="7653691" y="4651460"/>
            <a:ext cx="327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distributions in any two rows are close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0D35D80-44AE-4646-A410-BF0347D39517}"/>
              </a:ext>
            </a:extLst>
          </p:cNvPr>
          <p:cNvCxnSpPr>
            <a:cxnSpLocks/>
          </p:cNvCxnSpPr>
          <p:nvPr/>
        </p:nvCxnSpPr>
        <p:spPr>
          <a:xfrm flipH="1">
            <a:off x="8641667" y="3347416"/>
            <a:ext cx="45719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87CA5D-4BAB-45EC-BE33-1A07BCF2C947}"/>
              </a:ext>
            </a:extLst>
          </p:cNvPr>
          <p:cNvCxnSpPr>
            <a:cxnSpLocks/>
          </p:cNvCxnSpPr>
          <p:nvPr/>
        </p:nvCxnSpPr>
        <p:spPr>
          <a:xfrm flipV="1">
            <a:off x="9130352" y="3348268"/>
            <a:ext cx="12268" cy="53177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0026 0.2856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28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0026 0.28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1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0078 0.282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4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00026 0.28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17 0.2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0052 0.282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1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0156 0.2819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40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00026 0.28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1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0013 0.2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4948 0.13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669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03008 0.134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71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93 L 0.00026 0.133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71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7.40741E-7 L 0.12057 0.134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669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7.40741E-7 L -0.02904 0.1340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66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1181 0.134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669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7.40741E-7 L -0.00026 0.1340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6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08958 0.1340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 animBg="1"/>
      <p:bldP spid="59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6322-0C6D-4E56-B317-824F8F6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Summary of our approach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7A5E4-01F9-4B1D-8AAF-C173B46CB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sz="2400" dirty="0"/>
                  <a:t>At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query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time,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error estimator is simple to just look to the largest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-fractile in an arbitrary row of the CM-Sketch.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Our error estimator can extend to other sketch algorithms (Count-Sketch, CU-Sketch etc.)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7A5E4-01F9-4B1D-8AAF-C173B46CB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754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45E40-55CA-4D70-B93A-40BD0EDD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7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9BAA6-B8DC-4EC2-B395-ED7A879A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Experimental results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71068-7BD0-4C8B-A17A-0667CED0A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560" cy="1110615"/>
          </a:xfrm>
        </p:spPr>
        <p:txBody>
          <a:bodyPr>
            <a:noAutofit/>
          </a:bodyPr>
          <a:lstStyle/>
          <a:p>
            <a:r>
              <a:rPr lang="en-US" altLang="zh-CN" sz="2250" dirty="0"/>
              <a:t>Traces: Internet trace (CAIDA), Data center trace, DDoS attack trace, synthetic traces</a:t>
            </a:r>
          </a:p>
          <a:p>
            <a:r>
              <a:rPr lang="en-US" altLang="zh-CN" sz="2250" dirty="0"/>
              <a:t>Metrics: Original bound, our bound, ground truth</a:t>
            </a:r>
            <a:endParaRPr lang="zh-CN" altLang="en-US" sz="225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2C17D3-0816-4351-ABB3-ADEE2A68D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00285"/>
              </p:ext>
            </p:extLst>
          </p:nvPr>
        </p:nvGraphicFramePr>
        <p:xfrm>
          <a:off x="8239290" y="3023338"/>
          <a:ext cx="2543983" cy="197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3" imgW="5714787" imgH="4190733" progId="Acrobat.Document.DC">
                  <p:embed/>
                </p:oleObj>
              </mc:Choice>
              <mc:Fallback>
                <p:oleObj name="Acrobat Document" r:id="rId3" imgW="5714787" imgH="4190733" progId="Acrobat.Document.DC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62C17D3-0816-4351-ABB3-ADEE2A68D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9290" y="3023338"/>
                        <a:ext cx="2543983" cy="197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960A2C-9DCD-4263-9232-1C094B934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76449"/>
              </p:ext>
            </p:extLst>
          </p:nvPr>
        </p:nvGraphicFramePr>
        <p:xfrm>
          <a:off x="4824008" y="3023338"/>
          <a:ext cx="2543984" cy="197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5" imgW="5813883" imgH="4511009" progId="Acrobat.Document.DC">
                  <p:embed/>
                </p:oleObj>
              </mc:Choice>
              <mc:Fallback>
                <p:oleObj name="Acrobat Document" r:id="rId5" imgW="5813883" imgH="4511009" progId="Acrobat.Document.DC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960A2C-9DCD-4263-9232-1C094B934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4008" y="3023338"/>
                        <a:ext cx="2543984" cy="197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8042E3-13ED-4B77-BBEA-10E763DE6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68262"/>
              </p:ext>
            </p:extLst>
          </p:nvPr>
        </p:nvGraphicFramePr>
        <p:xfrm>
          <a:off x="1408726" y="3023338"/>
          <a:ext cx="2543984" cy="197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Acrobat Document" r:id="rId7" imgW="5455778" imgH="4533492" progId="Acrobat.Document.DC">
                  <p:embed/>
                </p:oleObj>
              </mc:Choice>
              <mc:Fallback>
                <p:oleObj name="Acrobat Document" r:id="rId7" imgW="5455778" imgH="4533492" progId="Acrobat.Document.DC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C8042E3-13ED-4B77-BBEA-10E763DE6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8726" y="3023338"/>
                        <a:ext cx="2543984" cy="197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F0F2BF8-BCFB-49B9-A0E7-497A7235BCBC}"/>
              </a:ext>
            </a:extLst>
          </p:cNvPr>
          <p:cNvSpPr txBox="1"/>
          <p:nvPr/>
        </p:nvSpPr>
        <p:spPr>
          <a:xfrm>
            <a:off x="2430573" y="5355292"/>
            <a:ext cx="7330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Result:</a:t>
            </a:r>
          </a:p>
          <a:p>
            <a:pPr marL="342900" indent="-342900"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</a:rPr>
              <a:t>Our bound is far tighter than the original bound</a:t>
            </a:r>
          </a:p>
          <a:p>
            <a:pPr marL="342900" indent="-342900"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</a:rPr>
              <a:t>Our bound is very close to the ground truth (near optimal)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AE6C6E-D487-49D9-8AF7-87753A77416C}"/>
              </a:ext>
            </a:extLst>
          </p:cNvPr>
          <p:cNvSpPr txBox="1"/>
          <p:nvPr/>
        </p:nvSpPr>
        <p:spPr>
          <a:xfrm>
            <a:off x="1322012" y="497068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Changing sketch memory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55284F-DFBE-4D4B-9378-DDDA32561FC8}"/>
              </a:ext>
            </a:extLst>
          </p:cNvPr>
          <p:cNvSpPr txBox="1"/>
          <p:nvPr/>
        </p:nvSpPr>
        <p:spPr>
          <a:xfrm>
            <a:off x="5269110" y="499767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Changing trace size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D0C956-88E6-4B37-9F31-2422EF96D502}"/>
              </a:ext>
            </a:extLst>
          </p:cNvPr>
          <p:cNvSpPr txBox="1"/>
          <p:nvPr/>
        </p:nvSpPr>
        <p:spPr>
          <a:xfrm>
            <a:off x="8534800" y="4970681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Changing trace skewness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1490748-9E29-4E59-AC6B-F80D44C45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90942"/>
              </p:ext>
            </p:extLst>
          </p:nvPr>
        </p:nvGraphicFramePr>
        <p:xfrm>
          <a:off x="3295649" y="2748999"/>
          <a:ext cx="5600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Acrobat Document" r:id="rId9" imgW="3200400" imgH="152290" progId="Acrobat.Document.DC">
                  <p:embed/>
                </p:oleObj>
              </mc:Choice>
              <mc:Fallback>
                <p:oleObj name="Acrobat Document" r:id="rId9" imgW="3200400" imgH="152290" progId="Acrobat.Document.DC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1490748-9E29-4E59-AC6B-F80D44C45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5649" y="2748999"/>
                        <a:ext cx="5600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F04EE-C52C-4DE6-BEC9-3B1D23BE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6314C-BB15-45F6-A100-623CCCF1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452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Potential applications of precise error bounds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60D0-ED0A-4C94-9DE6-84DB4AD1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1. Dynamic resource allocation for sketch based measurement to achieve targeted accuracy</a:t>
            </a:r>
          </a:p>
          <a:p>
            <a:r>
              <a:rPr lang="en-US" altLang="zh-CN" dirty="0"/>
              <a:t>2. Improve load balancing</a:t>
            </a:r>
          </a:p>
          <a:p>
            <a:pPr lvl="1"/>
            <a:endParaRPr lang="en-US" altLang="zh-CN" dirty="0"/>
          </a:p>
        </p:txBody>
      </p:sp>
      <p:pic>
        <p:nvPicPr>
          <p:cNvPr id="1026" name="Picture 2" descr="Fat-tree data center architecture. | Download Scientific Diagram">
            <a:extLst>
              <a:ext uri="{FF2B5EF4-FFF2-40B4-BE49-F238E27FC236}">
                <a16:creationId xmlns:a16="http://schemas.microsoft.com/office/drawing/2014/main" id="{D28EA4A1-0B55-4E97-963C-858342457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7"/>
          <a:stretch/>
        </p:blipFill>
        <p:spPr bwMode="auto">
          <a:xfrm>
            <a:off x="6360160" y="2710147"/>
            <a:ext cx="4724400" cy="2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072F8C-E4A4-4326-90EC-14612918145D}"/>
              </a:ext>
            </a:extLst>
          </p:cNvPr>
          <p:cNvCxnSpPr>
            <a:cxnSpLocks/>
          </p:cNvCxnSpPr>
          <p:nvPr/>
        </p:nvCxnSpPr>
        <p:spPr>
          <a:xfrm flipH="1">
            <a:off x="8432803" y="2147332"/>
            <a:ext cx="857397" cy="738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B4BF39-F144-4D9E-96BD-C3A72EBF9A62}"/>
              </a:ext>
            </a:extLst>
          </p:cNvPr>
          <p:cNvCxnSpPr>
            <a:cxnSpLocks/>
          </p:cNvCxnSpPr>
          <p:nvPr/>
        </p:nvCxnSpPr>
        <p:spPr>
          <a:xfrm flipH="1">
            <a:off x="9093203" y="2147332"/>
            <a:ext cx="196997" cy="1967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3FE598-C8EA-4BBE-8358-D94F42F044E7}"/>
              </a:ext>
            </a:extLst>
          </p:cNvPr>
          <p:cNvCxnSpPr>
            <a:cxnSpLocks/>
          </p:cNvCxnSpPr>
          <p:nvPr/>
        </p:nvCxnSpPr>
        <p:spPr>
          <a:xfrm>
            <a:off x="9290200" y="2147332"/>
            <a:ext cx="1451316" cy="2394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1AAAF9-BEAF-472E-93CD-A1D9345CFEB7}"/>
              </a:ext>
            </a:extLst>
          </p:cNvPr>
          <p:cNvSpPr txBox="1"/>
          <p:nvPr/>
        </p:nvSpPr>
        <p:spPr>
          <a:xfrm>
            <a:off x="7616880" y="150200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Better detecting the hot items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Using more precise error estimation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42B3E-F12C-471E-AA01-58CE4238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5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6314C-BB15-45F6-A100-623CCCF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Conclusions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60D0-ED0A-4C94-9DE6-84DB4AD1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en-US" altLang="zh-CN" dirty="0"/>
              <a:t>The original error estimation of CM-Sketch is imprecise.</a:t>
            </a:r>
          </a:p>
          <a:p>
            <a:endParaRPr lang="en-US" altLang="zh-CN" dirty="0"/>
          </a:p>
          <a:p>
            <a:r>
              <a:rPr lang="en-US" altLang="zh-CN" dirty="0"/>
              <a:t>We design an error estimator that generates a near optimal error bound for sketch algorithms (CM-Sketch, Count-Sketch, CU-Sketch, etc.) under all circumstances.</a:t>
            </a:r>
          </a:p>
          <a:p>
            <a:endParaRPr lang="en-US" altLang="zh-CN" dirty="0"/>
          </a:p>
          <a:p>
            <a:r>
              <a:rPr lang="en-US" altLang="zh-CN" dirty="0"/>
              <a:t>A more precise error estimation can help network resource allocation, load balancing,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762D6-1235-42DB-A642-4CB2F94A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1612-C14A-4040-9640-09441E3A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9E76"/>
                </a:solidFill>
              </a:rPr>
              <a:t>Sketch is an approximation method for network telemetry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5186-2EA5-4589-ACAE-2029D539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30245" cy="4209416"/>
          </a:xfrm>
        </p:spPr>
        <p:txBody>
          <a:bodyPr>
            <a:normAutofit/>
          </a:bodyPr>
          <a:lstStyle/>
          <a:p>
            <a:r>
              <a:rPr lang="en-US" altLang="zh-CN" dirty="0"/>
              <a:t>Popular sketches: </a:t>
            </a:r>
          </a:p>
          <a:p>
            <a:pPr lvl="1"/>
            <a:r>
              <a:rPr lang="en-US" altLang="zh-CN" dirty="0"/>
              <a:t>Count-Min Sketch (CM-Sketch), Count-Sketch, CU-Sketch…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Supported tasks:</a:t>
            </a:r>
          </a:p>
          <a:p>
            <a:pPr lvl="1"/>
            <a:r>
              <a:rPr lang="en-US" altLang="zh-CN" dirty="0"/>
              <a:t>Heavy hitter, heavy changes, burst detection</a:t>
            </a:r>
          </a:p>
          <a:p>
            <a:pPr lvl="1"/>
            <a:r>
              <a:rPr lang="en-US" altLang="zh-CN" dirty="0"/>
              <a:t>Flow size, </a:t>
            </a:r>
            <a:r>
              <a:rPr lang="en-US" altLang="zh-CN" dirty="0" err="1"/>
              <a:t>flowlet</a:t>
            </a:r>
            <a:r>
              <a:rPr lang="en-US" altLang="zh-CN" dirty="0"/>
              <a:t> measurement </a:t>
            </a:r>
          </a:p>
          <a:p>
            <a:pPr lvl="1"/>
            <a:r>
              <a:rPr lang="en-US" altLang="zh-CN" dirty="0"/>
              <a:t>……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8AFA41-2C2B-4120-8401-DCB1D815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12779"/>
            <a:ext cx="1362074" cy="13620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448955-1365-434A-86C4-DA645C13B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97" y="2823837"/>
            <a:ext cx="1362074" cy="13620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6D3FDE7-13B0-4B62-9472-0636911CC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12" y="1825625"/>
            <a:ext cx="1085525" cy="1085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7E2587-11F1-437B-B38B-45F7FD470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58" y="5096113"/>
            <a:ext cx="804122" cy="12477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DF5DC0-F9B4-46B7-A945-AC4571175A6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64186" y="2368388"/>
            <a:ext cx="1575126" cy="686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D08079-34B7-430E-98A3-31B4BF8C7AC8}"/>
              </a:ext>
            </a:extLst>
          </p:cNvPr>
          <p:cNvCxnSpPr>
            <a:cxnSpLocks/>
          </p:cNvCxnSpPr>
          <p:nvPr/>
        </p:nvCxnSpPr>
        <p:spPr>
          <a:xfrm>
            <a:off x="6798934" y="3778720"/>
            <a:ext cx="130503" cy="697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42A622-0579-4EA4-937D-6B05EE83DCA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247106" y="5146388"/>
            <a:ext cx="1952252" cy="57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C16D9-F781-48E0-A749-8180909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1612-C14A-4040-9640-09441E3A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Sketch errors are hard to predict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5186-2EA5-4589-ACAE-2029D539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0245" cy="2606292"/>
          </a:xfrm>
        </p:spPr>
        <p:txBody>
          <a:bodyPr/>
          <a:lstStyle/>
          <a:p>
            <a:r>
              <a:rPr lang="en-US" altLang="zh-CN" dirty="0"/>
              <a:t>Currently, the analysis of sketches provides loose error bounds</a:t>
            </a:r>
          </a:p>
          <a:p>
            <a:pPr lvl="1"/>
            <a:r>
              <a:rPr lang="en-US" altLang="zh-CN" dirty="0"/>
              <a:t>E.g. Error in large flow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867CE64F-4052-4744-B645-86E76946E0A0}"/>
                  </a:ext>
                </a:extLst>
              </p:cNvPr>
              <p:cNvSpPr/>
              <p:nvPr/>
            </p:nvSpPr>
            <p:spPr>
              <a:xfrm>
                <a:off x="1918000" y="4375315"/>
                <a:ext cx="3567431" cy="1199538"/>
              </a:xfrm>
              <a:prstGeom prst="wedgeRectCallout">
                <a:avLst>
                  <a:gd name="adj1" fmla="val 71322"/>
                  <a:gd name="adj2" fmla="val -16747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Flow size estimation: 120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Error bound: 100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Actual flow 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[20,120]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867CE64F-4052-4744-B645-86E76946E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000" y="4375315"/>
                <a:ext cx="3567431" cy="1199538"/>
              </a:xfrm>
              <a:prstGeom prst="wedgeRectCallout">
                <a:avLst>
                  <a:gd name="adj1" fmla="val 71322"/>
                  <a:gd name="adj2" fmla="val -16747"/>
                </a:avLst>
              </a:prstGeom>
              <a:blipFill>
                <a:blip r:embed="rId3"/>
                <a:stretch>
                  <a:fillRect l="-1391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5B8AFA41-2C2B-4120-8401-DCB1D815D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12779"/>
            <a:ext cx="1362074" cy="13620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448955-1365-434A-86C4-DA645C13B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97" y="2823837"/>
            <a:ext cx="1362074" cy="13620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6D3FDE7-13B0-4B62-9472-0636911CC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12" y="1825625"/>
            <a:ext cx="1085525" cy="1085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7E2587-11F1-437B-B38B-45F7FD470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58" y="5096113"/>
            <a:ext cx="804122" cy="12477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DF5DC0-F9B4-46B7-A945-AC4571175A6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64186" y="2368388"/>
            <a:ext cx="1575126" cy="686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D08079-34B7-430E-98A3-31B4BF8C7AC8}"/>
              </a:ext>
            </a:extLst>
          </p:cNvPr>
          <p:cNvCxnSpPr>
            <a:cxnSpLocks/>
          </p:cNvCxnSpPr>
          <p:nvPr/>
        </p:nvCxnSpPr>
        <p:spPr>
          <a:xfrm>
            <a:off x="6798934" y="3778720"/>
            <a:ext cx="130503" cy="697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42A622-0579-4EA4-937D-6B05EE83DCA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247106" y="5146388"/>
            <a:ext cx="1952252" cy="57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C16D9-F781-48E0-A749-8180909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9F2C4-2940-4F32-9389-5408C74ECBBA}"/>
              </a:ext>
            </a:extLst>
          </p:cNvPr>
          <p:cNvSpPr txBox="1"/>
          <p:nvPr/>
        </p:nvSpPr>
        <p:spPr>
          <a:xfrm>
            <a:off x="2314680" y="388280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 flow threshold: 100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FA1C90-501A-4EC9-B420-C41EF38C78F8}"/>
              </a:ext>
            </a:extLst>
          </p:cNvPr>
          <p:cNvSpPr txBox="1"/>
          <p:nvPr/>
        </p:nvSpPr>
        <p:spPr>
          <a:xfrm>
            <a:off x="2314680" y="585208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Whether large flow or not?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C3C1-8975-45B3-B3F8-382CF40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CM-Sketch and the original error bound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0A2511-8F1F-4F49-BDFE-EFB02A62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4875" y="2899546"/>
                <a:ext cx="5556773" cy="2234358"/>
              </a:xfrm>
            </p:spPr>
            <p:txBody>
              <a:bodyPr/>
              <a:lstStyle/>
              <a:p>
                <a:r>
                  <a:rPr lang="en-US" altLang="zh-CN" sz="2400" dirty="0"/>
                  <a:t>Graham </a:t>
                </a:r>
                <a:r>
                  <a:rPr lang="en-US" altLang="zh-CN" sz="2400" dirty="0" err="1"/>
                  <a:t>Cormode</a:t>
                </a:r>
                <a:r>
                  <a:rPr lang="en-US" altLang="zh-CN" sz="2400" dirty="0"/>
                  <a:t> et al. gives an error bound based on Markov inequality:</a:t>
                </a:r>
              </a:p>
              <a:p>
                <a:pPr lvl="1"/>
                <a:r>
                  <a:rPr lang="en-US" altLang="zh-CN" dirty="0"/>
                  <a:t>Error bound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packet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count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0A2511-8F1F-4F49-BDFE-EFB02A62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4875" y="2899546"/>
                <a:ext cx="5556773" cy="2234358"/>
              </a:xfrm>
              <a:blipFill>
                <a:blip r:embed="rId3"/>
                <a:stretch>
                  <a:fillRect l="-1425" t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FCDFEAE-15AC-4F6F-84F7-899C2BA6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20284"/>
              </p:ext>
            </p:extLst>
          </p:nvPr>
        </p:nvGraphicFramePr>
        <p:xfrm>
          <a:off x="1692635" y="2460534"/>
          <a:ext cx="3567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5">
                  <a:extLst>
                    <a:ext uri="{9D8B030D-6E8A-4147-A177-3AD203B41FA5}">
                      <a16:colId xmlns:a16="http://schemas.microsoft.com/office/drawing/2014/main" val="2033471503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132846011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644493934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76204836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2278626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397991025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78299691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83139451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3476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29270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2529DF2-EA86-4658-98FA-D9C332910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77809"/>
              </p:ext>
            </p:extLst>
          </p:nvPr>
        </p:nvGraphicFramePr>
        <p:xfrm>
          <a:off x="1692635" y="4309482"/>
          <a:ext cx="3567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5">
                  <a:extLst>
                    <a:ext uri="{9D8B030D-6E8A-4147-A177-3AD203B41FA5}">
                      <a16:colId xmlns:a16="http://schemas.microsoft.com/office/drawing/2014/main" val="2033471503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132846011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644493934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76204836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2278626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397991025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78299691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83139451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3476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2927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CF4C796D-2714-44CD-A9F3-7A5A45F18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12322"/>
              </p:ext>
            </p:extLst>
          </p:nvPr>
        </p:nvGraphicFramePr>
        <p:xfrm>
          <a:off x="1692635" y="3385008"/>
          <a:ext cx="3567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5">
                  <a:extLst>
                    <a:ext uri="{9D8B030D-6E8A-4147-A177-3AD203B41FA5}">
                      <a16:colId xmlns:a16="http://schemas.microsoft.com/office/drawing/2014/main" val="2033471503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132846011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644493934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76204836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2278626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397991025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78299691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83139451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3476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29270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6EF229C-8DB1-4502-AD36-CF7735C0692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347248" y="2645955"/>
            <a:ext cx="1329965" cy="7852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6BFC28-0436-443E-9C0D-44069A3B543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347248" y="3431239"/>
            <a:ext cx="2128939" cy="1391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08EE86-9611-4C77-A281-558902CDB3A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347248" y="3431239"/>
            <a:ext cx="962320" cy="106366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D19D922-E118-4393-AC36-9EF2B5F5BE19}"/>
                  </a:ext>
                </a:extLst>
              </p:cNvPr>
              <p:cNvSpPr/>
              <p:nvPr/>
            </p:nvSpPr>
            <p:spPr>
              <a:xfrm>
                <a:off x="838201" y="3176715"/>
                <a:ext cx="509047" cy="509047"/>
              </a:xfrm>
              <a:prstGeom prst="ellipse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D19D922-E118-4393-AC36-9EF2B5F5B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176715"/>
                <a:ext cx="509047" cy="5090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0188AA-316A-486D-A439-1AA63A96930D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2677214" y="2645955"/>
            <a:ext cx="2818614" cy="9338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3F6A4-7596-41A0-9C44-4B9A3416B2CC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4313316" y="3570429"/>
            <a:ext cx="1182512" cy="94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39A1CEA-B097-48EE-A51C-B5AAFD630F7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859886" y="3579831"/>
            <a:ext cx="1635942" cy="9150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9DF8C4F-1ED1-4AA0-AC82-0367A1C0F9A1}"/>
                  </a:ext>
                </a:extLst>
              </p:cNvPr>
              <p:cNvSpPr/>
              <p:nvPr/>
            </p:nvSpPr>
            <p:spPr>
              <a:xfrm>
                <a:off x="5495828" y="3325307"/>
                <a:ext cx="509047" cy="509047"/>
              </a:xfrm>
              <a:prstGeom prst="ellipse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9DF8C4F-1ED1-4AA0-AC82-0367A1C0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28" y="3325307"/>
                <a:ext cx="509047" cy="50904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85486338-B276-463B-AC02-D0E7DA8C6248}"/>
              </a:ext>
            </a:extLst>
          </p:cNvPr>
          <p:cNvSpPr txBox="1"/>
          <p:nvPr/>
        </p:nvSpPr>
        <p:spPr>
          <a:xfrm>
            <a:off x="2234153" y="2154814"/>
            <a:ext cx="5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+1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C10C901-6D35-4B65-A0D2-31D58C6215F7}"/>
              </a:ext>
            </a:extLst>
          </p:cNvPr>
          <p:cNvSpPr txBox="1"/>
          <p:nvPr/>
        </p:nvSpPr>
        <p:spPr>
          <a:xfrm>
            <a:off x="2014719" y="3984873"/>
            <a:ext cx="5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+1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026455-8476-41A3-9361-E57A487CF15D}"/>
              </a:ext>
            </a:extLst>
          </p:cNvPr>
          <p:cNvSpPr txBox="1"/>
          <p:nvPr/>
        </p:nvSpPr>
        <p:spPr>
          <a:xfrm>
            <a:off x="3157523" y="3085898"/>
            <a:ext cx="5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+1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C96A3-D5F0-42F4-99C2-80B93B4C47A0}"/>
              </a:ext>
            </a:extLst>
          </p:cNvPr>
          <p:cNvSpPr txBox="1"/>
          <p:nvPr/>
        </p:nvSpPr>
        <p:spPr>
          <a:xfrm flipH="1">
            <a:off x="2604417" y="2156437"/>
            <a:ext cx="5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3F1720-072F-42F0-9B31-77BFA2F47114}"/>
              </a:ext>
            </a:extLst>
          </p:cNvPr>
          <p:cNvSpPr txBox="1"/>
          <p:nvPr/>
        </p:nvSpPr>
        <p:spPr>
          <a:xfrm>
            <a:off x="3999269" y="3095987"/>
            <a:ext cx="5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26770B-86BD-47DD-82DF-490541E02482}"/>
              </a:ext>
            </a:extLst>
          </p:cNvPr>
          <p:cNvSpPr txBox="1"/>
          <p:nvPr/>
        </p:nvSpPr>
        <p:spPr>
          <a:xfrm>
            <a:off x="3565037" y="3984873"/>
            <a:ext cx="5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B39972D-A409-4DDB-93D1-E3EA2C524A62}"/>
              </a:ext>
            </a:extLst>
          </p:cNvPr>
          <p:cNvSpPr/>
          <p:nvPr/>
        </p:nvSpPr>
        <p:spPr>
          <a:xfrm>
            <a:off x="2309567" y="2154814"/>
            <a:ext cx="735291" cy="744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74F851C-F237-4D8E-A8DF-4A09C6C283CF}"/>
              </a:ext>
            </a:extLst>
          </p:cNvPr>
          <p:cNvSpPr txBox="1"/>
          <p:nvPr/>
        </p:nvSpPr>
        <p:spPr>
          <a:xfrm>
            <a:off x="1929653" y="171562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Hash collision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38719AAD-5A6B-40E4-9BDC-F311360152C9}"/>
              </a:ext>
            </a:extLst>
          </p:cNvPr>
          <p:cNvSpPr/>
          <p:nvPr/>
        </p:nvSpPr>
        <p:spPr>
          <a:xfrm rot="16200000">
            <a:off x="3371454" y="3355765"/>
            <a:ext cx="209467" cy="3595010"/>
          </a:xfrm>
          <a:prstGeom prst="leftBrace">
            <a:avLst>
              <a:gd name="adj1" fmla="val 1152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044F05-CEA0-4C67-BED7-B74642860185}"/>
              </a:ext>
            </a:extLst>
          </p:cNvPr>
          <p:cNvSpPr txBox="1"/>
          <p:nvPr/>
        </p:nvSpPr>
        <p:spPr>
          <a:xfrm>
            <a:off x="2823851" y="527958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w counters</a:t>
            </a:r>
            <a:endParaRPr lang="zh-CN" altLang="en-US" sz="1600" dirty="0"/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25207684-CFA5-4AC0-A81E-5257D82F01FD}"/>
              </a:ext>
            </a:extLst>
          </p:cNvPr>
          <p:cNvSpPr/>
          <p:nvPr/>
        </p:nvSpPr>
        <p:spPr>
          <a:xfrm>
            <a:off x="785161" y="2495885"/>
            <a:ext cx="141298" cy="2138941"/>
          </a:xfrm>
          <a:prstGeom prst="leftBrace">
            <a:avLst>
              <a:gd name="adj1" fmla="val 1152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521EA1-BE92-406E-873F-4578F327EE56}"/>
              </a:ext>
            </a:extLst>
          </p:cNvPr>
          <p:cNvSpPr txBox="1"/>
          <p:nvPr/>
        </p:nvSpPr>
        <p:spPr>
          <a:xfrm rot="16200000">
            <a:off x="133859" y="336515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 rows</a:t>
            </a:r>
            <a:endParaRPr lang="zh-CN" altLang="en-US" sz="16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C690D-FD56-4DFA-99C5-9AD02FDC5E7C}"/>
              </a:ext>
            </a:extLst>
          </p:cNvPr>
          <p:cNvSpPr txBox="1"/>
          <p:nvPr/>
        </p:nvSpPr>
        <p:spPr>
          <a:xfrm>
            <a:off x="2172657" y="581163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CM-Sketch example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D5F24A-F84E-43C8-B692-C325B4E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C3C1-8975-45B3-B3F8-382CF40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How loose the original bound is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0A2511-8F1F-4F49-BDFE-EFB02A62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302" y="1599996"/>
                <a:ext cx="10628533" cy="4351338"/>
              </a:xfrm>
            </p:spPr>
            <p:txBody>
              <a:bodyPr/>
              <a:lstStyle/>
              <a:p>
                <a:r>
                  <a:rPr lang="en-US" altLang="zh-CN" sz="2400" dirty="0"/>
                  <a:t>Error bound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packet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count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This error bound is too loose in practice:</a:t>
                </a:r>
              </a:p>
              <a:p>
                <a:pPr lvl="1"/>
                <a:r>
                  <a:rPr lang="en-US" altLang="zh-CN" sz="2000" dirty="0"/>
                  <a:t>Example: </a:t>
                </a:r>
              </a:p>
              <a:p>
                <a:pPr lvl="1"/>
                <a:r>
                  <a:rPr lang="en-US" altLang="zh-CN" sz="2000" dirty="0"/>
                  <a:t>Ground truth error bound: 785</a:t>
                </a:r>
              </a:p>
              <a:p>
                <a:pPr lvl="1"/>
                <a:r>
                  <a:rPr lang="en-US" altLang="zh-CN" sz="2000" dirty="0"/>
                  <a:t>Original error bound: 2750</a:t>
                </a:r>
                <a:endParaRPr lang="zh-CN" altLang="en-US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0A2511-8F1F-4F49-BDFE-EFB02A62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302" y="1599996"/>
                <a:ext cx="10628533" cy="4351338"/>
              </a:xfrm>
              <a:blipFill>
                <a:blip r:embed="rId4"/>
                <a:stretch>
                  <a:fillRect l="-745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3977B80-B040-4F0C-A979-0200CF15F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89094"/>
              </p:ext>
            </p:extLst>
          </p:nvPr>
        </p:nvGraphicFramePr>
        <p:xfrm>
          <a:off x="6669932" y="2230031"/>
          <a:ext cx="4489538" cy="342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5" imgW="5570185" imgH="4251819" progId="Acrobat.Document.DC">
                  <p:embed/>
                </p:oleObj>
              </mc:Choice>
              <mc:Fallback>
                <p:oleObj name="Acrobat Document" r:id="rId5" imgW="5570185" imgH="4251819" progId="Acrobat.Document.DC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3977B80-B040-4F0C-A979-0200CF15F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9932" y="2230031"/>
                        <a:ext cx="4489538" cy="3426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CFAAFB-CB3C-4A53-A0F3-6E6BC65A3936}"/>
              </a:ext>
            </a:extLst>
          </p:cNvPr>
          <p:cNvSpPr/>
          <p:nvPr/>
        </p:nvSpPr>
        <p:spPr>
          <a:xfrm>
            <a:off x="7757057" y="4080891"/>
            <a:ext cx="423905" cy="10311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268AE-CC68-491F-975A-9EB9FC9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EA1E-4A27-46EB-9724-FABDE246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Can we precisely estimate the error bounds at the query time?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94E1-6D46-49B4-820A-C8C7DE93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en-US" altLang="zh-CN" dirty="0"/>
              <a:t>What does “precise” mean:</a:t>
            </a:r>
          </a:p>
          <a:p>
            <a:r>
              <a:rPr lang="en-US" altLang="zh-CN" dirty="0"/>
              <a:t>1. Tighter than the original bound</a:t>
            </a:r>
          </a:p>
          <a:p>
            <a:r>
              <a:rPr lang="en-US" altLang="zh-CN" dirty="0"/>
              <a:t>2. Near optimal (close to ground truth)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9E2CBB-2547-4323-A884-7C045CF2227E}"/>
              </a:ext>
            </a:extLst>
          </p:cNvPr>
          <p:cNvSpPr txBox="1"/>
          <p:nvPr/>
        </p:nvSpPr>
        <p:spPr>
          <a:xfrm>
            <a:off x="5625358" y="4483223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YES</a:t>
            </a:r>
            <a:endParaRPr lang="zh-CN" altLang="en-US" sz="3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2BAC8E-8EB6-479E-BE8C-35C79B4E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52D5-18B4-49B1-9B96-0391EF3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Our insight for one-row sketch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D21B-CB99-4540-8D11-A7D8AC27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60" y="1628776"/>
            <a:ext cx="10515600" cy="490591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Counter value distribution </a:t>
            </a:r>
            <a:r>
              <a:rPr lang="en-US" altLang="zh-CN" dirty="0"/>
              <a:t>reveals </a:t>
            </a:r>
            <a:r>
              <a:rPr lang="en-US" altLang="zh-CN" b="1" dirty="0"/>
              <a:t>error distribution</a:t>
            </a:r>
          </a:p>
          <a:p>
            <a:r>
              <a:rPr lang="en-US" altLang="zh-CN" dirty="0"/>
              <a:t>Intuition: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D9AB8F-8FF8-41F7-B27B-B39CB1A18517}"/>
              </a:ext>
            </a:extLst>
          </p:cNvPr>
          <p:cNvSpPr/>
          <p:nvPr/>
        </p:nvSpPr>
        <p:spPr>
          <a:xfrm>
            <a:off x="1488952" y="3250924"/>
            <a:ext cx="2991028" cy="509047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Non-existent flow</a:t>
            </a:r>
          </a:p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(Actual size = 0)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8D8052-85CE-483F-ABD5-58CCAF7D721C}"/>
              </a:ext>
            </a:extLst>
          </p:cNvPr>
          <p:cNvCxnSpPr>
            <a:cxnSpLocks/>
          </p:cNvCxnSpPr>
          <p:nvPr/>
        </p:nvCxnSpPr>
        <p:spPr>
          <a:xfrm flipH="1">
            <a:off x="2259842" y="3809400"/>
            <a:ext cx="724624" cy="375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A00F0B8-9C9F-4413-83BF-543098AE0C43}"/>
              </a:ext>
            </a:extLst>
          </p:cNvPr>
          <p:cNvSpPr txBox="1"/>
          <p:nvPr/>
        </p:nvSpPr>
        <p:spPr>
          <a:xfrm>
            <a:off x="1476184" y="4582893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Sketch returns 10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Error is 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5099D7BC-BCCA-41BE-8E5C-D4CEAC82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69541"/>
              </p:ext>
            </p:extLst>
          </p:nvPr>
        </p:nvGraphicFramePr>
        <p:xfrm>
          <a:off x="838601" y="4222829"/>
          <a:ext cx="35671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5">
                  <a:extLst>
                    <a:ext uri="{9D8B030D-6E8A-4147-A177-3AD203B41FA5}">
                      <a16:colId xmlns:a16="http://schemas.microsoft.com/office/drawing/2014/main" val="2033471503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132846011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644493934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76204836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72278626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3979910255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782996912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83139451"/>
                    </a:ext>
                  </a:extLst>
                </a:gridCol>
                <a:gridCol w="396345">
                  <a:extLst>
                    <a:ext uri="{9D8B030D-6E8A-4147-A177-3AD203B41FA5}">
                      <a16:colId xmlns:a16="http://schemas.microsoft.com/office/drawing/2014/main" val="23476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5BB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5B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2927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41C165CC-6016-4668-B9D6-707E25924442}"/>
              </a:ext>
            </a:extLst>
          </p:cNvPr>
          <p:cNvSpPr txBox="1"/>
          <p:nvPr/>
        </p:nvSpPr>
        <p:spPr>
          <a:xfrm>
            <a:off x="2001169" y="42052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10</a:t>
            </a:r>
            <a:endParaRPr lang="zh-CN" altLang="en-US" sz="20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9C4E2C-E340-41EA-A266-F914E3E54521}"/>
              </a:ext>
            </a:extLst>
          </p:cNvPr>
          <p:cNvSpPr txBox="1"/>
          <p:nvPr/>
        </p:nvSpPr>
        <p:spPr>
          <a:xfrm>
            <a:off x="2784786" y="419462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56</a:t>
            </a:r>
            <a:endParaRPr lang="zh-CN" altLang="en-US" sz="20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DC9188-C999-414A-BC87-76C0E04EE1FA}"/>
              </a:ext>
            </a:extLst>
          </p:cNvPr>
          <p:cNvSpPr txBox="1"/>
          <p:nvPr/>
        </p:nvSpPr>
        <p:spPr>
          <a:xfrm>
            <a:off x="880117" y="41946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93DFE7-292E-4B79-A563-E5E62F95CEA5}"/>
              </a:ext>
            </a:extLst>
          </p:cNvPr>
          <p:cNvSpPr txBox="1"/>
          <p:nvPr/>
        </p:nvSpPr>
        <p:spPr>
          <a:xfrm>
            <a:off x="1212378" y="419462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12</a:t>
            </a:r>
            <a:endParaRPr lang="zh-CN" altLang="en-US" sz="20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5637F67-7CA5-4312-9DBE-29067E9E4A31}"/>
              </a:ext>
            </a:extLst>
          </p:cNvPr>
          <p:cNvSpPr txBox="1"/>
          <p:nvPr/>
        </p:nvSpPr>
        <p:spPr>
          <a:xfrm>
            <a:off x="3638223" y="420528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7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7144B4-40AD-4A98-AC9C-4BBBAB3A57D5}"/>
              </a:ext>
            </a:extLst>
          </p:cNvPr>
          <p:cNvSpPr txBox="1"/>
          <p:nvPr/>
        </p:nvSpPr>
        <p:spPr>
          <a:xfrm>
            <a:off x="3259376" y="42041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8CC62E-E897-4894-BF41-8A13C3490F2A}"/>
              </a:ext>
            </a:extLst>
          </p:cNvPr>
          <p:cNvSpPr txBox="1"/>
          <p:nvPr/>
        </p:nvSpPr>
        <p:spPr>
          <a:xfrm>
            <a:off x="3977222" y="419462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25</a:t>
            </a:r>
            <a:endParaRPr lang="zh-CN" altLang="en-US" sz="20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F5AE7A-AA3D-4D59-B5F7-E5004F0E1EE8}"/>
              </a:ext>
            </a:extLst>
          </p:cNvPr>
          <p:cNvSpPr txBox="1"/>
          <p:nvPr/>
        </p:nvSpPr>
        <p:spPr>
          <a:xfrm>
            <a:off x="2449510" y="41946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5AC34F-D4C4-4FD1-BD21-5CC807E3F464}"/>
              </a:ext>
            </a:extLst>
          </p:cNvPr>
          <p:cNvSpPr txBox="1"/>
          <p:nvPr/>
        </p:nvSpPr>
        <p:spPr>
          <a:xfrm>
            <a:off x="1678143" y="41946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84A399-49AD-4EC8-85BB-8DCBD9F6886C}"/>
              </a:ext>
            </a:extLst>
          </p:cNvPr>
          <p:cNvSpPr txBox="1"/>
          <p:nvPr/>
        </p:nvSpPr>
        <p:spPr>
          <a:xfrm>
            <a:off x="7146835" y="2673777"/>
            <a:ext cx="296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One-row CM-Sketch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550B3D-1367-4D6E-A90A-BA5C1588E970}"/>
              </a:ext>
            </a:extLst>
          </p:cNvPr>
          <p:cNvGrpSpPr/>
          <p:nvPr/>
        </p:nvGrpSpPr>
        <p:grpSpPr>
          <a:xfrm>
            <a:off x="5738030" y="3387126"/>
            <a:ext cx="2391367" cy="1973967"/>
            <a:chOff x="9698948" y="94092"/>
            <a:chExt cx="2391367" cy="1973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2C0F99C-B2EB-496B-BA52-7AA92D634E06}"/>
                </a:ext>
              </a:extLst>
            </p:cNvPr>
            <p:cNvGrpSpPr/>
            <p:nvPr/>
          </p:nvGrpSpPr>
          <p:grpSpPr>
            <a:xfrm>
              <a:off x="9698948" y="321076"/>
              <a:ext cx="2143859" cy="1607023"/>
              <a:chOff x="9122243" y="606959"/>
              <a:chExt cx="2729446" cy="2049172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C9B7D83-80B2-4FB9-8A53-BDD487C46B2C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C1B5292-4F74-493A-A92A-75D0884338BF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C01294-3621-4E97-B5EA-54875FCC8DE3}"/>
                  </a:ext>
                </a:extLst>
              </p:cNvPr>
              <p:cNvSpPr txBox="1"/>
              <p:nvPr/>
            </p:nvSpPr>
            <p:spPr>
              <a:xfrm>
                <a:off x="9863091" y="2185182"/>
                <a:ext cx="380009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</a:t>
                </a:r>
                <a:endParaRPr lang="zh-CN" altLang="en-US" sz="1600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1210B83-67DF-4285-8ED0-C7BD3FC6891D}"/>
                  </a:ext>
                </a:extLst>
              </p:cNvPr>
              <p:cNvSpPr txBox="1"/>
              <p:nvPr/>
            </p:nvSpPr>
            <p:spPr>
              <a:xfrm>
                <a:off x="11406424" y="2185182"/>
                <a:ext cx="445265" cy="470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∞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8DF3F8-5AA0-46A9-8B87-A244154C1BFB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10623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0%</a:t>
                </a:r>
                <a:endParaRPr lang="zh-CN" altLang="en-US" sz="1600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2B7D7A1-D447-4C19-BFA7-2DF4AD64AFDD}"/>
                  </a:ext>
                </a:extLst>
              </p:cNvPr>
              <p:cNvSpPr txBox="1"/>
              <p:nvPr/>
            </p:nvSpPr>
            <p:spPr>
              <a:xfrm>
                <a:off x="9122243" y="606959"/>
                <a:ext cx="800424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100%</a:t>
                </a:r>
                <a:endParaRPr lang="zh-CN" altLang="en-US" sz="1600" b="1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A3B48FB4-3A78-4C14-8D80-4201D26DF6EC}"/>
                  </a:ext>
                </a:extLst>
              </p:cNvPr>
              <p:cNvSpPr/>
              <p:nvPr/>
            </p:nvSpPr>
            <p:spPr>
              <a:xfrm>
                <a:off x="9880848" y="823736"/>
                <a:ext cx="1846556" cy="1324194"/>
              </a:xfrm>
              <a:custGeom>
                <a:avLst/>
                <a:gdLst>
                  <a:gd name="connsiteX0" fmla="*/ 0 w 1846556"/>
                  <a:gd name="connsiteY0" fmla="*/ 1447060 h 1447060"/>
                  <a:gd name="connsiteX1" fmla="*/ 17756 w 1846556"/>
                  <a:gd name="connsiteY1" fmla="*/ 1402672 h 1447060"/>
                  <a:gd name="connsiteX2" fmla="*/ 142043 w 1846556"/>
                  <a:gd name="connsiteY2" fmla="*/ 1349406 h 1447060"/>
                  <a:gd name="connsiteX3" fmla="*/ 168676 w 1846556"/>
                  <a:gd name="connsiteY3" fmla="*/ 1331650 h 1447060"/>
                  <a:gd name="connsiteX4" fmla="*/ 266330 w 1846556"/>
                  <a:gd name="connsiteY4" fmla="*/ 1269507 h 1447060"/>
                  <a:gd name="connsiteX5" fmla="*/ 301841 w 1846556"/>
                  <a:gd name="connsiteY5" fmla="*/ 1242874 h 1447060"/>
                  <a:gd name="connsiteX6" fmla="*/ 390618 w 1846556"/>
                  <a:gd name="connsiteY6" fmla="*/ 1154097 h 1447060"/>
                  <a:gd name="connsiteX7" fmla="*/ 417251 w 1846556"/>
                  <a:gd name="connsiteY7" fmla="*/ 1127464 h 1447060"/>
                  <a:gd name="connsiteX8" fmla="*/ 470517 w 1846556"/>
                  <a:gd name="connsiteY8" fmla="*/ 1056443 h 1447060"/>
                  <a:gd name="connsiteX9" fmla="*/ 497150 w 1846556"/>
                  <a:gd name="connsiteY9" fmla="*/ 985421 h 1447060"/>
                  <a:gd name="connsiteX10" fmla="*/ 532660 w 1846556"/>
                  <a:gd name="connsiteY10" fmla="*/ 923278 h 1447060"/>
                  <a:gd name="connsiteX11" fmla="*/ 568171 w 1846556"/>
                  <a:gd name="connsiteY11" fmla="*/ 798990 h 1447060"/>
                  <a:gd name="connsiteX12" fmla="*/ 594804 w 1846556"/>
                  <a:gd name="connsiteY12" fmla="*/ 665825 h 1447060"/>
                  <a:gd name="connsiteX13" fmla="*/ 621437 w 1846556"/>
                  <a:gd name="connsiteY13" fmla="*/ 585926 h 1447060"/>
                  <a:gd name="connsiteX14" fmla="*/ 692459 w 1846556"/>
                  <a:gd name="connsiteY14" fmla="*/ 506027 h 1447060"/>
                  <a:gd name="connsiteX15" fmla="*/ 825624 w 1846556"/>
                  <a:gd name="connsiteY15" fmla="*/ 399495 h 1447060"/>
                  <a:gd name="connsiteX16" fmla="*/ 985422 w 1846556"/>
                  <a:gd name="connsiteY16" fmla="*/ 310718 h 1447060"/>
                  <a:gd name="connsiteX17" fmla="*/ 1136342 w 1846556"/>
                  <a:gd name="connsiteY17" fmla="*/ 248575 h 1447060"/>
                  <a:gd name="connsiteX18" fmla="*/ 1269507 w 1846556"/>
                  <a:gd name="connsiteY18" fmla="*/ 195309 h 1447060"/>
                  <a:gd name="connsiteX19" fmla="*/ 1367161 w 1846556"/>
                  <a:gd name="connsiteY19" fmla="*/ 168676 h 1447060"/>
                  <a:gd name="connsiteX20" fmla="*/ 1482571 w 1846556"/>
                  <a:gd name="connsiteY20" fmla="*/ 97654 h 1447060"/>
                  <a:gd name="connsiteX21" fmla="*/ 1597981 w 1846556"/>
                  <a:gd name="connsiteY21" fmla="*/ 0 h 1447060"/>
                  <a:gd name="connsiteX22" fmla="*/ 1846556 w 1846556"/>
                  <a:gd name="connsiteY22" fmla="*/ 0 h 144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6556" h="1447060">
                    <a:moveTo>
                      <a:pt x="0" y="1447060"/>
                    </a:moveTo>
                    <a:cubicBezTo>
                      <a:pt x="5919" y="1432264"/>
                      <a:pt x="7972" y="1415251"/>
                      <a:pt x="17756" y="1402672"/>
                    </a:cubicBezTo>
                    <a:cubicBezTo>
                      <a:pt x="53447" y="1356784"/>
                      <a:pt x="86845" y="1361672"/>
                      <a:pt x="142043" y="1349406"/>
                    </a:cubicBezTo>
                    <a:cubicBezTo>
                      <a:pt x="150921" y="1343487"/>
                      <a:pt x="159628" y="1337305"/>
                      <a:pt x="168676" y="1331650"/>
                    </a:cubicBezTo>
                    <a:cubicBezTo>
                      <a:pt x="207443" y="1307420"/>
                      <a:pt x="228287" y="1298039"/>
                      <a:pt x="266330" y="1269507"/>
                    </a:cubicBezTo>
                    <a:cubicBezTo>
                      <a:pt x="278167" y="1260629"/>
                      <a:pt x="290843" y="1252772"/>
                      <a:pt x="301841" y="1242874"/>
                    </a:cubicBezTo>
                    <a:lnTo>
                      <a:pt x="390618" y="1154097"/>
                    </a:lnTo>
                    <a:cubicBezTo>
                      <a:pt x="399496" y="1145219"/>
                      <a:pt x="410287" y="1137910"/>
                      <a:pt x="417251" y="1127464"/>
                    </a:cubicBezTo>
                    <a:cubicBezTo>
                      <a:pt x="445516" y="1085065"/>
                      <a:pt x="428341" y="1109162"/>
                      <a:pt x="470517" y="1056443"/>
                    </a:cubicBezTo>
                    <a:cubicBezTo>
                      <a:pt x="478202" y="1033387"/>
                      <a:pt x="486531" y="1006660"/>
                      <a:pt x="497150" y="985421"/>
                    </a:cubicBezTo>
                    <a:cubicBezTo>
                      <a:pt x="507819" y="964082"/>
                      <a:pt x="524167" y="945573"/>
                      <a:pt x="532660" y="923278"/>
                    </a:cubicBezTo>
                    <a:cubicBezTo>
                      <a:pt x="547999" y="883014"/>
                      <a:pt x="568171" y="798990"/>
                      <a:pt x="568171" y="798990"/>
                    </a:cubicBezTo>
                    <a:cubicBezTo>
                      <a:pt x="580874" y="671966"/>
                      <a:pt x="564804" y="749825"/>
                      <a:pt x="594804" y="665825"/>
                    </a:cubicBezTo>
                    <a:cubicBezTo>
                      <a:pt x="604246" y="639387"/>
                      <a:pt x="606798" y="609881"/>
                      <a:pt x="621437" y="585926"/>
                    </a:cubicBezTo>
                    <a:cubicBezTo>
                      <a:pt x="640018" y="555520"/>
                      <a:pt x="668212" y="532139"/>
                      <a:pt x="692459" y="506027"/>
                    </a:cubicBezTo>
                    <a:cubicBezTo>
                      <a:pt x="738811" y="456109"/>
                      <a:pt x="760407" y="439091"/>
                      <a:pt x="825624" y="399495"/>
                    </a:cubicBezTo>
                    <a:cubicBezTo>
                      <a:pt x="877710" y="367871"/>
                      <a:pt x="931327" y="338767"/>
                      <a:pt x="985422" y="310718"/>
                    </a:cubicBezTo>
                    <a:cubicBezTo>
                      <a:pt x="1047944" y="278299"/>
                      <a:pt x="1073150" y="273852"/>
                      <a:pt x="1136342" y="248575"/>
                    </a:cubicBezTo>
                    <a:cubicBezTo>
                      <a:pt x="1192954" y="225930"/>
                      <a:pt x="1209662" y="214208"/>
                      <a:pt x="1269507" y="195309"/>
                    </a:cubicBezTo>
                    <a:cubicBezTo>
                      <a:pt x="1301681" y="185149"/>
                      <a:pt x="1334610" y="177554"/>
                      <a:pt x="1367161" y="168676"/>
                    </a:cubicBezTo>
                    <a:cubicBezTo>
                      <a:pt x="1405631" y="145002"/>
                      <a:pt x="1445668" y="123703"/>
                      <a:pt x="1482571" y="97654"/>
                    </a:cubicBezTo>
                    <a:cubicBezTo>
                      <a:pt x="1515773" y="74217"/>
                      <a:pt x="1557610" y="0"/>
                      <a:pt x="1597981" y="0"/>
                    </a:cubicBezTo>
                    <a:lnTo>
                      <a:pt x="18465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F0CA5-D847-422E-9153-AD3D9E51D4B2}"/>
                </a:ext>
              </a:extLst>
            </p:cNvPr>
            <p:cNvSpPr txBox="1"/>
            <p:nvPr/>
          </p:nvSpPr>
          <p:spPr>
            <a:xfrm>
              <a:off x="9980703" y="94092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F(X)</a:t>
              </a:r>
              <a:endParaRPr lang="zh-CN" altLang="en-US" sz="16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5D7331B-4DB4-4A16-BFC4-78097220104B}"/>
                </a:ext>
              </a:extLst>
            </p:cNvPr>
            <p:cNvSpPr txBox="1"/>
            <p:nvPr/>
          </p:nvSpPr>
          <p:spPr>
            <a:xfrm>
              <a:off x="11779011" y="136074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X</a:t>
              </a:r>
              <a:endParaRPr lang="zh-CN" altLang="en-US" sz="16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0259B6-897B-41EE-A69F-3DF4B0E0F655}"/>
                </a:ext>
              </a:extLst>
            </p:cNvPr>
            <p:cNvSpPr txBox="1"/>
            <p:nvPr/>
          </p:nvSpPr>
          <p:spPr>
            <a:xfrm>
              <a:off x="10758940" y="169872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Error</a:t>
              </a:r>
              <a:endParaRPr lang="zh-CN" altLang="en-US" b="1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38E41F-9AB0-4469-B0E1-8DA71B9F4E8B}"/>
              </a:ext>
            </a:extLst>
          </p:cNvPr>
          <p:cNvGrpSpPr/>
          <p:nvPr/>
        </p:nvGrpSpPr>
        <p:grpSpPr>
          <a:xfrm>
            <a:off x="8790263" y="3387126"/>
            <a:ext cx="2682067" cy="1994160"/>
            <a:chOff x="9400232" y="94092"/>
            <a:chExt cx="2682067" cy="199416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FE08D06-E67F-400C-B69F-7DE0AEDE558E}"/>
                </a:ext>
              </a:extLst>
            </p:cNvPr>
            <p:cNvGrpSpPr/>
            <p:nvPr/>
          </p:nvGrpSpPr>
          <p:grpSpPr>
            <a:xfrm>
              <a:off x="9698948" y="321076"/>
              <a:ext cx="2143859" cy="1607023"/>
              <a:chOff x="9122243" y="606959"/>
              <a:chExt cx="2729446" cy="2049172"/>
            </a:xfrm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1B313880-9986-4A28-91CB-BB57E6383BA3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64F46060-4A0E-4100-B202-13B86759EE31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A6F2C79-10A3-4B24-A891-4449F0F63668}"/>
                  </a:ext>
                </a:extLst>
              </p:cNvPr>
              <p:cNvSpPr txBox="1"/>
              <p:nvPr/>
            </p:nvSpPr>
            <p:spPr>
              <a:xfrm>
                <a:off x="9863091" y="2185182"/>
                <a:ext cx="380009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</a:t>
                </a:r>
                <a:endParaRPr lang="zh-CN" altLang="en-US" sz="16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920AC-9468-4994-B5A8-A4DA5494A681}"/>
                  </a:ext>
                </a:extLst>
              </p:cNvPr>
              <p:cNvSpPr txBox="1"/>
              <p:nvPr/>
            </p:nvSpPr>
            <p:spPr>
              <a:xfrm>
                <a:off x="11406424" y="2185182"/>
                <a:ext cx="445265" cy="470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∞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2DDCA88-3B76-4688-8001-92594DE7E4BB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10623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0%</a:t>
                </a:r>
                <a:endParaRPr lang="zh-CN" altLang="en-US" sz="1600" b="1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E2C2EB6-4D11-491B-924E-17B0972CB399}"/>
                  </a:ext>
                </a:extLst>
              </p:cNvPr>
              <p:cNvSpPr txBox="1"/>
              <p:nvPr/>
            </p:nvSpPr>
            <p:spPr>
              <a:xfrm>
                <a:off x="9122243" y="606959"/>
                <a:ext cx="800424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100%</a:t>
                </a:r>
                <a:endParaRPr lang="zh-CN" altLang="en-US" sz="1600" b="1" dirty="0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718007FF-06C2-4D4B-8381-0BD149FD3C2F}"/>
                  </a:ext>
                </a:extLst>
              </p:cNvPr>
              <p:cNvSpPr/>
              <p:nvPr/>
            </p:nvSpPr>
            <p:spPr>
              <a:xfrm>
                <a:off x="9880848" y="823736"/>
                <a:ext cx="1846556" cy="1324194"/>
              </a:xfrm>
              <a:custGeom>
                <a:avLst/>
                <a:gdLst>
                  <a:gd name="connsiteX0" fmla="*/ 0 w 1846556"/>
                  <a:gd name="connsiteY0" fmla="*/ 1447060 h 1447060"/>
                  <a:gd name="connsiteX1" fmla="*/ 17756 w 1846556"/>
                  <a:gd name="connsiteY1" fmla="*/ 1402672 h 1447060"/>
                  <a:gd name="connsiteX2" fmla="*/ 142043 w 1846556"/>
                  <a:gd name="connsiteY2" fmla="*/ 1349406 h 1447060"/>
                  <a:gd name="connsiteX3" fmla="*/ 168676 w 1846556"/>
                  <a:gd name="connsiteY3" fmla="*/ 1331650 h 1447060"/>
                  <a:gd name="connsiteX4" fmla="*/ 266330 w 1846556"/>
                  <a:gd name="connsiteY4" fmla="*/ 1269507 h 1447060"/>
                  <a:gd name="connsiteX5" fmla="*/ 301841 w 1846556"/>
                  <a:gd name="connsiteY5" fmla="*/ 1242874 h 1447060"/>
                  <a:gd name="connsiteX6" fmla="*/ 390618 w 1846556"/>
                  <a:gd name="connsiteY6" fmla="*/ 1154097 h 1447060"/>
                  <a:gd name="connsiteX7" fmla="*/ 417251 w 1846556"/>
                  <a:gd name="connsiteY7" fmla="*/ 1127464 h 1447060"/>
                  <a:gd name="connsiteX8" fmla="*/ 470517 w 1846556"/>
                  <a:gd name="connsiteY8" fmla="*/ 1056443 h 1447060"/>
                  <a:gd name="connsiteX9" fmla="*/ 497150 w 1846556"/>
                  <a:gd name="connsiteY9" fmla="*/ 985421 h 1447060"/>
                  <a:gd name="connsiteX10" fmla="*/ 532660 w 1846556"/>
                  <a:gd name="connsiteY10" fmla="*/ 923278 h 1447060"/>
                  <a:gd name="connsiteX11" fmla="*/ 568171 w 1846556"/>
                  <a:gd name="connsiteY11" fmla="*/ 798990 h 1447060"/>
                  <a:gd name="connsiteX12" fmla="*/ 594804 w 1846556"/>
                  <a:gd name="connsiteY12" fmla="*/ 665825 h 1447060"/>
                  <a:gd name="connsiteX13" fmla="*/ 621437 w 1846556"/>
                  <a:gd name="connsiteY13" fmla="*/ 585926 h 1447060"/>
                  <a:gd name="connsiteX14" fmla="*/ 692459 w 1846556"/>
                  <a:gd name="connsiteY14" fmla="*/ 506027 h 1447060"/>
                  <a:gd name="connsiteX15" fmla="*/ 825624 w 1846556"/>
                  <a:gd name="connsiteY15" fmla="*/ 399495 h 1447060"/>
                  <a:gd name="connsiteX16" fmla="*/ 985422 w 1846556"/>
                  <a:gd name="connsiteY16" fmla="*/ 310718 h 1447060"/>
                  <a:gd name="connsiteX17" fmla="*/ 1136342 w 1846556"/>
                  <a:gd name="connsiteY17" fmla="*/ 248575 h 1447060"/>
                  <a:gd name="connsiteX18" fmla="*/ 1269507 w 1846556"/>
                  <a:gd name="connsiteY18" fmla="*/ 195309 h 1447060"/>
                  <a:gd name="connsiteX19" fmla="*/ 1367161 w 1846556"/>
                  <a:gd name="connsiteY19" fmla="*/ 168676 h 1447060"/>
                  <a:gd name="connsiteX20" fmla="*/ 1482571 w 1846556"/>
                  <a:gd name="connsiteY20" fmla="*/ 97654 h 1447060"/>
                  <a:gd name="connsiteX21" fmla="*/ 1597981 w 1846556"/>
                  <a:gd name="connsiteY21" fmla="*/ 0 h 1447060"/>
                  <a:gd name="connsiteX22" fmla="*/ 1846556 w 1846556"/>
                  <a:gd name="connsiteY22" fmla="*/ 0 h 144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6556" h="1447060">
                    <a:moveTo>
                      <a:pt x="0" y="1447060"/>
                    </a:moveTo>
                    <a:cubicBezTo>
                      <a:pt x="5919" y="1432264"/>
                      <a:pt x="7972" y="1415251"/>
                      <a:pt x="17756" y="1402672"/>
                    </a:cubicBezTo>
                    <a:cubicBezTo>
                      <a:pt x="53447" y="1356784"/>
                      <a:pt x="86845" y="1361672"/>
                      <a:pt x="142043" y="1349406"/>
                    </a:cubicBezTo>
                    <a:cubicBezTo>
                      <a:pt x="150921" y="1343487"/>
                      <a:pt x="159628" y="1337305"/>
                      <a:pt x="168676" y="1331650"/>
                    </a:cubicBezTo>
                    <a:cubicBezTo>
                      <a:pt x="207443" y="1307420"/>
                      <a:pt x="228287" y="1298039"/>
                      <a:pt x="266330" y="1269507"/>
                    </a:cubicBezTo>
                    <a:cubicBezTo>
                      <a:pt x="278167" y="1260629"/>
                      <a:pt x="290843" y="1252772"/>
                      <a:pt x="301841" y="1242874"/>
                    </a:cubicBezTo>
                    <a:lnTo>
                      <a:pt x="390618" y="1154097"/>
                    </a:lnTo>
                    <a:cubicBezTo>
                      <a:pt x="399496" y="1145219"/>
                      <a:pt x="410287" y="1137910"/>
                      <a:pt x="417251" y="1127464"/>
                    </a:cubicBezTo>
                    <a:cubicBezTo>
                      <a:pt x="445516" y="1085065"/>
                      <a:pt x="428341" y="1109162"/>
                      <a:pt x="470517" y="1056443"/>
                    </a:cubicBezTo>
                    <a:cubicBezTo>
                      <a:pt x="478202" y="1033387"/>
                      <a:pt x="486531" y="1006660"/>
                      <a:pt x="497150" y="985421"/>
                    </a:cubicBezTo>
                    <a:cubicBezTo>
                      <a:pt x="507819" y="964082"/>
                      <a:pt x="524167" y="945573"/>
                      <a:pt x="532660" y="923278"/>
                    </a:cubicBezTo>
                    <a:cubicBezTo>
                      <a:pt x="547999" y="883014"/>
                      <a:pt x="568171" y="798990"/>
                      <a:pt x="568171" y="798990"/>
                    </a:cubicBezTo>
                    <a:cubicBezTo>
                      <a:pt x="580874" y="671966"/>
                      <a:pt x="564804" y="749825"/>
                      <a:pt x="594804" y="665825"/>
                    </a:cubicBezTo>
                    <a:cubicBezTo>
                      <a:pt x="604246" y="639387"/>
                      <a:pt x="606798" y="609881"/>
                      <a:pt x="621437" y="585926"/>
                    </a:cubicBezTo>
                    <a:cubicBezTo>
                      <a:pt x="640018" y="555520"/>
                      <a:pt x="668212" y="532139"/>
                      <a:pt x="692459" y="506027"/>
                    </a:cubicBezTo>
                    <a:cubicBezTo>
                      <a:pt x="738811" y="456109"/>
                      <a:pt x="760407" y="439091"/>
                      <a:pt x="825624" y="399495"/>
                    </a:cubicBezTo>
                    <a:cubicBezTo>
                      <a:pt x="877710" y="367871"/>
                      <a:pt x="931327" y="338767"/>
                      <a:pt x="985422" y="310718"/>
                    </a:cubicBezTo>
                    <a:cubicBezTo>
                      <a:pt x="1047944" y="278299"/>
                      <a:pt x="1073150" y="273852"/>
                      <a:pt x="1136342" y="248575"/>
                    </a:cubicBezTo>
                    <a:cubicBezTo>
                      <a:pt x="1192954" y="225930"/>
                      <a:pt x="1209662" y="214208"/>
                      <a:pt x="1269507" y="195309"/>
                    </a:cubicBezTo>
                    <a:cubicBezTo>
                      <a:pt x="1301681" y="185149"/>
                      <a:pt x="1334610" y="177554"/>
                      <a:pt x="1367161" y="168676"/>
                    </a:cubicBezTo>
                    <a:cubicBezTo>
                      <a:pt x="1405631" y="145002"/>
                      <a:pt x="1445668" y="123703"/>
                      <a:pt x="1482571" y="97654"/>
                    </a:cubicBezTo>
                    <a:cubicBezTo>
                      <a:pt x="1515773" y="74217"/>
                      <a:pt x="1557610" y="0"/>
                      <a:pt x="1597981" y="0"/>
                    </a:cubicBezTo>
                    <a:lnTo>
                      <a:pt x="18465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541D399-5AA8-4E59-BAC9-3C394EE8F06C}"/>
                </a:ext>
              </a:extLst>
            </p:cNvPr>
            <p:cNvSpPr txBox="1"/>
            <p:nvPr/>
          </p:nvSpPr>
          <p:spPr>
            <a:xfrm>
              <a:off x="9980703" y="9409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F(Y)</a:t>
              </a:r>
              <a:endParaRPr lang="zh-CN" altLang="en-US" sz="16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BB26D41-6B34-4C71-9D6C-33C5D7D103AB}"/>
                </a:ext>
              </a:extLst>
            </p:cNvPr>
            <p:cNvSpPr txBox="1"/>
            <p:nvPr/>
          </p:nvSpPr>
          <p:spPr>
            <a:xfrm>
              <a:off x="11779011" y="136074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Y</a:t>
              </a:r>
              <a:endParaRPr lang="zh-CN" altLang="en-US" sz="16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BB9F441-BCCB-4FC5-BFA5-A1F9E9F14652}"/>
                </a:ext>
              </a:extLst>
            </p:cNvPr>
            <p:cNvSpPr txBox="1"/>
            <p:nvPr/>
          </p:nvSpPr>
          <p:spPr>
            <a:xfrm>
              <a:off x="10263931" y="171892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Counter value</a:t>
              </a:r>
              <a:endParaRPr lang="zh-CN" altLang="en-US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FBF30AF-8065-492A-A6AC-F24B1796F71A}"/>
                </a:ext>
              </a:extLst>
            </p:cNvPr>
            <p:cNvSpPr txBox="1"/>
            <p:nvPr/>
          </p:nvSpPr>
          <p:spPr>
            <a:xfrm rot="16200000">
              <a:off x="9280968" y="8432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CDF</a:t>
              </a:r>
              <a:endParaRPr lang="zh-CN" altLang="en-US" b="1" dirty="0"/>
            </a:p>
          </p:txBody>
        </p:sp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2A6D59E-009E-4A6F-A96B-52FB29D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90BE6A6-91FD-4450-B0A4-8113AE047312}"/>
              </a:ext>
            </a:extLst>
          </p:cNvPr>
          <p:cNvSpPr txBox="1"/>
          <p:nvPr/>
        </p:nvSpPr>
        <p:spPr>
          <a:xfrm rot="16200000">
            <a:off x="5373441" y="41362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CDF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FF1F2F-E3AD-4E1B-B0D9-B80CB37FB818}"/>
              </a:ext>
            </a:extLst>
          </p:cNvPr>
          <p:cNvSpPr txBox="1"/>
          <p:nvPr/>
        </p:nvSpPr>
        <p:spPr>
          <a:xfrm>
            <a:off x="5977846" y="538821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Non-existent flow</a:t>
            </a:r>
          </a:p>
          <a:p>
            <a:pPr algn="ctr"/>
            <a:r>
              <a:rPr lang="en-US" altLang="zh-CN" b="1" dirty="0"/>
              <a:t>error distribution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0179FD-5EBE-4492-9FDF-99FFFED24E90}"/>
              </a:ext>
            </a:extLst>
          </p:cNvPr>
          <p:cNvSpPr txBox="1"/>
          <p:nvPr/>
        </p:nvSpPr>
        <p:spPr>
          <a:xfrm>
            <a:off x="9522437" y="538964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Counter value</a:t>
            </a:r>
          </a:p>
          <a:p>
            <a:pPr algn="ctr"/>
            <a:r>
              <a:rPr lang="en-US" altLang="zh-CN" b="1" dirty="0"/>
              <a:t> distribution</a:t>
            </a:r>
            <a:endParaRPr lang="zh-CN" altLang="en-US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28C1F4D-EB49-4AFC-88FB-432BF918F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73" y="4193172"/>
            <a:ext cx="557301" cy="2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6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6322-0C6D-4E56-B317-824F8F6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Our approach for one-row CM-Sketch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0461EC-9B74-4F36-949F-D2FD7E54F3C9}"/>
              </a:ext>
            </a:extLst>
          </p:cNvPr>
          <p:cNvSpPr/>
          <p:nvPr/>
        </p:nvSpPr>
        <p:spPr>
          <a:xfrm>
            <a:off x="2663513" y="2689867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698A08-E87E-4398-98AE-FB26EB6A204A}"/>
              </a:ext>
            </a:extLst>
          </p:cNvPr>
          <p:cNvSpPr/>
          <p:nvPr/>
        </p:nvSpPr>
        <p:spPr>
          <a:xfrm>
            <a:off x="3028959" y="2689867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BFE387-529D-409E-B928-A3B417FBA053}"/>
              </a:ext>
            </a:extLst>
          </p:cNvPr>
          <p:cNvSpPr/>
          <p:nvPr/>
        </p:nvSpPr>
        <p:spPr>
          <a:xfrm>
            <a:off x="3394346" y="2688008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E3E71-A66F-4BFE-9DBF-2FB97D07FB95}"/>
              </a:ext>
            </a:extLst>
          </p:cNvPr>
          <p:cNvSpPr/>
          <p:nvPr/>
        </p:nvSpPr>
        <p:spPr>
          <a:xfrm>
            <a:off x="3756658" y="2688008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97D48-1297-4663-B560-CB111FAC580B}"/>
              </a:ext>
            </a:extLst>
          </p:cNvPr>
          <p:cNvSpPr/>
          <p:nvPr/>
        </p:nvSpPr>
        <p:spPr>
          <a:xfrm>
            <a:off x="4118970" y="2688008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CC60A-0A80-4598-984F-E5DBD40501E8}"/>
              </a:ext>
            </a:extLst>
          </p:cNvPr>
          <p:cNvSpPr/>
          <p:nvPr/>
        </p:nvSpPr>
        <p:spPr>
          <a:xfrm>
            <a:off x="4485380" y="2688008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B53191-B1D1-49FD-A161-A9ECB956326E}"/>
              </a:ext>
            </a:extLst>
          </p:cNvPr>
          <p:cNvSpPr/>
          <p:nvPr/>
        </p:nvSpPr>
        <p:spPr>
          <a:xfrm>
            <a:off x="4851790" y="2688008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E7620A-BFAF-4DDC-ACC7-61A7CCB166CC}"/>
              </a:ext>
            </a:extLst>
          </p:cNvPr>
          <p:cNvSpPr/>
          <p:nvPr/>
        </p:nvSpPr>
        <p:spPr>
          <a:xfrm>
            <a:off x="5218200" y="2688008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5EA943-7B83-40B4-9FEC-E290AD023E2A}"/>
              </a:ext>
            </a:extLst>
          </p:cNvPr>
          <p:cNvSpPr txBox="1"/>
          <p:nvPr/>
        </p:nvSpPr>
        <p:spPr>
          <a:xfrm>
            <a:off x="2435656" y="1833038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One-row CM-Sketch</a:t>
            </a:r>
          </a:p>
          <a:p>
            <a:pPr algn="ctr"/>
            <a:r>
              <a:rPr lang="en-US" altLang="zh-CN" dirty="0"/>
              <a:t>(Shade indicating counter value)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BA560D-E980-4EAB-9C9E-697ED2A74B87}"/>
              </a:ext>
            </a:extLst>
          </p:cNvPr>
          <p:cNvSpPr txBox="1"/>
          <p:nvPr/>
        </p:nvSpPr>
        <p:spPr>
          <a:xfrm>
            <a:off x="3323761" y="306583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w=8 counters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AE7CA4-87AB-4661-824F-921542CEBFE3}"/>
              </a:ext>
            </a:extLst>
          </p:cNvPr>
          <p:cNvSpPr txBox="1"/>
          <p:nvPr/>
        </p:nvSpPr>
        <p:spPr>
          <a:xfrm>
            <a:off x="1572132" y="26720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d=1 row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298255-1CFB-4E67-80A3-0933D1F737A1}"/>
              </a:ext>
            </a:extLst>
          </p:cNvPr>
          <p:cNvCxnSpPr>
            <a:cxnSpLocks/>
          </p:cNvCxnSpPr>
          <p:nvPr/>
        </p:nvCxnSpPr>
        <p:spPr>
          <a:xfrm flipV="1">
            <a:off x="4654133" y="4215319"/>
            <a:ext cx="0" cy="477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013E4B-0827-4311-BEDA-E121F47A6F4A}"/>
                  </a:ext>
                </a:extLst>
              </p:cNvPr>
              <p:cNvSpPr txBox="1"/>
              <p:nvPr/>
            </p:nvSpPr>
            <p:spPr>
              <a:xfrm>
                <a:off x="2435656" y="4728430"/>
                <a:ext cx="4533933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The largest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fractile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as our error bound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013E4B-0827-4311-BEDA-E121F47A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56" y="4728430"/>
                <a:ext cx="4533933" cy="504818"/>
              </a:xfrm>
              <a:prstGeom prst="rect">
                <a:avLst/>
              </a:prstGeom>
              <a:blipFill>
                <a:blip r:embed="rId3"/>
                <a:stretch>
                  <a:fillRect l="-1211" r="-404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9D36DADF-B8A0-44EA-A9F6-17E4E5A6CBB4}"/>
              </a:ext>
            </a:extLst>
          </p:cNvPr>
          <p:cNvSpPr/>
          <p:nvPr/>
        </p:nvSpPr>
        <p:spPr>
          <a:xfrm>
            <a:off x="2663513" y="2702991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FBEE207-66BF-44BE-882C-B3C16EC3D795}"/>
              </a:ext>
            </a:extLst>
          </p:cNvPr>
          <p:cNvSpPr/>
          <p:nvPr/>
        </p:nvSpPr>
        <p:spPr>
          <a:xfrm>
            <a:off x="3028959" y="2702991"/>
            <a:ext cx="337506" cy="337506"/>
          </a:xfrm>
          <a:prstGeom prst="rect">
            <a:avLst/>
          </a:prstGeom>
          <a:solidFill>
            <a:srgbClr val="D3DE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D85631-E23C-4138-BBAA-50E54711A840}"/>
              </a:ext>
            </a:extLst>
          </p:cNvPr>
          <p:cNvSpPr/>
          <p:nvPr/>
        </p:nvSpPr>
        <p:spPr>
          <a:xfrm>
            <a:off x="3394346" y="2701132"/>
            <a:ext cx="337506" cy="337506"/>
          </a:xfrm>
          <a:prstGeom prst="rect">
            <a:avLst/>
          </a:prstGeom>
          <a:solidFill>
            <a:srgbClr val="799A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74D84F-3AE5-4299-AE45-6291C5ABD7CA}"/>
              </a:ext>
            </a:extLst>
          </p:cNvPr>
          <p:cNvSpPr/>
          <p:nvPr/>
        </p:nvSpPr>
        <p:spPr>
          <a:xfrm>
            <a:off x="3756658" y="2701132"/>
            <a:ext cx="337506" cy="337506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5032AC-A8D2-44BE-A871-C38C24652CCF}"/>
              </a:ext>
            </a:extLst>
          </p:cNvPr>
          <p:cNvSpPr/>
          <p:nvPr/>
        </p:nvSpPr>
        <p:spPr>
          <a:xfrm>
            <a:off x="4118970" y="2701132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62C3CBA-AE7C-4D20-8002-F7F18D24E7DD}"/>
              </a:ext>
            </a:extLst>
          </p:cNvPr>
          <p:cNvSpPr/>
          <p:nvPr/>
        </p:nvSpPr>
        <p:spPr>
          <a:xfrm>
            <a:off x="4485380" y="2701132"/>
            <a:ext cx="337506" cy="337506"/>
          </a:xfrm>
          <a:prstGeom prst="rect">
            <a:avLst/>
          </a:prstGeom>
          <a:solidFill>
            <a:srgbClr val="A5BB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199AE8-D6D2-4A9D-9AF8-660B5C8BF084}"/>
              </a:ext>
            </a:extLst>
          </p:cNvPr>
          <p:cNvSpPr/>
          <p:nvPr/>
        </p:nvSpPr>
        <p:spPr>
          <a:xfrm>
            <a:off x="4851790" y="2701132"/>
            <a:ext cx="337506" cy="337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D43D07-5402-4565-92FD-FFBC943EC172}"/>
              </a:ext>
            </a:extLst>
          </p:cNvPr>
          <p:cNvSpPr/>
          <p:nvPr/>
        </p:nvSpPr>
        <p:spPr>
          <a:xfrm>
            <a:off x="5218200" y="2701132"/>
            <a:ext cx="337506" cy="337506"/>
          </a:xfrm>
          <a:prstGeom prst="rect">
            <a:avLst/>
          </a:prstGeom>
          <a:solidFill>
            <a:srgbClr val="7395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13170CA-3342-40E9-B500-4F2F480EA077}"/>
              </a:ext>
            </a:extLst>
          </p:cNvPr>
          <p:cNvGrpSpPr/>
          <p:nvPr/>
        </p:nvGrpSpPr>
        <p:grpSpPr>
          <a:xfrm>
            <a:off x="7676368" y="2479369"/>
            <a:ext cx="2783667" cy="1994160"/>
            <a:chOff x="9298632" y="94092"/>
            <a:chExt cx="2783667" cy="199416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6B7743F-F1CC-4EFB-BF32-47D47492F97F}"/>
                </a:ext>
              </a:extLst>
            </p:cNvPr>
            <p:cNvGrpSpPr/>
            <p:nvPr/>
          </p:nvGrpSpPr>
          <p:grpSpPr>
            <a:xfrm>
              <a:off x="9698948" y="321076"/>
              <a:ext cx="2143859" cy="1607023"/>
              <a:chOff x="9122243" y="606960"/>
              <a:chExt cx="2729446" cy="2049171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2F9EE954-EA58-4A10-B62D-4C82723803B6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FC6AB5DC-78BD-4E4D-8C5B-5611B4688EC6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6DC937C-25A0-4DC5-AB6C-55840BBF05DF}"/>
                  </a:ext>
                </a:extLst>
              </p:cNvPr>
              <p:cNvSpPr txBox="1"/>
              <p:nvPr/>
            </p:nvSpPr>
            <p:spPr>
              <a:xfrm>
                <a:off x="9863091" y="2185182"/>
                <a:ext cx="380009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</a:t>
                </a:r>
                <a:endParaRPr lang="zh-CN" altLang="en-US" sz="1600" b="1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51D01DE-1A7F-45D8-955E-EE547E3FCA3D}"/>
                  </a:ext>
                </a:extLst>
              </p:cNvPr>
              <p:cNvSpPr txBox="1"/>
              <p:nvPr/>
            </p:nvSpPr>
            <p:spPr>
              <a:xfrm>
                <a:off x="11406424" y="2185182"/>
                <a:ext cx="445265" cy="470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∞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D9DFD0F-21DA-4ACB-9EF9-AC50A75CE66C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10623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0%</a:t>
                </a:r>
                <a:endParaRPr lang="zh-CN" altLang="en-US" sz="16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C717DC0-F298-41A4-8E69-6AB94C90216F}"/>
                  </a:ext>
                </a:extLst>
              </p:cNvPr>
              <p:cNvSpPr txBox="1"/>
              <p:nvPr/>
            </p:nvSpPr>
            <p:spPr>
              <a:xfrm>
                <a:off x="9122243" y="606960"/>
                <a:ext cx="800424" cy="43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100%</a:t>
                </a:r>
                <a:endParaRPr lang="zh-CN" altLang="en-US" sz="1600" b="1" dirty="0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A610E56E-AD34-4373-8BAD-33FB8520D7FF}"/>
                  </a:ext>
                </a:extLst>
              </p:cNvPr>
              <p:cNvSpPr/>
              <p:nvPr/>
            </p:nvSpPr>
            <p:spPr>
              <a:xfrm>
                <a:off x="9880848" y="847179"/>
                <a:ext cx="1846556" cy="1300752"/>
              </a:xfrm>
              <a:custGeom>
                <a:avLst/>
                <a:gdLst>
                  <a:gd name="connsiteX0" fmla="*/ 0 w 1846556"/>
                  <a:gd name="connsiteY0" fmla="*/ 1447060 h 1447060"/>
                  <a:gd name="connsiteX1" fmla="*/ 17756 w 1846556"/>
                  <a:gd name="connsiteY1" fmla="*/ 1402672 h 1447060"/>
                  <a:gd name="connsiteX2" fmla="*/ 142043 w 1846556"/>
                  <a:gd name="connsiteY2" fmla="*/ 1349406 h 1447060"/>
                  <a:gd name="connsiteX3" fmla="*/ 168676 w 1846556"/>
                  <a:gd name="connsiteY3" fmla="*/ 1331650 h 1447060"/>
                  <a:gd name="connsiteX4" fmla="*/ 266330 w 1846556"/>
                  <a:gd name="connsiteY4" fmla="*/ 1269507 h 1447060"/>
                  <a:gd name="connsiteX5" fmla="*/ 301841 w 1846556"/>
                  <a:gd name="connsiteY5" fmla="*/ 1242874 h 1447060"/>
                  <a:gd name="connsiteX6" fmla="*/ 390618 w 1846556"/>
                  <a:gd name="connsiteY6" fmla="*/ 1154097 h 1447060"/>
                  <a:gd name="connsiteX7" fmla="*/ 417251 w 1846556"/>
                  <a:gd name="connsiteY7" fmla="*/ 1127464 h 1447060"/>
                  <a:gd name="connsiteX8" fmla="*/ 470517 w 1846556"/>
                  <a:gd name="connsiteY8" fmla="*/ 1056443 h 1447060"/>
                  <a:gd name="connsiteX9" fmla="*/ 497150 w 1846556"/>
                  <a:gd name="connsiteY9" fmla="*/ 985421 h 1447060"/>
                  <a:gd name="connsiteX10" fmla="*/ 532660 w 1846556"/>
                  <a:gd name="connsiteY10" fmla="*/ 923278 h 1447060"/>
                  <a:gd name="connsiteX11" fmla="*/ 568171 w 1846556"/>
                  <a:gd name="connsiteY11" fmla="*/ 798990 h 1447060"/>
                  <a:gd name="connsiteX12" fmla="*/ 594804 w 1846556"/>
                  <a:gd name="connsiteY12" fmla="*/ 665825 h 1447060"/>
                  <a:gd name="connsiteX13" fmla="*/ 621437 w 1846556"/>
                  <a:gd name="connsiteY13" fmla="*/ 585926 h 1447060"/>
                  <a:gd name="connsiteX14" fmla="*/ 692459 w 1846556"/>
                  <a:gd name="connsiteY14" fmla="*/ 506027 h 1447060"/>
                  <a:gd name="connsiteX15" fmla="*/ 825624 w 1846556"/>
                  <a:gd name="connsiteY15" fmla="*/ 399495 h 1447060"/>
                  <a:gd name="connsiteX16" fmla="*/ 985422 w 1846556"/>
                  <a:gd name="connsiteY16" fmla="*/ 310718 h 1447060"/>
                  <a:gd name="connsiteX17" fmla="*/ 1136342 w 1846556"/>
                  <a:gd name="connsiteY17" fmla="*/ 248575 h 1447060"/>
                  <a:gd name="connsiteX18" fmla="*/ 1269507 w 1846556"/>
                  <a:gd name="connsiteY18" fmla="*/ 195309 h 1447060"/>
                  <a:gd name="connsiteX19" fmla="*/ 1367161 w 1846556"/>
                  <a:gd name="connsiteY19" fmla="*/ 168676 h 1447060"/>
                  <a:gd name="connsiteX20" fmla="*/ 1482571 w 1846556"/>
                  <a:gd name="connsiteY20" fmla="*/ 97654 h 1447060"/>
                  <a:gd name="connsiteX21" fmla="*/ 1597981 w 1846556"/>
                  <a:gd name="connsiteY21" fmla="*/ 0 h 1447060"/>
                  <a:gd name="connsiteX22" fmla="*/ 1846556 w 1846556"/>
                  <a:gd name="connsiteY22" fmla="*/ 0 h 144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6556" h="1447060">
                    <a:moveTo>
                      <a:pt x="0" y="1447060"/>
                    </a:moveTo>
                    <a:cubicBezTo>
                      <a:pt x="5919" y="1432264"/>
                      <a:pt x="7972" y="1415251"/>
                      <a:pt x="17756" y="1402672"/>
                    </a:cubicBezTo>
                    <a:cubicBezTo>
                      <a:pt x="53447" y="1356784"/>
                      <a:pt x="86845" y="1361672"/>
                      <a:pt x="142043" y="1349406"/>
                    </a:cubicBezTo>
                    <a:cubicBezTo>
                      <a:pt x="150921" y="1343487"/>
                      <a:pt x="159628" y="1337305"/>
                      <a:pt x="168676" y="1331650"/>
                    </a:cubicBezTo>
                    <a:cubicBezTo>
                      <a:pt x="207443" y="1307420"/>
                      <a:pt x="228287" y="1298039"/>
                      <a:pt x="266330" y="1269507"/>
                    </a:cubicBezTo>
                    <a:cubicBezTo>
                      <a:pt x="278167" y="1260629"/>
                      <a:pt x="290843" y="1252772"/>
                      <a:pt x="301841" y="1242874"/>
                    </a:cubicBezTo>
                    <a:lnTo>
                      <a:pt x="390618" y="1154097"/>
                    </a:lnTo>
                    <a:cubicBezTo>
                      <a:pt x="399496" y="1145219"/>
                      <a:pt x="410287" y="1137910"/>
                      <a:pt x="417251" y="1127464"/>
                    </a:cubicBezTo>
                    <a:cubicBezTo>
                      <a:pt x="445516" y="1085065"/>
                      <a:pt x="428341" y="1109162"/>
                      <a:pt x="470517" y="1056443"/>
                    </a:cubicBezTo>
                    <a:cubicBezTo>
                      <a:pt x="478202" y="1033387"/>
                      <a:pt x="486531" y="1006660"/>
                      <a:pt x="497150" y="985421"/>
                    </a:cubicBezTo>
                    <a:cubicBezTo>
                      <a:pt x="507819" y="964082"/>
                      <a:pt x="524167" y="945573"/>
                      <a:pt x="532660" y="923278"/>
                    </a:cubicBezTo>
                    <a:cubicBezTo>
                      <a:pt x="547999" y="883014"/>
                      <a:pt x="568171" y="798990"/>
                      <a:pt x="568171" y="798990"/>
                    </a:cubicBezTo>
                    <a:cubicBezTo>
                      <a:pt x="580874" y="671966"/>
                      <a:pt x="564804" y="749825"/>
                      <a:pt x="594804" y="665825"/>
                    </a:cubicBezTo>
                    <a:cubicBezTo>
                      <a:pt x="604246" y="639387"/>
                      <a:pt x="606798" y="609881"/>
                      <a:pt x="621437" y="585926"/>
                    </a:cubicBezTo>
                    <a:cubicBezTo>
                      <a:pt x="640018" y="555520"/>
                      <a:pt x="668212" y="532139"/>
                      <a:pt x="692459" y="506027"/>
                    </a:cubicBezTo>
                    <a:cubicBezTo>
                      <a:pt x="738811" y="456109"/>
                      <a:pt x="760407" y="439091"/>
                      <a:pt x="825624" y="399495"/>
                    </a:cubicBezTo>
                    <a:cubicBezTo>
                      <a:pt x="877710" y="367871"/>
                      <a:pt x="931327" y="338767"/>
                      <a:pt x="985422" y="310718"/>
                    </a:cubicBezTo>
                    <a:cubicBezTo>
                      <a:pt x="1047944" y="278299"/>
                      <a:pt x="1073150" y="273852"/>
                      <a:pt x="1136342" y="248575"/>
                    </a:cubicBezTo>
                    <a:cubicBezTo>
                      <a:pt x="1192954" y="225930"/>
                      <a:pt x="1209662" y="214208"/>
                      <a:pt x="1269507" y="195309"/>
                    </a:cubicBezTo>
                    <a:cubicBezTo>
                      <a:pt x="1301681" y="185149"/>
                      <a:pt x="1334610" y="177554"/>
                      <a:pt x="1367161" y="168676"/>
                    </a:cubicBezTo>
                    <a:cubicBezTo>
                      <a:pt x="1405631" y="145002"/>
                      <a:pt x="1445668" y="123703"/>
                      <a:pt x="1482571" y="97654"/>
                    </a:cubicBezTo>
                    <a:cubicBezTo>
                      <a:pt x="1515773" y="74217"/>
                      <a:pt x="1557610" y="0"/>
                      <a:pt x="1597981" y="0"/>
                    </a:cubicBezTo>
                    <a:lnTo>
                      <a:pt x="18465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98AA21-2893-4121-9309-E4684199A900}"/>
                </a:ext>
              </a:extLst>
            </p:cNvPr>
            <p:cNvSpPr txBox="1"/>
            <p:nvPr/>
          </p:nvSpPr>
          <p:spPr>
            <a:xfrm>
              <a:off x="9980703" y="9409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F(Y)</a:t>
              </a:r>
              <a:endParaRPr lang="zh-CN" altLang="en-US" sz="16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D28E98E-107D-4A94-BA00-74F9F7A52A2A}"/>
                </a:ext>
              </a:extLst>
            </p:cNvPr>
            <p:cNvSpPr txBox="1"/>
            <p:nvPr/>
          </p:nvSpPr>
          <p:spPr>
            <a:xfrm>
              <a:off x="11779011" y="136074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Y</a:t>
              </a:r>
              <a:endParaRPr lang="zh-CN" altLang="en-US" sz="16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16D8D27-CE3F-4A53-87BC-0D4FB61CCF5A}"/>
                </a:ext>
              </a:extLst>
            </p:cNvPr>
            <p:cNvSpPr txBox="1"/>
            <p:nvPr/>
          </p:nvSpPr>
          <p:spPr>
            <a:xfrm>
              <a:off x="10263931" y="171892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Counter value</a:t>
              </a:r>
              <a:endParaRPr lang="zh-CN" altLang="en-US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9677A51-C75A-4339-A51A-1D190C38B923}"/>
                </a:ext>
              </a:extLst>
            </p:cNvPr>
            <p:cNvSpPr txBox="1"/>
            <p:nvPr/>
          </p:nvSpPr>
          <p:spPr>
            <a:xfrm rot="16200000">
              <a:off x="9179368" y="8432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CDF</a:t>
              </a:r>
              <a:endParaRPr lang="zh-CN" altLang="en-US" b="1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C7F3A-E004-4C96-AFC4-F1FC365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8AB38E0-45F2-40C7-A0F8-3E08AA072D52}"/>
              </a:ext>
            </a:extLst>
          </p:cNvPr>
          <p:cNvCxnSpPr>
            <a:cxnSpLocks/>
          </p:cNvCxnSpPr>
          <p:nvPr/>
        </p:nvCxnSpPr>
        <p:spPr>
          <a:xfrm flipH="1">
            <a:off x="8641667" y="3347416"/>
            <a:ext cx="45719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433371F-44D5-4A78-818E-C2712ABC662F}"/>
              </a:ext>
            </a:extLst>
          </p:cNvPr>
          <p:cNvCxnSpPr>
            <a:cxnSpLocks/>
          </p:cNvCxnSpPr>
          <p:nvPr/>
        </p:nvCxnSpPr>
        <p:spPr>
          <a:xfrm flipV="1">
            <a:off x="9130352" y="3348268"/>
            <a:ext cx="12268" cy="53177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2628A49-35A1-49C5-936A-B15FE314D129}"/>
              </a:ext>
            </a:extLst>
          </p:cNvPr>
          <p:cNvSpPr txBox="1"/>
          <p:nvPr/>
        </p:nvSpPr>
        <p:spPr>
          <a:xfrm>
            <a:off x="7805468" y="4646600"/>
            <a:ext cx="293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Counter value distribution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45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14948 0.133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03008 0.134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7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93 L 0.00026 0.133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4.81481E-6 L 0.12058 0.134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66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4.81481E-6 L -0.02903 0.13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66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1181 0.134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66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81481E-6 L -0.00026 0.134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8959 0.134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52D5-18B4-49B1-9B96-0391EF3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Our insight for multi-row CM-Sketch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D21B-CB99-4540-8D11-A7D8AC27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60" y="1628777"/>
            <a:ext cx="10515600" cy="1007974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Counter value distribution </a:t>
            </a:r>
            <a:r>
              <a:rPr lang="en-US" altLang="zh-CN" dirty="0"/>
              <a:t>reveals </a:t>
            </a:r>
            <a:r>
              <a:rPr lang="en-US" altLang="zh-CN" b="1" dirty="0"/>
              <a:t>error distribution</a:t>
            </a:r>
          </a:p>
          <a:p>
            <a:r>
              <a:rPr lang="en-US" altLang="zh-CN" dirty="0"/>
              <a:t>We extend it into multi-row scenario:</a:t>
            </a: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8F3519-2C0E-4237-9BA8-57E579FB3606}"/>
              </a:ext>
            </a:extLst>
          </p:cNvPr>
          <p:cNvSpPr txBox="1"/>
          <p:nvPr/>
        </p:nvSpPr>
        <p:spPr>
          <a:xfrm>
            <a:off x="4350826" y="2823339"/>
            <a:ext cx="358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Multi-row CM-Sketch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4248935-46D7-4458-96AF-FD89DD56723F}"/>
              </a:ext>
            </a:extLst>
          </p:cNvPr>
          <p:cNvGrpSpPr/>
          <p:nvPr/>
        </p:nvGrpSpPr>
        <p:grpSpPr>
          <a:xfrm>
            <a:off x="1847750" y="3246376"/>
            <a:ext cx="3286987" cy="2270587"/>
            <a:chOff x="9314529" y="94092"/>
            <a:chExt cx="2791816" cy="20047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CE6D51-95AC-4BE7-AB84-BE19B5CE42B0}"/>
                </a:ext>
              </a:extLst>
            </p:cNvPr>
            <p:cNvGrpSpPr/>
            <p:nvPr/>
          </p:nvGrpSpPr>
          <p:grpSpPr>
            <a:xfrm>
              <a:off x="9709704" y="332698"/>
              <a:ext cx="2133101" cy="1626179"/>
              <a:chOff x="9135939" y="621779"/>
              <a:chExt cx="2715750" cy="2073599"/>
            </a:xfrm>
          </p:grpSpPr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692AEBA2-CF77-4EF2-BD2D-8D3F0333F2AF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44713EB0-76AD-4CD8-BE57-324BE9BE5867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DE7C6A0-9DF4-4853-A417-B3CEE20F191C}"/>
                  </a:ext>
                </a:extLst>
              </p:cNvPr>
              <p:cNvSpPr txBox="1"/>
              <p:nvPr/>
            </p:nvSpPr>
            <p:spPr>
              <a:xfrm>
                <a:off x="9863091" y="2185183"/>
                <a:ext cx="398375" cy="47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2FDC282-9658-47FD-9102-B1A998BD6F78}"/>
                  </a:ext>
                </a:extLst>
              </p:cNvPr>
              <p:cNvSpPr txBox="1"/>
              <p:nvPr/>
            </p:nvSpPr>
            <p:spPr>
              <a:xfrm>
                <a:off x="11406424" y="2185183"/>
                <a:ext cx="445265" cy="510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∞</a:t>
                </a: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BDD1524-761A-4C14-9ABA-129CE4664112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45317" cy="47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0%</a:t>
                </a:r>
                <a:endParaRPr lang="zh-CN" altLang="en-US" b="1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DB045B7-E401-4D3C-A030-D10CE985C61D}"/>
                  </a:ext>
                </a:extLst>
              </p:cNvPr>
              <p:cNvSpPr txBox="1"/>
              <p:nvPr/>
            </p:nvSpPr>
            <p:spPr>
              <a:xfrm>
                <a:off x="9135939" y="621779"/>
                <a:ext cx="871854" cy="41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100%</a:t>
                </a:r>
                <a:endParaRPr lang="zh-CN" altLang="en-US" b="1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517C543-FEF1-4A88-B062-7F80CD92565B}"/>
                </a:ext>
              </a:extLst>
            </p:cNvPr>
            <p:cNvSpPr txBox="1"/>
            <p:nvPr/>
          </p:nvSpPr>
          <p:spPr>
            <a:xfrm>
              <a:off x="9980703" y="9409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F(X)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DD572A-B044-499F-A0FE-0EC4DF788FB6}"/>
                </a:ext>
              </a:extLst>
            </p:cNvPr>
            <p:cNvSpPr txBox="1"/>
            <p:nvPr/>
          </p:nvSpPr>
          <p:spPr>
            <a:xfrm>
              <a:off x="11779011" y="13607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94B8532-0479-4D17-9523-FC1F1D2C3492}"/>
                </a:ext>
              </a:extLst>
            </p:cNvPr>
            <p:cNvSpPr txBox="1"/>
            <p:nvPr/>
          </p:nvSpPr>
          <p:spPr>
            <a:xfrm>
              <a:off x="10758940" y="1698727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Error</a:t>
              </a:r>
              <a:endParaRPr lang="zh-CN" altLang="en-US" sz="2000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3A00B86-2863-4AA5-842E-BFB337467C31}"/>
                </a:ext>
              </a:extLst>
            </p:cNvPr>
            <p:cNvSpPr txBox="1"/>
            <p:nvPr/>
          </p:nvSpPr>
          <p:spPr>
            <a:xfrm rot="16200000">
              <a:off x="9194872" y="853605"/>
              <a:ext cx="579150" cy="339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CDF</a:t>
              </a:r>
              <a:endParaRPr lang="zh-CN" altLang="en-US" sz="2000" b="1" dirty="0"/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A9C2B6-3AA0-4567-960F-CDC824C7A2DC}"/>
              </a:ext>
            </a:extLst>
          </p:cNvPr>
          <p:cNvCxnSpPr>
            <a:cxnSpLocks/>
          </p:cNvCxnSpPr>
          <p:nvPr/>
        </p:nvCxnSpPr>
        <p:spPr>
          <a:xfrm flipH="1">
            <a:off x="3018409" y="4296557"/>
            <a:ext cx="50890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D03FA59-3671-4E6A-B444-4E81E41D314E}"/>
              </a:ext>
            </a:extLst>
          </p:cNvPr>
          <p:cNvGrpSpPr/>
          <p:nvPr/>
        </p:nvGrpSpPr>
        <p:grpSpPr>
          <a:xfrm>
            <a:off x="7067012" y="3181187"/>
            <a:ext cx="3697098" cy="2304425"/>
            <a:chOff x="9269709" y="94092"/>
            <a:chExt cx="3172669" cy="1997760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111C0B8-BB57-413E-AA29-2902088AB312}"/>
                </a:ext>
              </a:extLst>
            </p:cNvPr>
            <p:cNvGrpSpPr/>
            <p:nvPr/>
          </p:nvGrpSpPr>
          <p:grpSpPr>
            <a:xfrm>
              <a:off x="9688188" y="343610"/>
              <a:ext cx="2154617" cy="1615268"/>
              <a:chOff x="9108546" y="635693"/>
              <a:chExt cx="2743143" cy="2059685"/>
            </a:xfrm>
          </p:grpSpPr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B8459A0B-A6B5-4054-BA14-F40D0356460F}"/>
                  </a:ext>
                </a:extLst>
              </p:cNvPr>
              <p:cNvCxnSpPr/>
              <p:nvPr/>
            </p:nvCxnSpPr>
            <p:spPr>
              <a:xfrm>
                <a:off x="9863091" y="2148396"/>
                <a:ext cx="19885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A3AFD023-60CE-4999-AC9E-478243101A4D}"/>
                  </a:ext>
                </a:extLst>
              </p:cNvPr>
              <p:cNvCxnSpPr/>
              <p:nvPr/>
            </p:nvCxnSpPr>
            <p:spPr>
              <a:xfrm flipV="1">
                <a:off x="9871969" y="710214"/>
                <a:ext cx="0" cy="1438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49F8FB8-0DAA-4AEA-AB07-D2CCEE590E20}"/>
                  </a:ext>
                </a:extLst>
              </p:cNvPr>
              <p:cNvSpPr txBox="1"/>
              <p:nvPr/>
            </p:nvSpPr>
            <p:spPr>
              <a:xfrm>
                <a:off x="9863091" y="2185183"/>
                <a:ext cx="398375" cy="47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A27203D-EB5F-4E2A-8BE6-4FA06379721A}"/>
                  </a:ext>
                </a:extLst>
              </p:cNvPr>
              <p:cNvSpPr txBox="1"/>
              <p:nvPr/>
            </p:nvSpPr>
            <p:spPr>
              <a:xfrm>
                <a:off x="11406424" y="2185183"/>
                <a:ext cx="445265" cy="510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∞</a:t>
                </a: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D11D3E9-F5DC-4473-BBFA-9D9AED970109}"/>
                  </a:ext>
                </a:extLst>
              </p:cNvPr>
              <p:cNvSpPr txBox="1"/>
              <p:nvPr/>
            </p:nvSpPr>
            <p:spPr>
              <a:xfrm>
                <a:off x="9365902" y="1859746"/>
                <a:ext cx="545317" cy="47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0%</a:t>
                </a:r>
                <a:endParaRPr lang="zh-CN" altLang="en-US" b="1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FE0967C-40D2-467B-BEA5-E01A28C6BD61}"/>
                  </a:ext>
                </a:extLst>
              </p:cNvPr>
              <p:cNvSpPr txBox="1"/>
              <p:nvPr/>
            </p:nvSpPr>
            <p:spPr>
              <a:xfrm>
                <a:off x="9108546" y="635693"/>
                <a:ext cx="871854" cy="47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100%</a:t>
                </a:r>
                <a:endParaRPr lang="zh-CN" altLang="en-US" b="1" dirty="0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E25F18B-80AB-4CB4-8616-DD37A971EE7E}"/>
                </a:ext>
              </a:extLst>
            </p:cNvPr>
            <p:cNvSpPr txBox="1"/>
            <p:nvPr/>
          </p:nvSpPr>
          <p:spPr>
            <a:xfrm>
              <a:off x="9980703" y="9409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F(Y)</a:t>
              </a:r>
              <a:endParaRPr lang="zh-CN" altLang="en-US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C96EFD5-5DA8-49C1-BC56-0F1DB7A0C807}"/>
                </a:ext>
              </a:extLst>
            </p:cNvPr>
            <p:cNvSpPr txBox="1"/>
            <p:nvPr/>
          </p:nvSpPr>
          <p:spPr>
            <a:xfrm>
              <a:off x="11779011" y="13607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C352210-0274-4C02-A7FE-BB13804FE819}"/>
                </a:ext>
              </a:extLst>
            </p:cNvPr>
            <p:cNvSpPr txBox="1"/>
            <p:nvPr/>
          </p:nvSpPr>
          <p:spPr>
            <a:xfrm>
              <a:off x="9890331" y="1744987"/>
              <a:ext cx="2552047" cy="346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Counter value (any row)</a:t>
              </a:r>
              <a:endParaRPr lang="zh-CN" altLang="en-US" sz="2000" b="1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1B0A109-DD61-46BB-A7DF-CCEA737355BD}"/>
                </a:ext>
              </a:extLst>
            </p:cNvPr>
            <p:cNvSpPr txBox="1"/>
            <p:nvPr/>
          </p:nvSpPr>
          <p:spPr>
            <a:xfrm rot="16200000">
              <a:off x="9157058" y="882146"/>
              <a:ext cx="568658" cy="3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CDF</a:t>
              </a:r>
              <a:endParaRPr lang="zh-CN" altLang="en-US" sz="2000" b="1" dirty="0"/>
            </a:p>
          </p:txBody>
        </p:sp>
      </p:grp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EFCA3F1-2D70-4960-88FC-2B5205E4E0F5}"/>
              </a:ext>
            </a:extLst>
          </p:cNvPr>
          <p:cNvCxnSpPr>
            <a:cxnSpLocks/>
          </p:cNvCxnSpPr>
          <p:nvPr/>
        </p:nvCxnSpPr>
        <p:spPr>
          <a:xfrm flipH="1">
            <a:off x="8245292" y="4300608"/>
            <a:ext cx="51951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BEE8316-C5B6-408E-A18A-0BDC0E29E73E}"/>
              </a:ext>
            </a:extLst>
          </p:cNvPr>
          <p:cNvCxnSpPr>
            <a:cxnSpLocks/>
          </p:cNvCxnSpPr>
          <p:nvPr/>
        </p:nvCxnSpPr>
        <p:spPr>
          <a:xfrm flipV="1">
            <a:off x="3527313" y="4296557"/>
            <a:ext cx="0" cy="5746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6BFC133-22D0-4DEF-BA05-A807538941DF}"/>
              </a:ext>
            </a:extLst>
          </p:cNvPr>
          <p:cNvCxnSpPr>
            <a:cxnSpLocks/>
          </p:cNvCxnSpPr>
          <p:nvPr/>
        </p:nvCxnSpPr>
        <p:spPr>
          <a:xfrm flipV="1">
            <a:off x="8793189" y="4310413"/>
            <a:ext cx="12268" cy="53177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CD100C-0DC8-4651-B1FA-7888021C02AC}"/>
              </a:ext>
            </a:extLst>
          </p:cNvPr>
          <p:cNvSpPr txBox="1"/>
          <p:nvPr/>
        </p:nvSpPr>
        <p:spPr>
          <a:xfrm>
            <a:off x="3617816" y="4127280"/>
            <a:ext cx="191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8B01093-2DFA-47AA-9C80-DDA3D233DB3C}"/>
              </a:ext>
            </a:extLst>
          </p:cNvPr>
          <p:cNvSpPr txBox="1"/>
          <p:nvPr/>
        </p:nvSpPr>
        <p:spPr>
          <a:xfrm>
            <a:off x="8798569" y="4061247"/>
            <a:ext cx="166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Easy to find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灯片编号占位符 105">
            <a:extLst>
              <a:ext uri="{FF2B5EF4-FFF2-40B4-BE49-F238E27FC236}">
                <a16:creationId xmlns:a16="http://schemas.microsoft.com/office/drawing/2014/main" id="{4044213C-5911-43CF-A136-70679702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BFA-4224-4E3B-B71B-D80663E17D7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437BAB94-F950-47A1-A234-8B94BEAD29A9}"/>
              </a:ext>
            </a:extLst>
          </p:cNvPr>
          <p:cNvSpPr/>
          <p:nvPr/>
        </p:nvSpPr>
        <p:spPr>
          <a:xfrm>
            <a:off x="3018409" y="3690386"/>
            <a:ext cx="1680457" cy="1181290"/>
          </a:xfrm>
          <a:custGeom>
            <a:avLst/>
            <a:gdLst>
              <a:gd name="connsiteX0" fmla="*/ 5716 w 1442086"/>
              <a:gd name="connsiteY0" fmla="*/ 1141101 h 1141101"/>
              <a:gd name="connsiteX1" fmla="*/ 1 w 1442086"/>
              <a:gd name="connsiteY1" fmla="*/ 1114431 h 1141101"/>
              <a:gd name="connsiteX2" fmla="*/ 1906 w 1442086"/>
              <a:gd name="connsiteY2" fmla="*/ 1066806 h 1141101"/>
              <a:gd name="connsiteX3" fmla="*/ 15241 w 1442086"/>
              <a:gd name="connsiteY3" fmla="*/ 1045851 h 1141101"/>
              <a:gd name="connsiteX4" fmla="*/ 19051 w 1442086"/>
              <a:gd name="connsiteY4" fmla="*/ 1040136 h 1141101"/>
              <a:gd name="connsiteX5" fmla="*/ 51436 w 1442086"/>
              <a:gd name="connsiteY5" fmla="*/ 1024896 h 1141101"/>
              <a:gd name="connsiteX6" fmla="*/ 154306 w 1442086"/>
              <a:gd name="connsiteY6" fmla="*/ 1019181 h 1141101"/>
              <a:gd name="connsiteX7" fmla="*/ 215266 w 1442086"/>
              <a:gd name="connsiteY7" fmla="*/ 1015371 h 1141101"/>
              <a:gd name="connsiteX8" fmla="*/ 226696 w 1442086"/>
              <a:gd name="connsiteY8" fmla="*/ 1011561 h 1141101"/>
              <a:gd name="connsiteX9" fmla="*/ 240031 w 1442086"/>
              <a:gd name="connsiteY9" fmla="*/ 1007751 h 1141101"/>
              <a:gd name="connsiteX10" fmla="*/ 259081 w 1442086"/>
              <a:gd name="connsiteY10" fmla="*/ 994416 h 1141101"/>
              <a:gd name="connsiteX11" fmla="*/ 272416 w 1442086"/>
              <a:gd name="connsiteY11" fmla="*/ 981081 h 1141101"/>
              <a:gd name="connsiteX12" fmla="*/ 295276 w 1442086"/>
              <a:gd name="connsiteY12" fmla="*/ 965841 h 1141101"/>
              <a:gd name="connsiteX13" fmla="*/ 321946 w 1442086"/>
              <a:gd name="connsiteY13" fmla="*/ 944886 h 1141101"/>
              <a:gd name="connsiteX14" fmla="*/ 344806 w 1442086"/>
              <a:gd name="connsiteY14" fmla="*/ 931551 h 1141101"/>
              <a:gd name="connsiteX15" fmla="*/ 350521 w 1442086"/>
              <a:gd name="connsiteY15" fmla="*/ 927741 h 1141101"/>
              <a:gd name="connsiteX16" fmla="*/ 361951 w 1442086"/>
              <a:gd name="connsiteY16" fmla="*/ 910596 h 1141101"/>
              <a:gd name="connsiteX17" fmla="*/ 369571 w 1442086"/>
              <a:gd name="connsiteY17" fmla="*/ 899166 h 1141101"/>
              <a:gd name="connsiteX18" fmla="*/ 379096 w 1442086"/>
              <a:gd name="connsiteY18" fmla="*/ 874401 h 1141101"/>
              <a:gd name="connsiteX19" fmla="*/ 381001 w 1442086"/>
              <a:gd name="connsiteY19" fmla="*/ 866781 h 1141101"/>
              <a:gd name="connsiteX20" fmla="*/ 392431 w 1442086"/>
              <a:gd name="connsiteY20" fmla="*/ 843921 h 1141101"/>
              <a:gd name="connsiteX21" fmla="*/ 400051 w 1442086"/>
              <a:gd name="connsiteY21" fmla="*/ 819156 h 1141101"/>
              <a:gd name="connsiteX22" fmla="*/ 405766 w 1442086"/>
              <a:gd name="connsiteY22" fmla="*/ 794391 h 1141101"/>
              <a:gd name="connsiteX23" fmla="*/ 409576 w 1442086"/>
              <a:gd name="connsiteY23" fmla="*/ 762006 h 1141101"/>
              <a:gd name="connsiteX24" fmla="*/ 413386 w 1442086"/>
              <a:gd name="connsiteY24" fmla="*/ 746766 h 1141101"/>
              <a:gd name="connsiteX25" fmla="*/ 424816 w 1442086"/>
              <a:gd name="connsiteY25" fmla="*/ 680091 h 1141101"/>
              <a:gd name="connsiteX26" fmla="*/ 426721 w 1442086"/>
              <a:gd name="connsiteY26" fmla="*/ 651516 h 1141101"/>
              <a:gd name="connsiteX27" fmla="*/ 438151 w 1442086"/>
              <a:gd name="connsiteY27" fmla="*/ 596271 h 1141101"/>
              <a:gd name="connsiteX28" fmla="*/ 445771 w 1442086"/>
              <a:gd name="connsiteY28" fmla="*/ 573411 h 1141101"/>
              <a:gd name="connsiteX29" fmla="*/ 449581 w 1442086"/>
              <a:gd name="connsiteY29" fmla="*/ 552456 h 1141101"/>
              <a:gd name="connsiteX30" fmla="*/ 455296 w 1442086"/>
              <a:gd name="connsiteY30" fmla="*/ 533406 h 1141101"/>
              <a:gd name="connsiteX31" fmla="*/ 464821 w 1442086"/>
              <a:gd name="connsiteY31" fmla="*/ 493401 h 1141101"/>
              <a:gd name="connsiteX32" fmla="*/ 472441 w 1442086"/>
              <a:gd name="connsiteY32" fmla="*/ 472446 h 1141101"/>
              <a:gd name="connsiteX33" fmla="*/ 483871 w 1442086"/>
              <a:gd name="connsiteY33" fmla="*/ 432441 h 1141101"/>
              <a:gd name="connsiteX34" fmla="*/ 491491 w 1442086"/>
              <a:gd name="connsiteY34" fmla="*/ 426726 h 1141101"/>
              <a:gd name="connsiteX35" fmla="*/ 501016 w 1442086"/>
              <a:gd name="connsiteY35" fmla="*/ 407676 h 1141101"/>
              <a:gd name="connsiteX36" fmla="*/ 504826 w 1442086"/>
              <a:gd name="connsiteY36" fmla="*/ 398151 h 1141101"/>
              <a:gd name="connsiteX37" fmla="*/ 514351 w 1442086"/>
              <a:gd name="connsiteY37" fmla="*/ 384816 h 1141101"/>
              <a:gd name="connsiteX38" fmla="*/ 518161 w 1442086"/>
              <a:gd name="connsiteY38" fmla="*/ 377196 h 1141101"/>
              <a:gd name="connsiteX39" fmla="*/ 523876 w 1442086"/>
              <a:gd name="connsiteY39" fmla="*/ 373386 h 1141101"/>
              <a:gd name="connsiteX40" fmla="*/ 529591 w 1442086"/>
              <a:gd name="connsiteY40" fmla="*/ 367671 h 1141101"/>
              <a:gd name="connsiteX41" fmla="*/ 535306 w 1442086"/>
              <a:gd name="connsiteY41" fmla="*/ 363861 h 1141101"/>
              <a:gd name="connsiteX42" fmla="*/ 561976 w 1442086"/>
              <a:gd name="connsiteY42" fmla="*/ 342906 h 1141101"/>
              <a:gd name="connsiteX43" fmla="*/ 575311 w 1442086"/>
              <a:gd name="connsiteY43" fmla="*/ 339096 h 1141101"/>
              <a:gd name="connsiteX44" fmla="*/ 607696 w 1442086"/>
              <a:gd name="connsiteY44" fmla="*/ 327666 h 1141101"/>
              <a:gd name="connsiteX45" fmla="*/ 624841 w 1442086"/>
              <a:gd name="connsiteY45" fmla="*/ 323856 h 1141101"/>
              <a:gd name="connsiteX46" fmla="*/ 647701 w 1442086"/>
              <a:gd name="connsiteY46" fmla="*/ 320046 h 1141101"/>
              <a:gd name="connsiteX47" fmla="*/ 712471 w 1442086"/>
              <a:gd name="connsiteY47" fmla="*/ 306711 h 1141101"/>
              <a:gd name="connsiteX48" fmla="*/ 752476 w 1442086"/>
              <a:gd name="connsiteY48" fmla="*/ 293376 h 1141101"/>
              <a:gd name="connsiteX49" fmla="*/ 796291 w 1442086"/>
              <a:gd name="connsiteY49" fmla="*/ 272421 h 1141101"/>
              <a:gd name="connsiteX50" fmla="*/ 803911 w 1442086"/>
              <a:gd name="connsiteY50" fmla="*/ 268611 h 1141101"/>
              <a:gd name="connsiteX51" fmla="*/ 910591 w 1442086"/>
              <a:gd name="connsiteY51" fmla="*/ 240036 h 1141101"/>
              <a:gd name="connsiteX52" fmla="*/ 925831 w 1442086"/>
              <a:gd name="connsiteY52" fmla="*/ 232416 h 1141101"/>
              <a:gd name="connsiteX53" fmla="*/ 944881 w 1442086"/>
              <a:gd name="connsiteY53" fmla="*/ 220986 h 1141101"/>
              <a:gd name="connsiteX54" fmla="*/ 965836 w 1442086"/>
              <a:gd name="connsiteY54" fmla="*/ 211461 h 1141101"/>
              <a:gd name="connsiteX55" fmla="*/ 977266 w 1442086"/>
              <a:gd name="connsiteY55" fmla="*/ 205746 h 1141101"/>
              <a:gd name="connsiteX56" fmla="*/ 986791 w 1442086"/>
              <a:gd name="connsiteY56" fmla="*/ 196221 h 1141101"/>
              <a:gd name="connsiteX57" fmla="*/ 1013461 w 1442086"/>
              <a:gd name="connsiteY57" fmla="*/ 165741 h 1141101"/>
              <a:gd name="connsiteX58" fmla="*/ 1040131 w 1442086"/>
              <a:gd name="connsiteY58" fmla="*/ 140976 h 1141101"/>
              <a:gd name="connsiteX59" fmla="*/ 1057276 w 1442086"/>
              <a:gd name="connsiteY59" fmla="*/ 125736 h 1141101"/>
              <a:gd name="connsiteX60" fmla="*/ 1066801 w 1442086"/>
              <a:gd name="connsiteY60" fmla="*/ 120021 h 1141101"/>
              <a:gd name="connsiteX61" fmla="*/ 1074421 w 1442086"/>
              <a:gd name="connsiteY61" fmla="*/ 114306 h 1141101"/>
              <a:gd name="connsiteX62" fmla="*/ 1080136 w 1442086"/>
              <a:gd name="connsiteY62" fmla="*/ 108591 h 1141101"/>
              <a:gd name="connsiteX63" fmla="*/ 1091566 w 1442086"/>
              <a:gd name="connsiteY63" fmla="*/ 106686 h 1141101"/>
              <a:gd name="connsiteX64" fmla="*/ 1108711 w 1442086"/>
              <a:gd name="connsiteY64" fmla="*/ 100971 h 1141101"/>
              <a:gd name="connsiteX65" fmla="*/ 1141096 w 1442086"/>
              <a:gd name="connsiteY65" fmla="*/ 93351 h 1141101"/>
              <a:gd name="connsiteX66" fmla="*/ 1150621 w 1442086"/>
              <a:gd name="connsiteY66" fmla="*/ 87636 h 1141101"/>
              <a:gd name="connsiteX67" fmla="*/ 1175386 w 1442086"/>
              <a:gd name="connsiteY67" fmla="*/ 60966 h 1141101"/>
              <a:gd name="connsiteX68" fmla="*/ 1192531 w 1442086"/>
              <a:gd name="connsiteY68" fmla="*/ 32391 h 1141101"/>
              <a:gd name="connsiteX69" fmla="*/ 1203961 w 1442086"/>
              <a:gd name="connsiteY69" fmla="*/ 28581 h 1141101"/>
              <a:gd name="connsiteX70" fmla="*/ 1213486 w 1442086"/>
              <a:gd name="connsiteY70" fmla="*/ 22866 h 1141101"/>
              <a:gd name="connsiteX71" fmla="*/ 1223011 w 1442086"/>
              <a:gd name="connsiteY71" fmla="*/ 20961 h 1141101"/>
              <a:gd name="connsiteX72" fmla="*/ 1293496 w 1442086"/>
              <a:gd name="connsiteY72" fmla="*/ 15246 h 1141101"/>
              <a:gd name="connsiteX73" fmla="*/ 1306831 w 1442086"/>
              <a:gd name="connsiteY73" fmla="*/ 13341 h 1141101"/>
              <a:gd name="connsiteX74" fmla="*/ 1327786 w 1442086"/>
              <a:gd name="connsiteY74" fmla="*/ 3816 h 1141101"/>
              <a:gd name="connsiteX75" fmla="*/ 1339216 w 1442086"/>
              <a:gd name="connsiteY75" fmla="*/ 1911 h 1141101"/>
              <a:gd name="connsiteX76" fmla="*/ 1442086 w 1442086"/>
              <a:gd name="connsiteY76" fmla="*/ 6 h 114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442086" h="1141101">
                <a:moveTo>
                  <a:pt x="5716" y="1141101"/>
                </a:moveTo>
                <a:cubicBezTo>
                  <a:pt x="1128" y="1129631"/>
                  <a:pt x="1" y="1129268"/>
                  <a:pt x="1" y="1114431"/>
                </a:cubicBezTo>
                <a:cubicBezTo>
                  <a:pt x="1" y="1098543"/>
                  <a:pt x="-127" y="1082563"/>
                  <a:pt x="1906" y="1066806"/>
                </a:cubicBezTo>
                <a:cubicBezTo>
                  <a:pt x="2829" y="1059656"/>
                  <a:pt x="11270" y="1051145"/>
                  <a:pt x="15241" y="1045851"/>
                </a:cubicBezTo>
                <a:cubicBezTo>
                  <a:pt x="16615" y="1044019"/>
                  <a:pt x="17219" y="1041510"/>
                  <a:pt x="19051" y="1040136"/>
                </a:cubicBezTo>
                <a:cubicBezTo>
                  <a:pt x="33631" y="1029201"/>
                  <a:pt x="36245" y="1028947"/>
                  <a:pt x="51436" y="1024896"/>
                </a:cubicBezTo>
                <a:cubicBezTo>
                  <a:pt x="92055" y="1014064"/>
                  <a:pt x="77989" y="1020840"/>
                  <a:pt x="154306" y="1019181"/>
                </a:cubicBezTo>
                <a:cubicBezTo>
                  <a:pt x="174626" y="1017911"/>
                  <a:pt x="195018" y="1017502"/>
                  <a:pt x="215266" y="1015371"/>
                </a:cubicBezTo>
                <a:cubicBezTo>
                  <a:pt x="219260" y="1014951"/>
                  <a:pt x="222858" y="1012742"/>
                  <a:pt x="226696" y="1011561"/>
                </a:cubicBezTo>
                <a:cubicBezTo>
                  <a:pt x="231114" y="1010201"/>
                  <a:pt x="235586" y="1009021"/>
                  <a:pt x="240031" y="1007751"/>
                </a:cubicBezTo>
                <a:cubicBezTo>
                  <a:pt x="257614" y="990168"/>
                  <a:pt x="227733" y="1019047"/>
                  <a:pt x="259081" y="994416"/>
                </a:cubicBezTo>
                <a:cubicBezTo>
                  <a:pt x="264024" y="990532"/>
                  <a:pt x="267482" y="984976"/>
                  <a:pt x="272416" y="981081"/>
                </a:cubicBezTo>
                <a:cubicBezTo>
                  <a:pt x="279604" y="975406"/>
                  <a:pt x="287903" y="971274"/>
                  <a:pt x="295276" y="965841"/>
                </a:cubicBezTo>
                <a:cubicBezTo>
                  <a:pt x="317497" y="949467"/>
                  <a:pt x="299425" y="959110"/>
                  <a:pt x="321946" y="944886"/>
                </a:cubicBezTo>
                <a:cubicBezTo>
                  <a:pt x="329405" y="940175"/>
                  <a:pt x="337466" y="936444"/>
                  <a:pt x="344806" y="931551"/>
                </a:cubicBezTo>
                <a:lnTo>
                  <a:pt x="350521" y="927741"/>
                </a:lnTo>
                <a:lnTo>
                  <a:pt x="361951" y="910596"/>
                </a:lnTo>
                <a:lnTo>
                  <a:pt x="369571" y="899166"/>
                </a:lnTo>
                <a:cubicBezTo>
                  <a:pt x="378774" y="866955"/>
                  <a:pt x="367422" y="903585"/>
                  <a:pt x="379096" y="874401"/>
                </a:cubicBezTo>
                <a:cubicBezTo>
                  <a:pt x="380068" y="871970"/>
                  <a:pt x="379952" y="869180"/>
                  <a:pt x="381001" y="866781"/>
                </a:cubicBezTo>
                <a:cubicBezTo>
                  <a:pt x="384416" y="858976"/>
                  <a:pt x="392431" y="843921"/>
                  <a:pt x="392431" y="843921"/>
                </a:cubicBezTo>
                <a:cubicBezTo>
                  <a:pt x="397672" y="817717"/>
                  <a:pt x="389392" y="856461"/>
                  <a:pt x="400051" y="819156"/>
                </a:cubicBezTo>
                <a:cubicBezTo>
                  <a:pt x="402378" y="811010"/>
                  <a:pt x="404181" y="802713"/>
                  <a:pt x="405766" y="794391"/>
                </a:cubicBezTo>
                <a:cubicBezTo>
                  <a:pt x="408699" y="778991"/>
                  <a:pt x="406752" y="778011"/>
                  <a:pt x="409576" y="762006"/>
                </a:cubicBezTo>
                <a:cubicBezTo>
                  <a:pt x="410486" y="756849"/>
                  <a:pt x="412428" y="751914"/>
                  <a:pt x="413386" y="746766"/>
                </a:cubicBezTo>
                <a:cubicBezTo>
                  <a:pt x="417510" y="724597"/>
                  <a:pt x="424816" y="680091"/>
                  <a:pt x="424816" y="680091"/>
                </a:cubicBezTo>
                <a:cubicBezTo>
                  <a:pt x="425451" y="670566"/>
                  <a:pt x="425499" y="660984"/>
                  <a:pt x="426721" y="651516"/>
                </a:cubicBezTo>
                <a:cubicBezTo>
                  <a:pt x="428000" y="641600"/>
                  <a:pt x="435026" y="607430"/>
                  <a:pt x="438151" y="596271"/>
                </a:cubicBezTo>
                <a:cubicBezTo>
                  <a:pt x="440317" y="588536"/>
                  <a:pt x="443744" y="581183"/>
                  <a:pt x="445771" y="573411"/>
                </a:cubicBezTo>
                <a:cubicBezTo>
                  <a:pt x="447563" y="566541"/>
                  <a:pt x="447937" y="559362"/>
                  <a:pt x="449581" y="552456"/>
                </a:cubicBezTo>
                <a:cubicBezTo>
                  <a:pt x="451117" y="546007"/>
                  <a:pt x="453688" y="539838"/>
                  <a:pt x="455296" y="533406"/>
                </a:cubicBezTo>
                <a:cubicBezTo>
                  <a:pt x="462572" y="504301"/>
                  <a:pt x="455114" y="523908"/>
                  <a:pt x="464821" y="493401"/>
                </a:cubicBezTo>
                <a:cubicBezTo>
                  <a:pt x="467075" y="486318"/>
                  <a:pt x="470203" y="479533"/>
                  <a:pt x="472441" y="472446"/>
                </a:cubicBezTo>
                <a:cubicBezTo>
                  <a:pt x="476613" y="459234"/>
                  <a:pt x="477569" y="445046"/>
                  <a:pt x="483871" y="432441"/>
                </a:cubicBezTo>
                <a:cubicBezTo>
                  <a:pt x="485291" y="429601"/>
                  <a:pt x="488951" y="428631"/>
                  <a:pt x="491491" y="426726"/>
                </a:cubicBezTo>
                <a:cubicBezTo>
                  <a:pt x="495223" y="404332"/>
                  <a:pt x="489515" y="424928"/>
                  <a:pt x="501016" y="407676"/>
                </a:cubicBezTo>
                <a:cubicBezTo>
                  <a:pt x="502913" y="404831"/>
                  <a:pt x="503437" y="401276"/>
                  <a:pt x="504826" y="398151"/>
                </a:cubicBezTo>
                <a:cubicBezTo>
                  <a:pt x="512197" y="381567"/>
                  <a:pt x="504393" y="398757"/>
                  <a:pt x="514351" y="384816"/>
                </a:cubicBezTo>
                <a:cubicBezTo>
                  <a:pt x="516002" y="382505"/>
                  <a:pt x="516343" y="379378"/>
                  <a:pt x="518161" y="377196"/>
                </a:cubicBezTo>
                <a:cubicBezTo>
                  <a:pt x="519627" y="375437"/>
                  <a:pt x="522117" y="374852"/>
                  <a:pt x="523876" y="373386"/>
                </a:cubicBezTo>
                <a:cubicBezTo>
                  <a:pt x="525946" y="371661"/>
                  <a:pt x="527521" y="369396"/>
                  <a:pt x="529591" y="367671"/>
                </a:cubicBezTo>
                <a:cubicBezTo>
                  <a:pt x="531350" y="366205"/>
                  <a:pt x="533499" y="365267"/>
                  <a:pt x="535306" y="363861"/>
                </a:cubicBezTo>
                <a:cubicBezTo>
                  <a:pt x="539301" y="360754"/>
                  <a:pt x="558534" y="343889"/>
                  <a:pt x="561976" y="342906"/>
                </a:cubicBezTo>
                <a:cubicBezTo>
                  <a:pt x="566421" y="341636"/>
                  <a:pt x="570925" y="340558"/>
                  <a:pt x="575311" y="339096"/>
                </a:cubicBezTo>
                <a:cubicBezTo>
                  <a:pt x="586171" y="335476"/>
                  <a:pt x="596521" y="330149"/>
                  <a:pt x="607696" y="327666"/>
                </a:cubicBezTo>
                <a:cubicBezTo>
                  <a:pt x="613411" y="326396"/>
                  <a:pt x="619090" y="324951"/>
                  <a:pt x="624841" y="323856"/>
                </a:cubicBezTo>
                <a:cubicBezTo>
                  <a:pt x="632430" y="322411"/>
                  <a:pt x="640189" y="321849"/>
                  <a:pt x="647701" y="320046"/>
                </a:cubicBezTo>
                <a:cubicBezTo>
                  <a:pt x="711569" y="304718"/>
                  <a:pt x="623009" y="319491"/>
                  <a:pt x="712471" y="306711"/>
                </a:cubicBezTo>
                <a:cubicBezTo>
                  <a:pt x="725806" y="302266"/>
                  <a:pt x="739466" y="298698"/>
                  <a:pt x="752476" y="293376"/>
                </a:cubicBezTo>
                <a:cubicBezTo>
                  <a:pt x="767460" y="287246"/>
                  <a:pt x="781704" y="279444"/>
                  <a:pt x="796291" y="272421"/>
                </a:cubicBezTo>
                <a:cubicBezTo>
                  <a:pt x="798850" y="271189"/>
                  <a:pt x="801156" y="269300"/>
                  <a:pt x="803911" y="268611"/>
                </a:cubicBezTo>
                <a:cubicBezTo>
                  <a:pt x="815554" y="265700"/>
                  <a:pt x="882712" y="251188"/>
                  <a:pt x="910591" y="240036"/>
                </a:cubicBezTo>
                <a:cubicBezTo>
                  <a:pt x="915864" y="237927"/>
                  <a:pt x="920845" y="235136"/>
                  <a:pt x="925831" y="232416"/>
                </a:cubicBezTo>
                <a:cubicBezTo>
                  <a:pt x="951637" y="218340"/>
                  <a:pt x="894159" y="246347"/>
                  <a:pt x="944881" y="220986"/>
                </a:cubicBezTo>
                <a:cubicBezTo>
                  <a:pt x="951744" y="217555"/>
                  <a:pt x="958894" y="214728"/>
                  <a:pt x="965836" y="211461"/>
                </a:cubicBezTo>
                <a:cubicBezTo>
                  <a:pt x="969690" y="209647"/>
                  <a:pt x="973821" y="208251"/>
                  <a:pt x="977266" y="205746"/>
                </a:cubicBezTo>
                <a:cubicBezTo>
                  <a:pt x="980897" y="203105"/>
                  <a:pt x="983779" y="199551"/>
                  <a:pt x="986791" y="196221"/>
                </a:cubicBezTo>
                <a:cubicBezTo>
                  <a:pt x="995849" y="186210"/>
                  <a:pt x="1003915" y="175287"/>
                  <a:pt x="1013461" y="165741"/>
                </a:cubicBezTo>
                <a:cubicBezTo>
                  <a:pt x="1035440" y="143762"/>
                  <a:pt x="1013600" y="165095"/>
                  <a:pt x="1040131" y="140976"/>
                </a:cubicBezTo>
                <a:cubicBezTo>
                  <a:pt x="1049686" y="132289"/>
                  <a:pt x="1043163" y="136000"/>
                  <a:pt x="1057276" y="125736"/>
                </a:cubicBezTo>
                <a:cubicBezTo>
                  <a:pt x="1060270" y="123558"/>
                  <a:pt x="1063720" y="122075"/>
                  <a:pt x="1066801" y="120021"/>
                </a:cubicBezTo>
                <a:cubicBezTo>
                  <a:pt x="1069443" y="118260"/>
                  <a:pt x="1072010" y="116372"/>
                  <a:pt x="1074421" y="114306"/>
                </a:cubicBezTo>
                <a:cubicBezTo>
                  <a:pt x="1076466" y="112553"/>
                  <a:pt x="1077674" y="109685"/>
                  <a:pt x="1080136" y="108591"/>
                </a:cubicBezTo>
                <a:cubicBezTo>
                  <a:pt x="1083666" y="107022"/>
                  <a:pt x="1087834" y="107681"/>
                  <a:pt x="1091566" y="106686"/>
                </a:cubicBezTo>
                <a:cubicBezTo>
                  <a:pt x="1097387" y="105134"/>
                  <a:pt x="1102894" y="102537"/>
                  <a:pt x="1108711" y="100971"/>
                </a:cubicBezTo>
                <a:cubicBezTo>
                  <a:pt x="1119419" y="98088"/>
                  <a:pt x="1141096" y="93351"/>
                  <a:pt x="1141096" y="93351"/>
                </a:cubicBezTo>
                <a:cubicBezTo>
                  <a:pt x="1144271" y="91446"/>
                  <a:pt x="1147659" y="89858"/>
                  <a:pt x="1150621" y="87636"/>
                </a:cubicBezTo>
                <a:cubicBezTo>
                  <a:pt x="1161646" y="79368"/>
                  <a:pt x="1168179" y="72978"/>
                  <a:pt x="1175386" y="60966"/>
                </a:cubicBezTo>
                <a:cubicBezTo>
                  <a:pt x="1179525" y="54068"/>
                  <a:pt x="1183554" y="35383"/>
                  <a:pt x="1192531" y="32391"/>
                </a:cubicBezTo>
                <a:cubicBezTo>
                  <a:pt x="1196341" y="31121"/>
                  <a:pt x="1200305" y="30243"/>
                  <a:pt x="1203961" y="28581"/>
                </a:cubicBezTo>
                <a:cubicBezTo>
                  <a:pt x="1207332" y="27049"/>
                  <a:pt x="1210048" y="24241"/>
                  <a:pt x="1213486" y="22866"/>
                </a:cubicBezTo>
                <a:cubicBezTo>
                  <a:pt x="1216492" y="21663"/>
                  <a:pt x="1219794" y="21332"/>
                  <a:pt x="1223011" y="20961"/>
                </a:cubicBezTo>
                <a:cubicBezTo>
                  <a:pt x="1254049" y="17380"/>
                  <a:pt x="1264162" y="17079"/>
                  <a:pt x="1293496" y="15246"/>
                </a:cubicBezTo>
                <a:cubicBezTo>
                  <a:pt x="1297941" y="14611"/>
                  <a:pt x="1302571" y="14761"/>
                  <a:pt x="1306831" y="13341"/>
                </a:cubicBezTo>
                <a:cubicBezTo>
                  <a:pt x="1318017" y="9612"/>
                  <a:pt x="1318751" y="5824"/>
                  <a:pt x="1327786" y="3816"/>
                </a:cubicBezTo>
                <a:cubicBezTo>
                  <a:pt x="1331557" y="2978"/>
                  <a:pt x="1335357" y="2079"/>
                  <a:pt x="1339216" y="1911"/>
                </a:cubicBezTo>
                <a:cubicBezTo>
                  <a:pt x="1388141" y="-216"/>
                  <a:pt x="1402661" y="6"/>
                  <a:pt x="1442086" y="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F53B37C9-4A9C-4E8A-A13E-47D6490812E0}"/>
              </a:ext>
            </a:extLst>
          </p:cNvPr>
          <p:cNvSpPr/>
          <p:nvPr/>
        </p:nvSpPr>
        <p:spPr>
          <a:xfrm>
            <a:off x="8266575" y="3690386"/>
            <a:ext cx="1707636" cy="1127205"/>
          </a:xfrm>
          <a:custGeom>
            <a:avLst/>
            <a:gdLst>
              <a:gd name="connsiteX0" fmla="*/ 0 w 1846556"/>
              <a:gd name="connsiteY0" fmla="*/ 1447060 h 1447060"/>
              <a:gd name="connsiteX1" fmla="*/ 17756 w 1846556"/>
              <a:gd name="connsiteY1" fmla="*/ 1402672 h 1447060"/>
              <a:gd name="connsiteX2" fmla="*/ 142043 w 1846556"/>
              <a:gd name="connsiteY2" fmla="*/ 1349406 h 1447060"/>
              <a:gd name="connsiteX3" fmla="*/ 168676 w 1846556"/>
              <a:gd name="connsiteY3" fmla="*/ 1331650 h 1447060"/>
              <a:gd name="connsiteX4" fmla="*/ 266330 w 1846556"/>
              <a:gd name="connsiteY4" fmla="*/ 1269507 h 1447060"/>
              <a:gd name="connsiteX5" fmla="*/ 301841 w 1846556"/>
              <a:gd name="connsiteY5" fmla="*/ 1242874 h 1447060"/>
              <a:gd name="connsiteX6" fmla="*/ 390618 w 1846556"/>
              <a:gd name="connsiteY6" fmla="*/ 1154097 h 1447060"/>
              <a:gd name="connsiteX7" fmla="*/ 417251 w 1846556"/>
              <a:gd name="connsiteY7" fmla="*/ 1127464 h 1447060"/>
              <a:gd name="connsiteX8" fmla="*/ 470517 w 1846556"/>
              <a:gd name="connsiteY8" fmla="*/ 1056443 h 1447060"/>
              <a:gd name="connsiteX9" fmla="*/ 497150 w 1846556"/>
              <a:gd name="connsiteY9" fmla="*/ 985421 h 1447060"/>
              <a:gd name="connsiteX10" fmla="*/ 532660 w 1846556"/>
              <a:gd name="connsiteY10" fmla="*/ 923278 h 1447060"/>
              <a:gd name="connsiteX11" fmla="*/ 568171 w 1846556"/>
              <a:gd name="connsiteY11" fmla="*/ 798990 h 1447060"/>
              <a:gd name="connsiteX12" fmla="*/ 594804 w 1846556"/>
              <a:gd name="connsiteY12" fmla="*/ 665825 h 1447060"/>
              <a:gd name="connsiteX13" fmla="*/ 621437 w 1846556"/>
              <a:gd name="connsiteY13" fmla="*/ 585926 h 1447060"/>
              <a:gd name="connsiteX14" fmla="*/ 692459 w 1846556"/>
              <a:gd name="connsiteY14" fmla="*/ 506027 h 1447060"/>
              <a:gd name="connsiteX15" fmla="*/ 825624 w 1846556"/>
              <a:gd name="connsiteY15" fmla="*/ 399495 h 1447060"/>
              <a:gd name="connsiteX16" fmla="*/ 985422 w 1846556"/>
              <a:gd name="connsiteY16" fmla="*/ 310718 h 1447060"/>
              <a:gd name="connsiteX17" fmla="*/ 1136342 w 1846556"/>
              <a:gd name="connsiteY17" fmla="*/ 248575 h 1447060"/>
              <a:gd name="connsiteX18" fmla="*/ 1269507 w 1846556"/>
              <a:gd name="connsiteY18" fmla="*/ 195309 h 1447060"/>
              <a:gd name="connsiteX19" fmla="*/ 1367161 w 1846556"/>
              <a:gd name="connsiteY19" fmla="*/ 168676 h 1447060"/>
              <a:gd name="connsiteX20" fmla="*/ 1482571 w 1846556"/>
              <a:gd name="connsiteY20" fmla="*/ 97654 h 1447060"/>
              <a:gd name="connsiteX21" fmla="*/ 1597981 w 1846556"/>
              <a:gd name="connsiteY21" fmla="*/ 0 h 1447060"/>
              <a:gd name="connsiteX22" fmla="*/ 1846556 w 1846556"/>
              <a:gd name="connsiteY22" fmla="*/ 0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6556" h="1447060">
                <a:moveTo>
                  <a:pt x="0" y="1447060"/>
                </a:moveTo>
                <a:cubicBezTo>
                  <a:pt x="5919" y="1432264"/>
                  <a:pt x="7972" y="1415251"/>
                  <a:pt x="17756" y="1402672"/>
                </a:cubicBezTo>
                <a:cubicBezTo>
                  <a:pt x="53447" y="1356784"/>
                  <a:pt x="86845" y="1361672"/>
                  <a:pt x="142043" y="1349406"/>
                </a:cubicBezTo>
                <a:cubicBezTo>
                  <a:pt x="150921" y="1343487"/>
                  <a:pt x="159628" y="1337305"/>
                  <a:pt x="168676" y="1331650"/>
                </a:cubicBezTo>
                <a:cubicBezTo>
                  <a:pt x="207443" y="1307420"/>
                  <a:pt x="228287" y="1298039"/>
                  <a:pt x="266330" y="1269507"/>
                </a:cubicBezTo>
                <a:cubicBezTo>
                  <a:pt x="278167" y="1260629"/>
                  <a:pt x="290843" y="1252772"/>
                  <a:pt x="301841" y="1242874"/>
                </a:cubicBezTo>
                <a:lnTo>
                  <a:pt x="390618" y="1154097"/>
                </a:lnTo>
                <a:cubicBezTo>
                  <a:pt x="399496" y="1145219"/>
                  <a:pt x="410287" y="1137910"/>
                  <a:pt x="417251" y="1127464"/>
                </a:cubicBezTo>
                <a:cubicBezTo>
                  <a:pt x="445516" y="1085065"/>
                  <a:pt x="428341" y="1109162"/>
                  <a:pt x="470517" y="1056443"/>
                </a:cubicBezTo>
                <a:cubicBezTo>
                  <a:pt x="478202" y="1033387"/>
                  <a:pt x="486531" y="1006660"/>
                  <a:pt x="497150" y="985421"/>
                </a:cubicBezTo>
                <a:cubicBezTo>
                  <a:pt x="507819" y="964082"/>
                  <a:pt x="524167" y="945573"/>
                  <a:pt x="532660" y="923278"/>
                </a:cubicBezTo>
                <a:cubicBezTo>
                  <a:pt x="547999" y="883014"/>
                  <a:pt x="568171" y="798990"/>
                  <a:pt x="568171" y="798990"/>
                </a:cubicBezTo>
                <a:cubicBezTo>
                  <a:pt x="580874" y="671966"/>
                  <a:pt x="564804" y="749825"/>
                  <a:pt x="594804" y="665825"/>
                </a:cubicBezTo>
                <a:cubicBezTo>
                  <a:pt x="604246" y="639387"/>
                  <a:pt x="606798" y="609881"/>
                  <a:pt x="621437" y="585926"/>
                </a:cubicBezTo>
                <a:cubicBezTo>
                  <a:pt x="640018" y="555520"/>
                  <a:pt x="668212" y="532139"/>
                  <a:pt x="692459" y="506027"/>
                </a:cubicBezTo>
                <a:cubicBezTo>
                  <a:pt x="738811" y="456109"/>
                  <a:pt x="760407" y="439091"/>
                  <a:pt x="825624" y="399495"/>
                </a:cubicBezTo>
                <a:cubicBezTo>
                  <a:pt x="877710" y="367871"/>
                  <a:pt x="931327" y="338767"/>
                  <a:pt x="985422" y="310718"/>
                </a:cubicBezTo>
                <a:cubicBezTo>
                  <a:pt x="1047944" y="278299"/>
                  <a:pt x="1073150" y="273852"/>
                  <a:pt x="1136342" y="248575"/>
                </a:cubicBezTo>
                <a:cubicBezTo>
                  <a:pt x="1192954" y="225930"/>
                  <a:pt x="1209662" y="214208"/>
                  <a:pt x="1269507" y="195309"/>
                </a:cubicBezTo>
                <a:cubicBezTo>
                  <a:pt x="1301681" y="185149"/>
                  <a:pt x="1334610" y="177554"/>
                  <a:pt x="1367161" y="168676"/>
                </a:cubicBezTo>
                <a:cubicBezTo>
                  <a:pt x="1405631" y="145002"/>
                  <a:pt x="1445668" y="123703"/>
                  <a:pt x="1482571" y="97654"/>
                </a:cubicBezTo>
                <a:cubicBezTo>
                  <a:pt x="1515773" y="74217"/>
                  <a:pt x="1557610" y="0"/>
                  <a:pt x="1597981" y="0"/>
                </a:cubicBezTo>
                <a:lnTo>
                  <a:pt x="1846556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4098" name="Picture 2" descr="易呗网- 约等号（yüē děng hào）">
            <a:extLst>
              <a:ext uri="{FF2B5EF4-FFF2-40B4-BE49-F238E27FC236}">
                <a16:creationId xmlns:a16="http://schemas.microsoft.com/office/drawing/2014/main" id="{7A320979-CD7E-4AE2-BDA8-A0540603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43" y="3747213"/>
            <a:ext cx="1536383" cy="8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631E4EA4-4D05-4BCB-A16F-A28EAE495996}"/>
              </a:ext>
            </a:extLst>
          </p:cNvPr>
          <p:cNvSpPr txBox="1"/>
          <p:nvPr/>
        </p:nvSpPr>
        <p:spPr>
          <a:xfrm>
            <a:off x="2271035" y="5544854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Arbitrary flow error distribution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F22C5B9-92B5-4B8B-A91F-02E6979263E5}"/>
              </a:ext>
            </a:extLst>
          </p:cNvPr>
          <p:cNvSpPr txBox="1"/>
          <p:nvPr/>
        </p:nvSpPr>
        <p:spPr>
          <a:xfrm>
            <a:off x="7635035" y="5544854"/>
            <a:ext cx="32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Counter value distribution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689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777</Words>
  <Application>Microsoft Office PowerPoint</Application>
  <PresentationFormat>宽屏</PresentationFormat>
  <Paragraphs>194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LinBiolinumTB</vt:lpstr>
      <vt:lpstr>等线</vt:lpstr>
      <vt:lpstr>等线 Light</vt:lpstr>
      <vt:lpstr>Arial</vt:lpstr>
      <vt:lpstr>Cambria Math</vt:lpstr>
      <vt:lpstr>Office 主题​​</vt:lpstr>
      <vt:lpstr>Acrobat Document</vt:lpstr>
      <vt:lpstr>Precise Error Estimation for Sketch-based Flow Measurement</vt:lpstr>
      <vt:lpstr>Sketch is an approximation method for network telemetry</vt:lpstr>
      <vt:lpstr>Sketch errors are hard to predict</vt:lpstr>
      <vt:lpstr>CM-Sketch and the original error bound</vt:lpstr>
      <vt:lpstr>How loose the original bound is</vt:lpstr>
      <vt:lpstr>Can we precisely estimate the error bounds at the query time? </vt:lpstr>
      <vt:lpstr>Our insight for one-row sketch</vt:lpstr>
      <vt:lpstr>Our approach for one-row CM-Sketch</vt:lpstr>
      <vt:lpstr>Our insight for multi-row CM-Sketch</vt:lpstr>
      <vt:lpstr>Our approach for multi-row CM-Sketch</vt:lpstr>
      <vt:lpstr>Summary of our approach</vt:lpstr>
      <vt:lpstr>Experimental results</vt:lpstr>
      <vt:lpstr>Potential applications of precise error bounds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Error Estimation for Sketch-based Flow Measurement</dc:title>
  <dc:creator>Kaiser Wilhelm</dc:creator>
  <cp:lastModifiedBy>Kaiser Wilhelm</cp:lastModifiedBy>
  <cp:revision>15</cp:revision>
  <dcterms:created xsi:type="dcterms:W3CDTF">2021-10-12T18:00:09Z</dcterms:created>
  <dcterms:modified xsi:type="dcterms:W3CDTF">2021-11-02T17:08:34Z</dcterms:modified>
</cp:coreProperties>
</file>