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63" r:id="rId4"/>
    <p:sldId id="259" r:id="rId5"/>
    <p:sldId id="276" r:id="rId6"/>
    <p:sldId id="265" r:id="rId7"/>
    <p:sldId id="279" r:id="rId8"/>
    <p:sldId id="277" r:id="rId9"/>
    <p:sldId id="278" r:id="rId10"/>
    <p:sldId id="275" r:id="rId11"/>
    <p:sldId id="271" r:id="rId12"/>
    <p:sldId id="274" r:id="rId13"/>
    <p:sldId id="273" r:id="rId14"/>
    <p:sldId id="272" r:id="rId15"/>
    <p:sldId id="268" r:id="rId16"/>
    <p:sldId id="269" r:id="rId17"/>
    <p:sldId id="266" r:id="rId18"/>
    <p:sldId id="267" r:id="rId19"/>
    <p:sldId id="262" r:id="rId20"/>
    <p:sldId id="264" r:id="rId21"/>
    <p:sldId id="260" r:id="rId22"/>
    <p:sldId id="26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7" autoAdjust="0"/>
    <p:restoredTop sz="94639" autoAdjust="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and Of Sean" pitchFamily="2" charset="-128"/>
              </a:defRPr>
            </a:lvl1pPr>
          </a:lstStyle>
          <a:p>
            <a:endParaRPr lang="en-US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and Of Sean" pitchFamily="2" charset="-128"/>
              </a:defRPr>
            </a:lvl1pPr>
          </a:lstStyle>
          <a:p>
            <a:fld id="{24BFD8FF-9AB3-45C7-9A21-B9183580EF10}" type="datetimeFigureOut">
              <a:rPr lang="en-US" smtClean="0"/>
              <a:pPr/>
              <a:t>6/22/2011</a:t>
            </a:fld>
            <a:endParaRPr lang="en-US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en-US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and Of Sean" pitchFamily="2" charset="-128"/>
              </a:defRPr>
            </a:lvl1pPr>
          </a:lstStyle>
          <a:p>
            <a:endParaRPr lang="en-US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and Of Sean" pitchFamily="2" charset="-128"/>
              </a:defRPr>
            </a:lvl1pPr>
          </a:lstStyle>
          <a:p>
            <a:fld id="{6BD81ACC-811D-425C-A322-9524D05419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5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Hand Of Sean" pitchFamily="2" charset="-12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Hand Of Sean" pitchFamily="2" charset="-12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Hand Of Sean" pitchFamily="2" charset="-12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Hand Of Sean" pitchFamily="2" charset="-12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Hand Of Sean" pitchFamily="2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marik.info/notes/programming/modularity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http://gmarik.info/notes/programming/modularity</a:t>
            </a:r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81ACC-811D-425C-A322-9524D054192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43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81ACC-811D-425C-A322-9524D05419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15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6/22/2011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7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6/22/2011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2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6/22/2011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2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6/22/2011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0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6/22/2011</a:t>
            </a:fld>
            <a:endParaRPr lang="en-US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8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6/22/2011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5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6/22/2011</a:t>
            </a:fld>
            <a:endParaRPr lang="en-US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5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6/22/2011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5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6/22/2011</a:t>
            </a:fld>
            <a:endParaRPr lang="en-US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5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6/22/2011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7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90CE-C256-4169-9CD7-E7275130769D}" type="datetimeFigureOut">
              <a:rPr lang="en-US" smtClean="0"/>
              <a:t>6/22/2011</a:t>
            </a:fld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726E6-46C6-475D-98B3-17C4AE4A1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0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dirty="0" smtClean="0"/>
              <a:t>Klicka här för att ändra format</a:t>
            </a:r>
            <a:endParaRPr lang="en-US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en-US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and Of Sean" pitchFamily="2" charset="-128"/>
              </a:defRPr>
            </a:lvl1pPr>
          </a:lstStyle>
          <a:p>
            <a:fld id="{F66A90CE-C256-4169-9CD7-E7275130769D}" type="datetimeFigureOut">
              <a:rPr lang="en-US" smtClean="0"/>
              <a:pPr/>
              <a:t>6/22/2011</a:t>
            </a:fld>
            <a:endParaRPr lang="en-US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and Of Sean" pitchFamily="2" charset="-128"/>
              </a:defRPr>
            </a:lvl1pPr>
          </a:lstStyle>
          <a:p>
            <a:endParaRPr lang="en-US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and Of Sean" pitchFamily="2" charset="-128"/>
              </a:defRPr>
            </a:lvl1pPr>
          </a:lstStyle>
          <a:p>
            <a:fld id="{026726E6-46C6-475D-98B3-17C4AE4A1D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0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and Of Sean" pitchFamily="2" charset="-128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Hand Of Sean" pitchFamily="2" charset="-128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Hand Of Sean" pitchFamily="2" charset="-128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Hand Of Sean" pitchFamily="2" charset="-128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and Of Sean" pitchFamily="2" charset="-128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Hand Of Sean" pitchFamily="2" charset="-128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900" dirty="0" err="1" smtClean="0"/>
              <a:t>mixins</a:t>
            </a:r>
            <a:r>
              <a:rPr lang="en-US" dirty="0" smtClean="0"/>
              <a:t> and mixes in JavaScript</a:t>
            </a:r>
            <a:endParaRPr lang="en-US" dirty="0"/>
          </a:p>
        </p:txBody>
      </p:sp>
      <p:pic>
        <p:nvPicPr>
          <p:cNvPr id="9218" name="Picture 2" descr="http://t2.gstatic.com/images?q=tbn:ANd9GcQ9cfH1OZwCcnXD2G0xTmuipeOvRt8XDG9U4xiXx_s1i_tuxI5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429000"/>
            <a:ext cx="22574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74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Demo!</a:t>
            </a:r>
            <a:br>
              <a:rPr lang="sv-SE" dirty="0" smtClean="0"/>
            </a:br>
            <a:r>
              <a:rPr lang="sv-SE" dirty="0"/>
              <a:t>(</a:t>
            </a:r>
            <a:r>
              <a:rPr lang="sv-SE" dirty="0" err="1"/>
              <a:t>BookService</a:t>
            </a:r>
            <a:r>
              <a:rPr lang="sv-S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857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area of usages</a:t>
            </a:r>
            <a:endParaRPr lang="en-US" dirty="0"/>
          </a:p>
        </p:txBody>
      </p:sp>
      <p:sp>
        <p:nvSpPr>
          <p:cNvPr id="3" name="textruta 2"/>
          <p:cNvSpPr txBox="1"/>
          <p:nvPr/>
        </p:nvSpPr>
        <p:spPr>
          <a:xfrm>
            <a:off x="1187624" y="148478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caching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5239351" y="796062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reuse of elements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5" name="textruta 4"/>
          <p:cNvSpPr txBox="1"/>
          <p:nvPr/>
        </p:nvSpPr>
        <p:spPr>
          <a:xfrm>
            <a:off x="5940152" y="4355812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transformation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1656727" y="410266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other...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6948264" y="213285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security</a:t>
            </a:r>
            <a:endParaRPr lang="en-US" dirty="0">
              <a:latin typeface="Hand Of Sean" pitchFamily="2" charset="-128"/>
            </a:endParaRPr>
          </a:p>
        </p:txBody>
      </p:sp>
      <p:grpSp>
        <p:nvGrpSpPr>
          <p:cNvPr id="22" name="Grupp 21"/>
          <p:cNvGrpSpPr/>
          <p:nvPr/>
        </p:nvGrpSpPr>
        <p:grpSpPr>
          <a:xfrm>
            <a:off x="4139952" y="3645024"/>
            <a:ext cx="257866" cy="1944216"/>
            <a:chOff x="4139952" y="3645024"/>
            <a:chExt cx="257866" cy="1944216"/>
          </a:xfrm>
        </p:grpSpPr>
        <p:cxnSp>
          <p:nvCxnSpPr>
            <p:cNvPr id="9" name="Rak 8"/>
            <p:cNvCxnSpPr/>
            <p:nvPr/>
          </p:nvCxnSpPr>
          <p:spPr>
            <a:xfrm>
              <a:off x="4220985" y="3645024"/>
              <a:ext cx="0" cy="176371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Rak 9"/>
            <p:cNvCxnSpPr/>
            <p:nvPr/>
          </p:nvCxnSpPr>
          <p:spPr>
            <a:xfrm>
              <a:off x="4322143" y="3645024"/>
              <a:ext cx="0" cy="176133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ak 11"/>
            <p:cNvCxnSpPr/>
            <p:nvPr/>
          </p:nvCxnSpPr>
          <p:spPr>
            <a:xfrm>
              <a:off x="4139952" y="5372880"/>
              <a:ext cx="131892" cy="2160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ak 13"/>
            <p:cNvCxnSpPr/>
            <p:nvPr/>
          </p:nvCxnSpPr>
          <p:spPr>
            <a:xfrm flipH="1">
              <a:off x="4265926" y="5373216"/>
              <a:ext cx="131892" cy="2160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ruta 14"/>
          <p:cNvSpPr txBox="1"/>
          <p:nvPr/>
        </p:nvSpPr>
        <p:spPr>
          <a:xfrm>
            <a:off x="1737141" y="6011996"/>
            <a:ext cx="503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adding behavior or changing existing behavior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6" name="Båge 15"/>
          <p:cNvSpPr/>
          <p:nvPr/>
        </p:nvSpPr>
        <p:spPr>
          <a:xfrm>
            <a:off x="2108132" y="1673309"/>
            <a:ext cx="500294" cy="1521460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7" name="Båge 16"/>
          <p:cNvSpPr/>
          <p:nvPr/>
        </p:nvSpPr>
        <p:spPr>
          <a:xfrm flipH="1">
            <a:off x="4862428" y="1095315"/>
            <a:ext cx="571272" cy="2677447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8" name="Båge 17"/>
          <p:cNvSpPr/>
          <p:nvPr/>
        </p:nvSpPr>
        <p:spPr>
          <a:xfrm flipH="1">
            <a:off x="6530728" y="2317522"/>
            <a:ext cx="784832" cy="710788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9" name="Båge 18"/>
          <p:cNvSpPr/>
          <p:nvPr/>
        </p:nvSpPr>
        <p:spPr>
          <a:xfrm rot="10800000">
            <a:off x="5661759" y="2116251"/>
            <a:ext cx="556785" cy="2448272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20" name="Båge 19"/>
          <p:cNvSpPr/>
          <p:nvPr/>
        </p:nvSpPr>
        <p:spPr>
          <a:xfrm rot="10800000" flipH="1">
            <a:off x="2483768" y="2237946"/>
            <a:ext cx="378567" cy="2088232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pic>
        <p:nvPicPr>
          <p:cNvPr id="40" name="Picture 2" descr="Paper Document Text Front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744" y="4901923"/>
            <a:ext cx="299465" cy="39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Paper Document Text Front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902258"/>
            <a:ext cx="299465" cy="39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Rak pil 42"/>
          <p:cNvCxnSpPr/>
          <p:nvPr/>
        </p:nvCxnSpPr>
        <p:spPr>
          <a:xfrm>
            <a:off x="6340858" y="5101901"/>
            <a:ext cx="24736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ak pil 46"/>
          <p:cNvCxnSpPr/>
          <p:nvPr/>
        </p:nvCxnSpPr>
        <p:spPr>
          <a:xfrm>
            <a:off x="6916922" y="5114447"/>
            <a:ext cx="24736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lips 47"/>
          <p:cNvSpPr/>
          <p:nvPr/>
        </p:nvSpPr>
        <p:spPr>
          <a:xfrm>
            <a:off x="6700898" y="5031478"/>
            <a:ext cx="146922" cy="146922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50" name="Magnetskiva 49"/>
          <p:cNvSpPr/>
          <p:nvPr/>
        </p:nvSpPr>
        <p:spPr>
          <a:xfrm>
            <a:off x="859260" y="1460076"/>
            <a:ext cx="288032" cy="432048"/>
          </a:xfrm>
          <a:prstGeom prst="flowChartMagneticDisk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pic>
        <p:nvPicPr>
          <p:cNvPr id="6146" name="Picture 2" descr="http://www.stlouislocksmith.com/files/QuickSiteImages/key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406" y="2116251"/>
            <a:ext cx="462934" cy="46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657" y="336835"/>
            <a:ext cx="1666486" cy="402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Båge 26"/>
          <p:cNvSpPr/>
          <p:nvPr/>
        </p:nvSpPr>
        <p:spPr>
          <a:xfrm>
            <a:off x="3494597" y="915370"/>
            <a:ext cx="500294" cy="2945678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8" name="textruta 7"/>
          <p:cNvSpPr txBox="1"/>
          <p:nvPr/>
        </p:nvSpPr>
        <p:spPr>
          <a:xfrm>
            <a:off x="3037988" y="75420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Hand Of Sean" pitchFamily="2" charset="-128"/>
                <a:ea typeface="Hand Of Sean" pitchFamily="2" charset="-128"/>
              </a:rPr>
              <a:t>roles</a:t>
            </a:r>
            <a:endParaRPr lang="en-US" dirty="0">
              <a:latin typeface="Hand Of Sean" pitchFamily="2" charset="-128"/>
              <a:ea typeface="Hand Of Sean" pitchFamily="2" charset="-128"/>
            </a:endParaRPr>
          </a:p>
        </p:txBody>
      </p:sp>
      <p:pic>
        <p:nvPicPr>
          <p:cNvPr id="2050" name="Picture 2" descr="http://www.uen.org/cte/family/life_management/images/role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33" y="649753"/>
            <a:ext cx="578243" cy="57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68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48" grpId="0" animBg="1"/>
      <p:bldP spid="50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Demo!</a:t>
            </a:r>
            <a:br>
              <a:rPr lang="sv-SE" dirty="0" smtClean="0"/>
            </a:br>
            <a:r>
              <a:rPr lang="sv-SE" dirty="0" smtClean="0"/>
              <a:t>(</a:t>
            </a:r>
            <a:r>
              <a:rPr lang="sv-SE" dirty="0" err="1" smtClean="0"/>
              <a:t>JSONify</a:t>
            </a:r>
            <a:r>
              <a:rPr lang="sv-SE" dirty="0" smtClean="0"/>
              <a:t>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7292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60704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sv-SE" dirty="0" err="1" smtClean="0"/>
              <a:t>mixin</a:t>
            </a:r>
            <a:r>
              <a:rPr lang="sv-SE" dirty="0" smtClean="0"/>
              <a:t> _private </a:t>
            </a:r>
            <a:r>
              <a:rPr lang="sv-SE" dirty="0" err="1" smtClean="0"/>
              <a:t>methods</a:t>
            </a:r>
            <a:r>
              <a:rPr lang="sv-SE" dirty="0" smtClean="0"/>
              <a:t>?</a:t>
            </a:r>
            <a:br>
              <a:rPr lang="sv-SE" dirty="0" smtClean="0"/>
            </a:br>
            <a:r>
              <a:rPr lang="sv-SE" dirty="0"/>
              <a:t/>
            </a:r>
            <a:br>
              <a:rPr lang="sv-SE" dirty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/>
              <a:t/>
            </a:r>
            <a:br>
              <a:rPr lang="sv-SE" dirty="0"/>
            </a:br>
            <a:r>
              <a:rPr lang="sv-SE" dirty="0" smtClean="0"/>
              <a:t/>
            </a:r>
            <a:br>
              <a:rPr lang="sv-SE" dirty="0" smtClean="0"/>
            </a:br>
            <a:r>
              <a:rPr lang="sv-SE" dirty="0" smtClean="0"/>
              <a:t>- </a:t>
            </a:r>
            <a:r>
              <a:rPr lang="sv-SE" dirty="0" err="1" smtClean="0"/>
              <a:t>yeah</a:t>
            </a:r>
            <a:r>
              <a:rPr lang="sv-SE" dirty="0" smtClean="0"/>
              <a:t> </a:t>
            </a:r>
            <a:r>
              <a:rPr lang="sv-SE" dirty="0" err="1" smtClean="0"/>
              <a:t>why</a:t>
            </a:r>
            <a:r>
              <a:rPr lang="sv-SE" dirty="0" smtClean="0"/>
              <a:t> not!</a:t>
            </a:r>
            <a:endParaRPr lang="sv-SE" dirty="0"/>
          </a:p>
        </p:txBody>
      </p:sp>
      <p:pic>
        <p:nvPicPr>
          <p:cNvPr id="10242" name="Picture 2" descr="http://abovethevile.files.wordpress.com/2009/08/saving_private_rya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564904"/>
            <a:ext cx="2208244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77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Demo!</a:t>
            </a:r>
            <a:br>
              <a:rPr lang="sv-SE" dirty="0" smtClean="0"/>
            </a:br>
            <a:r>
              <a:rPr lang="sv-SE" dirty="0" smtClean="0"/>
              <a:t>(</a:t>
            </a:r>
            <a:r>
              <a:rPr lang="sv-SE" dirty="0" err="1" smtClean="0"/>
              <a:t>ProductView</a:t>
            </a:r>
            <a:r>
              <a:rPr lang="sv-SE" dirty="0" smtClean="0"/>
              <a:t>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9551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481173"/>
            <a:ext cx="7772400" cy="1470025"/>
          </a:xfrm>
        </p:spPr>
        <p:txBody>
          <a:bodyPr/>
          <a:lstStyle/>
          <a:p>
            <a:r>
              <a:rPr lang="en-US" dirty="0" smtClean="0"/>
              <a:t>where </a:t>
            </a:r>
            <a:r>
              <a:rPr lang="en-US" dirty="0"/>
              <a:t>to mix?</a:t>
            </a:r>
          </a:p>
        </p:txBody>
      </p:sp>
      <p:sp>
        <p:nvSpPr>
          <p:cNvPr id="3" name="textruta 2"/>
          <p:cNvSpPr txBox="1"/>
          <p:nvPr/>
        </p:nvSpPr>
        <p:spPr>
          <a:xfrm>
            <a:off x="4959026" y="470656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on the object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611559" y="1710137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on the function prototype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5" name="textruta 4"/>
          <p:cNvSpPr txBox="1"/>
          <p:nvPr/>
        </p:nvSpPr>
        <p:spPr>
          <a:xfrm>
            <a:off x="5292080" y="1342418"/>
            <a:ext cx="26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in function constructor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393338" y="5661248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and Of Sean" pitchFamily="2" charset="-128"/>
              </a:rPr>
              <a:t>it </a:t>
            </a:r>
            <a:r>
              <a:rPr lang="en-US" dirty="0" smtClean="0">
                <a:latin typeface="Hand Of Sean" pitchFamily="2" charset="-128"/>
              </a:rPr>
              <a:t>depends </a:t>
            </a:r>
            <a:r>
              <a:rPr lang="en-US" dirty="0">
                <a:latin typeface="Hand Of Sean" pitchFamily="2" charset="-128"/>
              </a:rPr>
              <a:t>on you </a:t>
            </a:r>
            <a:r>
              <a:rPr lang="en-US" dirty="0" smtClean="0">
                <a:latin typeface="Hand Of Sean" pitchFamily="2" charset="-128"/>
              </a:rPr>
              <a:t>needs</a:t>
            </a:r>
          </a:p>
        </p:txBody>
      </p:sp>
      <p:sp>
        <p:nvSpPr>
          <p:cNvPr id="7" name="Båge 6"/>
          <p:cNvSpPr/>
          <p:nvPr/>
        </p:nvSpPr>
        <p:spPr>
          <a:xfrm>
            <a:off x="3407222" y="1894803"/>
            <a:ext cx="372690" cy="1596913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8" name="Båge 7"/>
          <p:cNvSpPr/>
          <p:nvPr/>
        </p:nvSpPr>
        <p:spPr>
          <a:xfrm flipH="1">
            <a:off x="4932040" y="1527084"/>
            <a:ext cx="576064" cy="2540696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9" name="Båge 8"/>
          <p:cNvSpPr/>
          <p:nvPr/>
        </p:nvSpPr>
        <p:spPr>
          <a:xfrm flipH="1" flipV="1">
            <a:off x="4703221" y="2301656"/>
            <a:ext cx="504056" cy="2592288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pic>
        <p:nvPicPr>
          <p:cNvPr id="12290" name="Picture 2" descr="Transform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19508"/>
            <a:ext cx="427653" cy="42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5" name="Picture 7" descr="http://www.skyddsprodukter.se/produktbildersma/P4011073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874" y="1339274"/>
            <a:ext cx="427300" cy="32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 10"/>
          <p:cNvGrpSpPr/>
          <p:nvPr/>
        </p:nvGrpSpPr>
        <p:grpSpPr>
          <a:xfrm rot="1282299">
            <a:off x="2685137" y="3617520"/>
            <a:ext cx="257866" cy="1944216"/>
            <a:chOff x="4139952" y="3645024"/>
            <a:chExt cx="257866" cy="1944216"/>
          </a:xfrm>
        </p:grpSpPr>
        <p:cxnSp>
          <p:nvCxnSpPr>
            <p:cNvPr id="13" name="Rak 12"/>
            <p:cNvCxnSpPr/>
            <p:nvPr/>
          </p:nvCxnSpPr>
          <p:spPr>
            <a:xfrm>
              <a:off x="4220985" y="3645024"/>
              <a:ext cx="0" cy="176371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Rak 13"/>
            <p:cNvCxnSpPr/>
            <p:nvPr/>
          </p:nvCxnSpPr>
          <p:spPr>
            <a:xfrm>
              <a:off x="4322143" y="3645024"/>
              <a:ext cx="0" cy="176133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Rak 14"/>
            <p:cNvCxnSpPr/>
            <p:nvPr/>
          </p:nvCxnSpPr>
          <p:spPr>
            <a:xfrm>
              <a:off x="4139952" y="5372880"/>
              <a:ext cx="131892" cy="2160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ak 15"/>
            <p:cNvCxnSpPr/>
            <p:nvPr/>
          </p:nvCxnSpPr>
          <p:spPr>
            <a:xfrm flipH="1">
              <a:off x="4265926" y="5373216"/>
              <a:ext cx="131892" cy="2160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700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8" descr="Red Plug in Rotating Warning Police Siren Ligh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482" y="1317021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452980"/>
            <a:ext cx="7772400" cy="1470025"/>
          </a:xfrm>
        </p:spPr>
        <p:txBody>
          <a:bodyPr/>
          <a:lstStyle/>
          <a:p>
            <a:r>
              <a:rPr lang="en-US" dirty="0"/>
              <a:t>"strict" and "loose" </a:t>
            </a:r>
            <a:r>
              <a:rPr lang="en-US" dirty="0" smtClean="0"/>
              <a:t>mixer</a:t>
            </a:r>
            <a:endParaRPr lang="en-US" dirty="0"/>
          </a:p>
        </p:txBody>
      </p:sp>
      <p:cxnSp>
        <p:nvCxnSpPr>
          <p:cNvPr id="4" name="Rak 3"/>
          <p:cNvCxnSpPr/>
          <p:nvPr/>
        </p:nvCxnSpPr>
        <p:spPr>
          <a:xfrm>
            <a:off x="4821960" y="1350625"/>
            <a:ext cx="445232" cy="43684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8"/>
          <p:cNvCxnSpPr/>
          <p:nvPr/>
        </p:nvCxnSpPr>
        <p:spPr>
          <a:xfrm flipV="1">
            <a:off x="4819535" y="1350625"/>
            <a:ext cx="447657" cy="48471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ruta 11"/>
          <p:cNvSpPr txBox="1"/>
          <p:nvPr/>
        </p:nvSpPr>
        <p:spPr>
          <a:xfrm>
            <a:off x="2555776" y="475037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contract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3" name="textruta 12"/>
          <p:cNvSpPr txBox="1"/>
          <p:nvPr/>
        </p:nvSpPr>
        <p:spPr>
          <a:xfrm>
            <a:off x="1547664" y="1787473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fails loudly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4" name="textruta 13"/>
          <p:cNvSpPr txBox="1"/>
          <p:nvPr/>
        </p:nvSpPr>
        <p:spPr>
          <a:xfrm>
            <a:off x="5354034" y="1416705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fails silently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0" name="Båge 9"/>
          <p:cNvSpPr/>
          <p:nvPr/>
        </p:nvSpPr>
        <p:spPr>
          <a:xfrm flipH="1">
            <a:off x="5508104" y="1835339"/>
            <a:ext cx="236892" cy="1700192"/>
          </a:xfrm>
          <a:prstGeom prst="arc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1" name="Båge 10"/>
          <p:cNvSpPr/>
          <p:nvPr/>
        </p:nvSpPr>
        <p:spPr>
          <a:xfrm rot="715259">
            <a:off x="2544958" y="2049526"/>
            <a:ext cx="360040" cy="1022112"/>
          </a:xfrm>
          <a:prstGeom prst="arc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5" name="Båge 14"/>
          <p:cNvSpPr/>
          <p:nvPr/>
        </p:nvSpPr>
        <p:spPr>
          <a:xfrm rot="11236215">
            <a:off x="2278711" y="2635893"/>
            <a:ext cx="703514" cy="2232248"/>
          </a:xfrm>
          <a:prstGeom prst="arc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pic>
        <p:nvPicPr>
          <p:cNvPr id="4102" name="Picture 6" descr="http://t3.gstatic.com/images?q=tbn:ANd9GcRfvXB2SUNmJAPTCkZY3NPGk7G_ljwuVW2UAS6zKE7yhkNZgSbEM6IV3lQ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619" y="5154229"/>
            <a:ext cx="712063" cy="50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ed Plug in Rotating Warning Police Siren Ligh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38" y="1652749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00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0" grpId="0" animBg="1"/>
      <p:bldP spid="11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455798"/>
            <a:ext cx="7772400" cy="1470025"/>
          </a:xfrm>
        </p:spPr>
        <p:txBody>
          <a:bodyPr/>
          <a:lstStyle/>
          <a:p>
            <a:r>
              <a:rPr lang="en-US" dirty="0" err="1" smtClean="0"/>
              <a:t>mixin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dependency injection</a:t>
            </a:r>
            <a:endParaRPr lang="en-US" dirty="0"/>
          </a:p>
        </p:txBody>
      </p:sp>
      <p:sp>
        <p:nvSpPr>
          <p:cNvPr id="4" name="Båge 3"/>
          <p:cNvSpPr/>
          <p:nvPr/>
        </p:nvSpPr>
        <p:spPr>
          <a:xfrm rot="273063" flipH="1">
            <a:off x="4911976" y="1325844"/>
            <a:ext cx="887554" cy="2567820"/>
          </a:xfrm>
          <a:prstGeom prst="arc">
            <a:avLst>
              <a:gd name="adj1" fmla="val 16796798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5" name="Båge 4"/>
          <p:cNvSpPr/>
          <p:nvPr/>
        </p:nvSpPr>
        <p:spPr>
          <a:xfrm rot="10613920" flipH="1">
            <a:off x="1756993" y="2146378"/>
            <a:ext cx="887554" cy="2438492"/>
          </a:xfrm>
          <a:prstGeom prst="arc">
            <a:avLst>
              <a:gd name="adj1" fmla="val 17085665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5364087" y="1110014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independent concept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980206" y="418609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dependent/</a:t>
            </a:r>
          </a:p>
          <a:p>
            <a:r>
              <a:rPr lang="en-US" dirty="0" smtClean="0">
                <a:latin typeface="Hand Of Sean" pitchFamily="2" charset="-128"/>
              </a:rPr>
              <a:t>sub concept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9" name="Ellips 8"/>
          <p:cNvSpPr/>
          <p:nvPr/>
        </p:nvSpPr>
        <p:spPr>
          <a:xfrm>
            <a:off x="1763688" y="1378109"/>
            <a:ext cx="576064" cy="576064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0" name="Ellips 9"/>
          <p:cNvSpPr/>
          <p:nvPr/>
        </p:nvSpPr>
        <p:spPr>
          <a:xfrm>
            <a:off x="1967121" y="1684616"/>
            <a:ext cx="195663" cy="195663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1" name="Ellips 10"/>
          <p:cNvSpPr/>
          <p:nvPr/>
        </p:nvSpPr>
        <p:spPr>
          <a:xfrm>
            <a:off x="1114871" y="1568309"/>
            <a:ext cx="195663" cy="195663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cxnSp>
        <p:nvCxnSpPr>
          <p:cNvPr id="12" name="Rak 11"/>
          <p:cNvCxnSpPr/>
          <p:nvPr/>
        </p:nvCxnSpPr>
        <p:spPr>
          <a:xfrm flipH="1" flipV="1">
            <a:off x="1401434" y="1684616"/>
            <a:ext cx="290246" cy="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 16"/>
          <p:cNvSpPr/>
          <p:nvPr/>
        </p:nvSpPr>
        <p:spPr>
          <a:xfrm>
            <a:off x="6660232" y="4365104"/>
            <a:ext cx="576064" cy="576064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9" name="Ellips 18"/>
          <p:cNvSpPr/>
          <p:nvPr/>
        </p:nvSpPr>
        <p:spPr>
          <a:xfrm>
            <a:off x="6109246" y="4411431"/>
            <a:ext cx="195663" cy="195663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21" name="Båge 20"/>
          <p:cNvSpPr/>
          <p:nvPr/>
        </p:nvSpPr>
        <p:spPr>
          <a:xfrm rot="18354180">
            <a:off x="6335902" y="4312218"/>
            <a:ext cx="406611" cy="360040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22" name="Båge 21"/>
          <p:cNvSpPr/>
          <p:nvPr/>
        </p:nvSpPr>
        <p:spPr>
          <a:xfrm>
            <a:off x="2098858" y="1636898"/>
            <a:ext cx="664703" cy="1613419"/>
          </a:xfrm>
          <a:prstGeom prst="arc">
            <a:avLst>
              <a:gd name="adj1" fmla="val 16581365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23" name="Båge 22"/>
          <p:cNvSpPr/>
          <p:nvPr/>
        </p:nvSpPr>
        <p:spPr>
          <a:xfrm rot="19635860">
            <a:off x="5841646" y="3703596"/>
            <a:ext cx="288032" cy="1104915"/>
          </a:xfrm>
          <a:prstGeom prst="arc">
            <a:avLst>
              <a:gd name="adj1" fmla="val 17205255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284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9" grpId="0" animBg="1"/>
      <p:bldP spid="10" grpId="0" animBg="1"/>
      <p:bldP spid="11" grpId="0" animBg="1"/>
      <p:bldP spid="17" grpId="0" animBg="1"/>
      <p:bldP spid="19" grpId="0" animBg="1"/>
      <p:bldP spid="21" grpId="0" animBg="1"/>
      <p:bldP spid="22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31901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sv-SE" dirty="0" err="1">
                <a:ea typeface="Hand Of Sean" pitchFamily="2" charset="-128"/>
              </a:rPr>
              <a:t>unit</a:t>
            </a:r>
            <a:r>
              <a:rPr lang="sv-SE" dirty="0">
                <a:ea typeface="Hand Of Sean" pitchFamily="2" charset="-128"/>
              </a:rPr>
              <a:t> </a:t>
            </a:r>
            <a:r>
              <a:rPr lang="sv-SE" dirty="0" err="1" smtClean="0">
                <a:ea typeface="Hand Of Sean" pitchFamily="2" charset="-128"/>
              </a:rPr>
              <a:t>testing</a:t>
            </a:r>
            <a:r>
              <a:rPr lang="sv-SE" dirty="0" smtClean="0">
                <a:ea typeface="Hand Of Sean" pitchFamily="2" charset="-128"/>
              </a:rPr>
              <a:t>?</a:t>
            </a:r>
            <a:r>
              <a:rPr lang="sv-SE" dirty="0">
                <a:ea typeface="Hand Of Sean" pitchFamily="2" charset="-128"/>
              </a:rPr>
              <a:t/>
            </a:r>
            <a:br>
              <a:rPr lang="sv-SE" dirty="0">
                <a:ea typeface="Hand Of Sean" pitchFamily="2" charset="-128"/>
              </a:rPr>
            </a:br>
            <a:r>
              <a:rPr lang="sv-SE" dirty="0">
                <a:ea typeface="Hand Of Sean" pitchFamily="2" charset="-128"/>
              </a:rPr>
              <a:t/>
            </a:r>
            <a:br>
              <a:rPr lang="sv-SE" dirty="0">
                <a:ea typeface="Hand Of Sean" pitchFamily="2" charset="-128"/>
              </a:rPr>
            </a:br>
            <a:r>
              <a:rPr lang="sv-SE" dirty="0">
                <a:ea typeface="Hand Of Sean" pitchFamily="2" charset="-128"/>
              </a:rPr>
              <a:t>test the </a:t>
            </a:r>
            <a:r>
              <a:rPr lang="sv-SE" dirty="0" err="1">
                <a:ea typeface="Hand Of Sean" pitchFamily="2" charset="-128"/>
              </a:rPr>
              <a:t>mixins</a:t>
            </a:r>
            <a:r>
              <a:rPr lang="sv-SE" dirty="0">
                <a:ea typeface="Hand Of Sean" pitchFamily="2" charset="-128"/>
              </a:rPr>
              <a:t> in isolation?</a:t>
            </a:r>
            <a:endParaRPr lang="en-US" dirty="0">
              <a:ea typeface="Hand Of Sean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284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317541"/>
            <a:ext cx="7772400" cy="1470025"/>
          </a:xfrm>
        </p:spPr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3" name="Båge 2"/>
          <p:cNvSpPr/>
          <p:nvPr/>
        </p:nvSpPr>
        <p:spPr>
          <a:xfrm>
            <a:off x="3604790" y="1706240"/>
            <a:ext cx="792088" cy="1477828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1403648" y="1527884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hard to read the code</a:t>
            </a:r>
          </a:p>
        </p:txBody>
      </p:sp>
      <p:sp>
        <p:nvSpPr>
          <p:cNvPr id="5" name="textruta 4"/>
          <p:cNvSpPr txBox="1"/>
          <p:nvPr/>
        </p:nvSpPr>
        <p:spPr>
          <a:xfrm>
            <a:off x="5428741" y="128050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unclear capabilities / behaviors</a:t>
            </a:r>
          </a:p>
        </p:txBody>
      </p:sp>
      <p:sp>
        <p:nvSpPr>
          <p:cNvPr id="9" name="Båge 8"/>
          <p:cNvSpPr/>
          <p:nvPr/>
        </p:nvSpPr>
        <p:spPr>
          <a:xfrm rot="273063" flipH="1">
            <a:off x="4995879" y="1447141"/>
            <a:ext cx="887554" cy="2091219"/>
          </a:xfrm>
          <a:prstGeom prst="arc">
            <a:avLst>
              <a:gd name="adj1" fmla="val 16796798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1" name="textruta 10"/>
          <p:cNvSpPr txBox="1"/>
          <p:nvPr/>
        </p:nvSpPr>
        <p:spPr>
          <a:xfrm>
            <a:off x="1626678" y="4723685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unplanned dependencies</a:t>
            </a:r>
          </a:p>
        </p:txBody>
      </p:sp>
      <p:sp>
        <p:nvSpPr>
          <p:cNvPr id="12" name="Båge 11"/>
          <p:cNvSpPr/>
          <p:nvPr/>
        </p:nvSpPr>
        <p:spPr>
          <a:xfrm flipV="1">
            <a:off x="1978248" y="2031940"/>
            <a:ext cx="1702309" cy="3014910"/>
          </a:xfrm>
          <a:prstGeom prst="arc">
            <a:avLst>
              <a:gd name="adj1" fmla="val 17209669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1979712" y="66378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Hand Of Sean" pitchFamily="2" charset="-128"/>
              </a:rPr>
              <a:t>?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5" name="textruta 14"/>
          <p:cNvSpPr txBox="1"/>
          <p:nvPr/>
        </p:nvSpPr>
        <p:spPr>
          <a:xfrm>
            <a:off x="2386886" y="51977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Hand Of Sean" pitchFamily="2" charset="-128"/>
              </a:rPr>
              <a:t>?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6" name="textruta 15"/>
          <p:cNvSpPr txBox="1"/>
          <p:nvPr/>
        </p:nvSpPr>
        <p:spPr>
          <a:xfrm>
            <a:off x="2746926" y="80780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Hand Of Sean" pitchFamily="2" charset="-128"/>
              </a:rPr>
              <a:t>?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7" name="textruta 16"/>
          <p:cNvSpPr txBox="1"/>
          <p:nvPr/>
        </p:nvSpPr>
        <p:spPr>
          <a:xfrm>
            <a:off x="1954838" y="115855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Hand Of Sean" pitchFamily="2" charset="-128"/>
              </a:rPr>
              <a:t>?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8" name="textruta 17"/>
          <p:cNvSpPr txBox="1"/>
          <p:nvPr/>
        </p:nvSpPr>
        <p:spPr>
          <a:xfrm>
            <a:off x="2746926" y="123056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Hand Of Sean" pitchFamily="2" charset="-128"/>
              </a:rPr>
              <a:t>?</a:t>
            </a:r>
            <a:endParaRPr lang="en-US" dirty="0">
              <a:latin typeface="Hand Of Sean" pitchFamily="2" charset="-128"/>
            </a:endParaRPr>
          </a:p>
        </p:txBody>
      </p:sp>
      <p:grpSp>
        <p:nvGrpSpPr>
          <p:cNvPr id="36" name="Grupp 35"/>
          <p:cNvGrpSpPr/>
          <p:nvPr/>
        </p:nvGrpSpPr>
        <p:grpSpPr>
          <a:xfrm>
            <a:off x="456414" y="3783184"/>
            <a:ext cx="1512168" cy="1532529"/>
            <a:chOff x="683568" y="5229200"/>
            <a:chExt cx="1512168" cy="1532529"/>
          </a:xfrm>
        </p:grpSpPr>
        <p:grpSp>
          <p:nvGrpSpPr>
            <p:cNvPr id="8" name="Grupp 7"/>
            <p:cNvGrpSpPr/>
            <p:nvPr/>
          </p:nvGrpSpPr>
          <p:grpSpPr>
            <a:xfrm>
              <a:off x="683568" y="5229200"/>
              <a:ext cx="576064" cy="576064"/>
              <a:chOff x="827584" y="5457201"/>
              <a:chExt cx="576064" cy="576064"/>
            </a:xfrm>
          </p:grpSpPr>
          <p:sp>
            <p:nvSpPr>
              <p:cNvPr id="7" name="Ellips 6"/>
              <p:cNvSpPr/>
              <p:nvPr/>
            </p:nvSpPr>
            <p:spPr>
              <a:xfrm>
                <a:off x="827584" y="5457201"/>
                <a:ext cx="576064" cy="576064"/>
              </a:xfrm>
              <a:prstGeom prst="ellips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and Of Sean" pitchFamily="2" charset="-128"/>
                </a:endParaRPr>
              </a:p>
            </p:txBody>
          </p:sp>
          <p:sp>
            <p:nvSpPr>
              <p:cNvPr id="19" name="Ellips 18"/>
              <p:cNvSpPr/>
              <p:nvPr/>
            </p:nvSpPr>
            <p:spPr>
              <a:xfrm>
                <a:off x="1031017" y="5763708"/>
                <a:ext cx="195663" cy="195663"/>
              </a:xfrm>
              <a:prstGeom prst="ellips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and Of Sean" pitchFamily="2" charset="-128"/>
                </a:endParaRPr>
              </a:p>
            </p:txBody>
          </p:sp>
        </p:grpSp>
        <p:grpSp>
          <p:nvGrpSpPr>
            <p:cNvPr id="24" name="Grupp 23"/>
            <p:cNvGrpSpPr/>
            <p:nvPr/>
          </p:nvGrpSpPr>
          <p:grpSpPr>
            <a:xfrm>
              <a:off x="1619672" y="5373216"/>
              <a:ext cx="576064" cy="576064"/>
              <a:chOff x="827584" y="5457201"/>
              <a:chExt cx="576064" cy="576064"/>
            </a:xfrm>
          </p:grpSpPr>
          <p:sp>
            <p:nvSpPr>
              <p:cNvPr id="25" name="Ellips 24"/>
              <p:cNvSpPr/>
              <p:nvPr/>
            </p:nvSpPr>
            <p:spPr>
              <a:xfrm>
                <a:off x="827584" y="5457201"/>
                <a:ext cx="576064" cy="576064"/>
              </a:xfrm>
              <a:prstGeom prst="ellips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and Of Sean" pitchFamily="2" charset="-128"/>
                </a:endParaRPr>
              </a:p>
            </p:txBody>
          </p:sp>
          <p:sp>
            <p:nvSpPr>
              <p:cNvPr id="26" name="Ellips 25"/>
              <p:cNvSpPr/>
              <p:nvPr/>
            </p:nvSpPr>
            <p:spPr>
              <a:xfrm>
                <a:off x="1031017" y="5763708"/>
                <a:ext cx="195663" cy="195663"/>
              </a:xfrm>
              <a:prstGeom prst="ellips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and Of Sean" pitchFamily="2" charset="-128"/>
                </a:endParaRPr>
              </a:p>
            </p:txBody>
          </p:sp>
        </p:grpSp>
        <p:grpSp>
          <p:nvGrpSpPr>
            <p:cNvPr id="27" name="Grupp 26"/>
            <p:cNvGrpSpPr/>
            <p:nvPr/>
          </p:nvGrpSpPr>
          <p:grpSpPr>
            <a:xfrm>
              <a:off x="1043608" y="6185665"/>
              <a:ext cx="576064" cy="576064"/>
              <a:chOff x="827584" y="5457201"/>
              <a:chExt cx="576064" cy="576064"/>
            </a:xfrm>
          </p:grpSpPr>
          <p:sp>
            <p:nvSpPr>
              <p:cNvPr id="28" name="Ellips 27"/>
              <p:cNvSpPr/>
              <p:nvPr/>
            </p:nvSpPr>
            <p:spPr>
              <a:xfrm>
                <a:off x="827584" y="5457201"/>
                <a:ext cx="576064" cy="576064"/>
              </a:xfrm>
              <a:prstGeom prst="ellipse">
                <a:avLst/>
              </a:prstGeom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and Of Sean" pitchFamily="2" charset="-128"/>
                </a:endParaRPr>
              </a:p>
            </p:txBody>
          </p:sp>
          <p:sp>
            <p:nvSpPr>
              <p:cNvPr id="29" name="Ellips 28"/>
              <p:cNvSpPr/>
              <p:nvPr/>
            </p:nvSpPr>
            <p:spPr>
              <a:xfrm>
                <a:off x="1031017" y="5763708"/>
                <a:ext cx="195663" cy="195663"/>
              </a:xfrm>
              <a:prstGeom prst="ellipse">
                <a:avLst/>
              </a:prstGeom>
              <a:pattFill prst="wdUpDiag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and Of Sean" pitchFamily="2" charset="-128"/>
                </a:endParaRPr>
              </a:p>
            </p:txBody>
          </p:sp>
        </p:grpSp>
        <p:cxnSp>
          <p:nvCxnSpPr>
            <p:cNvPr id="30" name="Rak 29"/>
            <p:cNvCxnSpPr/>
            <p:nvPr/>
          </p:nvCxnSpPr>
          <p:spPr>
            <a:xfrm flipH="1" flipV="1">
              <a:off x="1082664" y="5855025"/>
              <a:ext cx="129834" cy="310279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Rak 32"/>
            <p:cNvCxnSpPr/>
            <p:nvPr/>
          </p:nvCxnSpPr>
          <p:spPr>
            <a:xfrm flipH="1">
              <a:off x="1525757" y="5964478"/>
              <a:ext cx="201842" cy="243735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Rak 34"/>
            <p:cNvCxnSpPr/>
            <p:nvPr/>
          </p:nvCxnSpPr>
          <p:spPr>
            <a:xfrm flipH="1" flipV="1">
              <a:off x="1329426" y="5540430"/>
              <a:ext cx="290246" cy="1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6" name="Picture 4" descr="http://www.abadev.com/images/fldr_doccon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879812"/>
            <a:ext cx="587750" cy="58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91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9" grpId="0" animBg="1"/>
      <p:bldP spid="11" grpId="0"/>
      <p:bldP spid="12" grpId="0" animBg="1"/>
      <p:bldP spid="6" grpId="0"/>
      <p:bldP spid="15" grpId="0"/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39102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/>
            </a:r>
            <a:br>
              <a:rPr lang="sv-SE" dirty="0" smtClean="0"/>
            </a:br>
            <a:r>
              <a:rPr lang="sv-SE" dirty="0"/>
              <a:t/>
            </a:r>
            <a:br>
              <a:rPr lang="sv-SE" dirty="0"/>
            </a:br>
            <a:r>
              <a:rPr lang="sv-SE" dirty="0" smtClean="0"/>
              <a:t>Anders </a:t>
            </a:r>
            <a:r>
              <a:rPr lang="sv-SE" dirty="0" smtClean="0"/>
              <a:t>Jönsson</a:t>
            </a:r>
            <a:br>
              <a:rPr lang="sv-SE" dirty="0" smtClean="0"/>
            </a:br>
            <a:r>
              <a:rPr lang="sv-SE" dirty="0" smtClean="0"/>
              <a:t>(               )</a:t>
            </a:r>
            <a:r>
              <a:rPr lang="sv-SE" dirty="0"/>
              <a:t/>
            </a:r>
            <a:br>
              <a:rPr lang="sv-SE" dirty="0"/>
            </a:br>
            <a:r>
              <a:rPr lang="sv-SE" dirty="0"/>
              <a:t/>
            </a:r>
            <a:br>
              <a:rPr lang="sv-SE" dirty="0"/>
            </a:br>
            <a:r>
              <a:rPr lang="sv-SE" sz="3600" dirty="0" smtClean="0"/>
              <a:t>#anjonsson</a:t>
            </a:r>
            <a:r>
              <a:rPr lang="sv-SE" dirty="0" smtClean="0"/>
              <a:t/>
            </a:r>
            <a:br>
              <a:rPr lang="sv-SE" dirty="0" smtClean="0"/>
            </a:br>
            <a:r>
              <a:rPr lang="sv-SE" dirty="0"/>
              <a:t/>
            </a:r>
            <a:br>
              <a:rPr lang="sv-SE" dirty="0"/>
            </a:br>
            <a:r>
              <a:rPr lang="sv-SE" sz="3600" dirty="0" smtClean="0"/>
              <a:t>andersjonsson.blogspot.com</a:t>
            </a:r>
            <a:br>
              <a:rPr lang="sv-SE" sz="3600" dirty="0" smtClean="0"/>
            </a:br>
            <a:r>
              <a:rPr lang="sv-SE" sz="3600" dirty="0" smtClean="0"/>
              <a:t/>
            </a:r>
            <a:br>
              <a:rPr lang="sv-SE" sz="3600" dirty="0" smtClean="0"/>
            </a:br>
            <a:r>
              <a:rPr lang="en-US" sz="3200" dirty="0" smtClean="0"/>
              <a:t>github.com/archive</a:t>
            </a:r>
            <a:r>
              <a:rPr lang="sv-SE" sz="3600" dirty="0"/>
              <a:t/>
            </a:r>
            <a:br>
              <a:rPr lang="sv-SE" sz="3600" dirty="0"/>
            </a:br>
            <a:endParaRPr lang="en-US" sz="3600" dirty="0"/>
          </a:p>
        </p:txBody>
      </p:sp>
      <p:pic>
        <p:nvPicPr>
          <p:cNvPr id="2050" name="Picture 2" descr="https://connect.ne.cision.com/logos/Cision/A/avega_group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895" y="2144663"/>
            <a:ext cx="21812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www.iiasa.ac.at/RSS/rss-butt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21088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erikzona.com/wp-content/uploads/2011/05/twitter-bir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335" y="2996952"/>
            <a:ext cx="845371" cy="63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assets.warpspire.com/images/github/octoc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013176"/>
            <a:ext cx="759044" cy="75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42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3568" y="1268760"/>
            <a:ext cx="7772400" cy="1470025"/>
          </a:xfrm>
        </p:spPr>
        <p:txBody>
          <a:bodyPr/>
          <a:lstStyle/>
          <a:p>
            <a:r>
              <a:rPr lang="en-US" dirty="0">
                <a:ea typeface="Hand Of Sean" pitchFamily="2" charset="-128"/>
              </a:rPr>
              <a:t>but it's a </a:t>
            </a:r>
            <a:r>
              <a:rPr lang="en-US" dirty="0" smtClean="0">
                <a:ea typeface="Hand Of Sean" pitchFamily="2" charset="-128"/>
              </a:rPr>
              <a:t>powerful </a:t>
            </a:r>
            <a:r>
              <a:rPr lang="en-US" dirty="0">
                <a:ea typeface="Hand Of Sean" pitchFamily="2" charset="-128"/>
              </a:rPr>
              <a:t>tool and it should be in your toolbox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284984"/>
            <a:ext cx="22955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21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1"/>
          <p:cNvSpPr txBox="1">
            <a:spLocks/>
          </p:cNvSpPr>
          <p:nvPr/>
        </p:nvSpPr>
        <p:spPr>
          <a:xfrm>
            <a:off x="690563" y="1475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Hand Of Sean" pitchFamily="2" charset="-128"/>
              </a:rPr>
              <a:t>... and remember to mix carefully</a:t>
            </a:r>
            <a:endParaRPr lang="en-US" sz="3600" dirty="0">
              <a:latin typeface="Hand Of Sean" pitchFamily="2" charset="-128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8" b="-1727"/>
          <a:stretch/>
        </p:blipFill>
        <p:spPr bwMode="auto">
          <a:xfrm>
            <a:off x="2555776" y="1233384"/>
            <a:ext cx="4122426" cy="5435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42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thanks! questions?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#</a:t>
            </a:r>
            <a:r>
              <a:rPr lang="en-US" sz="3600" dirty="0" err="1" smtClean="0"/>
              <a:t>anjonsson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andersjonsson.blogspot.com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github.com/archive</a:t>
            </a:r>
            <a:endParaRPr lang="en-US" sz="3600" dirty="0"/>
          </a:p>
        </p:txBody>
      </p:sp>
      <p:sp>
        <p:nvSpPr>
          <p:cNvPr id="3" name="textruta 2"/>
          <p:cNvSpPr txBox="1"/>
          <p:nvPr/>
        </p:nvSpPr>
        <p:spPr>
          <a:xfrm>
            <a:off x="0" y="5445224"/>
            <a:ext cx="4716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 Narrow" pitchFamily="34" charset="0"/>
              </a:rPr>
              <a:t>images from:</a:t>
            </a:r>
            <a:endParaRPr lang="en-US" sz="800" dirty="0" smtClean="0">
              <a:latin typeface="Arial Narrow" pitchFamily="34" charset="0"/>
            </a:endParaRPr>
          </a:p>
          <a:p>
            <a:r>
              <a:rPr lang="en-US" sz="800" dirty="0" smtClean="0">
                <a:latin typeface="Arial Narrow" pitchFamily="34" charset="0"/>
              </a:rPr>
              <a:t>twitter - http://www.erikzona.com/tag/twitter/</a:t>
            </a:r>
          </a:p>
          <a:p>
            <a:r>
              <a:rPr lang="en-US" sz="800" dirty="0" err="1" smtClean="0">
                <a:latin typeface="Arial Narrow" pitchFamily="34" charset="0"/>
              </a:rPr>
              <a:t>rss</a:t>
            </a:r>
            <a:r>
              <a:rPr lang="en-US" sz="800" dirty="0" smtClean="0">
                <a:latin typeface="Arial Narrow" pitchFamily="34" charset="0"/>
              </a:rPr>
              <a:t> - http://www.iiasa.ac.at/RSS/</a:t>
            </a:r>
          </a:p>
          <a:p>
            <a:r>
              <a:rPr lang="en-US" sz="800" dirty="0" smtClean="0">
                <a:latin typeface="Arial Narrow" pitchFamily="34" charset="0"/>
              </a:rPr>
              <a:t>hamster - http://www.travelblog.org/Photos/3268923</a:t>
            </a:r>
          </a:p>
          <a:p>
            <a:r>
              <a:rPr lang="en-US" sz="800" dirty="0" smtClean="0">
                <a:latin typeface="Arial Narrow" pitchFamily="34" charset="0"/>
              </a:rPr>
              <a:t>speaker - http://analogstudios.net/images/psds/assets/icons/</a:t>
            </a:r>
          </a:p>
          <a:p>
            <a:r>
              <a:rPr lang="en-US" sz="800" dirty="0" smtClean="0">
                <a:latin typeface="Arial Narrow" pitchFamily="34" charset="0"/>
              </a:rPr>
              <a:t>toolbox - https://mnslis.wordpress.com/2011/05/10/dr-mueller%E2%80%99s-authentic-assessment-toolbox/</a:t>
            </a:r>
          </a:p>
          <a:p>
            <a:r>
              <a:rPr lang="en-US" sz="800" dirty="0" smtClean="0">
                <a:latin typeface="Arial Narrow" pitchFamily="34" charset="0"/>
              </a:rPr>
              <a:t>handshake - http://amspirit.blogspot.com/2010/11/handshake-etiquette.html</a:t>
            </a:r>
          </a:p>
          <a:p>
            <a:r>
              <a:rPr lang="en-US" sz="800" dirty="0" smtClean="0">
                <a:latin typeface="Arial Narrow" pitchFamily="34" charset="0"/>
              </a:rPr>
              <a:t>document - http://www.clker.com/clipart-2297.html, http://www.abadev.com/doc_conv/</a:t>
            </a:r>
          </a:p>
          <a:p>
            <a:r>
              <a:rPr lang="en-US" sz="800" dirty="0">
                <a:latin typeface="Arial Narrow" pitchFamily="34" charset="0"/>
              </a:rPr>
              <a:t>p</a:t>
            </a:r>
            <a:r>
              <a:rPr lang="en-US" sz="800" dirty="0" smtClean="0">
                <a:latin typeface="Arial Narrow" pitchFamily="34" charset="0"/>
              </a:rPr>
              <a:t>olice Siren - </a:t>
            </a:r>
            <a:r>
              <a:rPr lang="en-US" sz="800" dirty="0">
                <a:latin typeface="Arial Narrow" pitchFamily="34" charset="0"/>
              </a:rPr>
              <a:t>http://</a:t>
            </a:r>
            <a:r>
              <a:rPr lang="en-US" sz="800" dirty="0" smtClean="0">
                <a:latin typeface="Arial Narrow" pitchFamily="34" charset="0"/>
              </a:rPr>
              <a:t>www.amazon.com/Rotating-Warning-Police-Siren-Light/dp/B002R2INO4</a:t>
            </a:r>
          </a:p>
          <a:p>
            <a:r>
              <a:rPr lang="sv-SE" sz="800" dirty="0" err="1" smtClean="0">
                <a:latin typeface="Arial Narrow" pitchFamily="34" charset="0"/>
              </a:rPr>
              <a:t>constructor</a:t>
            </a:r>
            <a:r>
              <a:rPr lang="sv-SE" sz="800" dirty="0" smtClean="0">
                <a:latin typeface="Arial Narrow" pitchFamily="34" charset="0"/>
              </a:rPr>
              <a:t> - </a:t>
            </a:r>
            <a:r>
              <a:rPr lang="en-US" sz="800" dirty="0">
                <a:latin typeface="Arial Narrow" pitchFamily="34" charset="0"/>
              </a:rPr>
              <a:t>http://www.skyddsprodukter.se/huvudskydd/skyddshjalmar/standardhjalmar/?sp=21&amp;vm</a:t>
            </a:r>
            <a:r>
              <a:rPr lang="en-US" sz="800" dirty="0" smtClean="0">
                <a:latin typeface="Arial Narrow" pitchFamily="34" charset="0"/>
              </a:rPr>
              <a:t>=</a:t>
            </a:r>
          </a:p>
          <a:p>
            <a:r>
              <a:rPr lang="sv-SE" sz="800" dirty="0" err="1" smtClean="0">
                <a:latin typeface="Arial Narrow" pitchFamily="34" charset="0"/>
              </a:rPr>
              <a:t>roles</a:t>
            </a:r>
            <a:r>
              <a:rPr lang="sv-SE" sz="800" dirty="0" smtClean="0">
                <a:latin typeface="Arial Narrow" pitchFamily="34" charset="0"/>
              </a:rPr>
              <a:t> - </a:t>
            </a:r>
            <a:r>
              <a:rPr lang="en-US" sz="800" dirty="0">
                <a:latin typeface="Arial Narrow" pitchFamily="34" charset="0"/>
              </a:rPr>
              <a:t>http://www.uen.org/cte/family/life_management/unit_3.shtml</a:t>
            </a:r>
            <a:endParaRPr lang="en-US" sz="800" dirty="0">
              <a:latin typeface="Arial Narrow" pitchFamily="34" charset="0"/>
            </a:endParaRPr>
          </a:p>
          <a:p>
            <a:endParaRPr lang="en-US" sz="800" dirty="0" smtClean="0">
              <a:latin typeface="Arial Narrow" pitchFamily="34" charset="0"/>
            </a:endParaRPr>
          </a:p>
        </p:txBody>
      </p:sp>
      <p:pic>
        <p:nvPicPr>
          <p:cNvPr id="1026" name="Picture 2" descr="http://www.iiasa.ac.at/RSS/rss-butt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41247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erikzona.com/wp-content/uploads/2011/05/twitter-bir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348880"/>
            <a:ext cx="845371" cy="63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ruta 3"/>
          <p:cNvSpPr txBox="1"/>
          <p:nvPr/>
        </p:nvSpPr>
        <p:spPr>
          <a:xfrm>
            <a:off x="4514358" y="5489937"/>
            <a:ext cx="43781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Arial Narrow" pitchFamily="34" charset="0"/>
              </a:rPr>
              <a:t>images from:</a:t>
            </a:r>
            <a:endParaRPr lang="en-US" sz="800" dirty="0" smtClean="0">
              <a:latin typeface="Arial Narrow" pitchFamily="34" charset="0"/>
            </a:endParaRPr>
          </a:p>
          <a:p>
            <a:r>
              <a:rPr lang="en-US" sz="800" dirty="0" smtClean="0">
                <a:latin typeface="Arial Narrow" pitchFamily="34" charset="0"/>
              </a:rPr>
              <a:t>key </a:t>
            </a:r>
            <a:r>
              <a:rPr lang="en-US" sz="800" dirty="0">
                <a:latin typeface="Arial Narrow" pitchFamily="34" charset="0"/>
              </a:rPr>
              <a:t>- http://www.stlouislocksmith.com/</a:t>
            </a:r>
          </a:p>
          <a:p>
            <a:r>
              <a:rPr lang="en-US" sz="800" dirty="0">
                <a:latin typeface="Arial Narrow" pitchFamily="34" charset="0"/>
              </a:rPr>
              <a:t>warning - http://www.korguksupport.co.uk/page-li.cfm?pageID=615&amp;next=117&amp;pageMenu=186</a:t>
            </a:r>
          </a:p>
          <a:p>
            <a:r>
              <a:rPr lang="en-US" sz="800" dirty="0">
                <a:latin typeface="Arial Narrow" pitchFamily="34" charset="0"/>
              </a:rPr>
              <a:t>pattern - http://thundafunda.com/2/animals-body-texture/cheetah-skin-pattern-backgrounds-pictures-animals.php </a:t>
            </a:r>
          </a:p>
          <a:p>
            <a:r>
              <a:rPr lang="en-US" sz="800" dirty="0">
                <a:latin typeface="Arial Narrow" pitchFamily="34" charset="0"/>
              </a:rPr>
              <a:t>mixer - http://casablancacuisine.com/can-a-kitchenaid-mixer-make-meringue/</a:t>
            </a:r>
          </a:p>
          <a:p>
            <a:r>
              <a:rPr lang="en-US" sz="800" dirty="0">
                <a:latin typeface="Arial Narrow" pitchFamily="34" charset="0"/>
              </a:rPr>
              <a:t>inheritance - http://www.python-course.eu/object_oriented_programming.php</a:t>
            </a:r>
          </a:p>
          <a:p>
            <a:r>
              <a:rPr lang="sv-SE" sz="800" dirty="0">
                <a:latin typeface="Arial Narrow" pitchFamily="34" charset="0"/>
              </a:rPr>
              <a:t>private - </a:t>
            </a:r>
            <a:r>
              <a:rPr lang="en-US" sz="800" dirty="0">
                <a:latin typeface="Arial Narrow" pitchFamily="34" charset="0"/>
              </a:rPr>
              <a:t>http://mariaroth.blogspot.com/2010/02/operation-overlord.html</a:t>
            </a:r>
          </a:p>
          <a:p>
            <a:r>
              <a:rPr lang="sv-SE" sz="800" dirty="0" err="1">
                <a:latin typeface="Arial Narrow" pitchFamily="34" charset="0"/>
              </a:rPr>
              <a:t>ui</a:t>
            </a:r>
            <a:r>
              <a:rPr lang="sv-SE" sz="800" dirty="0">
                <a:latin typeface="Arial Narrow" pitchFamily="34" charset="0"/>
              </a:rPr>
              <a:t> elements - </a:t>
            </a:r>
            <a:r>
              <a:rPr lang="en-US" sz="800" dirty="0">
                <a:latin typeface="Arial Narrow" pitchFamily="34" charset="0"/>
              </a:rPr>
              <a:t>http://</a:t>
            </a:r>
            <a:r>
              <a:rPr lang="en-US" sz="800" dirty="0" smtClean="0">
                <a:latin typeface="Arial Narrow" pitchFamily="34" charset="0"/>
              </a:rPr>
              <a:t>www.flashmint.com/free/buttons.php</a:t>
            </a:r>
          </a:p>
          <a:p>
            <a:r>
              <a:rPr lang="sv-SE" sz="800" dirty="0" smtClean="0">
                <a:latin typeface="Arial Narrow" pitchFamily="34" charset="0"/>
              </a:rPr>
              <a:t>transformers - </a:t>
            </a:r>
            <a:r>
              <a:rPr lang="en-US" sz="800" dirty="0">
                <a:latin typeface="Arial Narrow" pitchFamily="34" charset="0"/>
              </a:rPr>
              <a:t>http://weloveicons.com/2009/06/transformers-2/</a:t>
            </a:r>
          </a:p>
          <a:p>
            <a:r>
              <a:rPr lang="sv-SE" sz="800" dirty="0" err="1" smtClean="0">
                <a:latin typeface="Arial Narrow" pitchFamily="34" charset="0"/>
              </a:rPr>
              <a:t>github</a:t>
            </a:r>
            <a:r>
              <a:rPr lang="sv-SE" sz="800" dirty="0" smtClean="0">
                <a:latin typeface="Arial Narrow" pitchFamily="34" charset="0"/>
              </a:rPr>
              <a:t> - </a:t>
            </a:r>
            <a:r>
              <a:rPr lang="en-US" sz="800" dirty="0">
                <a:latin typeface="Arial Narrow" pitchFamily="34" charset="0"/>
              </a:rPr>
              <a:t>http://warpspire.com/posts/joining-github/</a:t>
            </a:r>
            <a:endParaRPr lang="en-US" sz="800" dirty="0">
              <a:latin typeface="Arial Narrow" pitchFamily="34" charset="0"/>
            </a:endParaRPr>
          </a:p>
        </p:txBody>
      </p:sp>
      <p:pic>
        <p:nvPicPr>
          <p:cNvPr id="7" name="Picture 2" descr="http://assets.warpspire.com/images/github/octoca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365104"/>
            <a:ext cx="759044" cy="75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42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agenda</a:t>
            </a:r>
            <a:endParaRPr lang="en-US" dirty="0"/>
          </a:p>
        </p:txBody>
      </p:sp>
      <p:sp>
        <p:nvSpPr>
          <p:cNvPr id="3" name="Båge 2"/>
          <p:cNvSpPr/>
          <p:nvPr/>
        </p:nvSpPr>
        <p:spPr>
          <a:xfrm>
            <a:off x="2249742" y="1812250"/>
            <a:ext cx="1188132" cy="1317629"/>
          </a:xfrm>
          <a:prstGeom prst="arc">
            <a:avLst>
              <a:gd name="adj1" fmla="val 17009031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4" name="textruta 3"/>
          <p:cNvSpPr txBox="1"/>
          <p:nvPr/>
        </p:nvSpPr>
        <p:spPr>
          <a:xfrm>
            <a:off x="-11798" y="609329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and Of Sean" pitchFamily="2" charset="-128"/>
              </a:rPr>
              <a:t>please, feel free to interrupt me at any time</a:t>
            </a:r>
          </a:p>
        </p:txBody>
      </p:sp>
      <p:sp>
        <p:nvSpPr>
          <p:cNvPr id="5" name="textruta 4"/>
          <p:cNvSpPr txBox="1"/>
          <p:nvPr/>
        </p:nvSpPr>
        <p:spPr>
          <a:xfrm>
            <a:off x="1259632" y="15475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and Of Sean" pitchFamily="2" charset="-128"/>
              </a:rPr>
              <a:t>why </a:t>
            </a:r>
            <a:r>
              <a:rPr lang="en-US" dirty="0" err="1">
                <a:latin typeface="Hand Of Sean" pitchFamily="2" charset="-128"/>
              </a:rPr>
              <a:t>mixins</a:t>
            </a:r>
            <a:r>
              <a:rPr lang="en-US" dirty="0" smtClean="0">
                <a:latin typeface="Hand Of Sean" pitchFamily="2" charset="-128"/>
              </a:rPr>
              <a:t>?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3442741" y="105273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</a:rPr>
              <a:t>overview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5796136" y="1124744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and Of Sean" pitchFamily="2" charset="-128"/>
              </a:rPr>
              <a:t>area of </a:t>
            </a:r>
            <a:r>
              <a:rPr lang="en-US" dirty="0" smtClean="0">
                <a:latin typeface="Hand Of Sean" pitchFamily="2" charset="-128"/>
              </a:rPr>
              <a:t>usages</a:t>
            </a:r>
          </a:p>
        </p:txBody>
      </p:sp>
      <p:sp>
        <p:nvSpPr>
          <p:cNvPr id="8" name="textruta 7"/>
          <p:cNvSpPr txBox="1"/>
          <p:nvPr/>
        </p:nvSpPr>
        <p:spPr>
          <a:xfrm>
            <a:off x="6732240" y="227687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and Of Sean" pitchFamily="2" charset="-128"/>
              </a:rPr>
              <a:t>where to mix</a:t>
            </a:r>
            <a:r>
              <a:rPr lang="en-US" dirty="0" smtClean="0">
                <a:latin typeface="Hand Of Sean" pitchFamily="2" charset="-128"/>
              </a:rPr>
              <a:t>?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9" name="textruta 8"/>
          <p:cNvSpPr txBox="1"/>
          <p:nvPr/>
        </p:nvSpPr>
        <p:spPr>
          <a:xfrm>
            <a:off x="5976156" y="3981986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and Of Sean" pitchFamily="2" charset="-128"/>
              </a:rPr>
              <a:t>different type of </a:t>
            </a:r>
            <a:r>
              <a:rPr lang="en-US" dirty="0" smtClean="0">
                <a:latin typeface="Hand Of Sean" pitchFamily="2" charset="-128"/>
              </a:rPr>
              <a:t>mixers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0" name="textruta 9"/>
          <p:cNvSpPr txBox="1"/>
          <p:nvPr/>
        </p:nvSpPr>
        <p:spPr>
          <a:xfrm>
            <a:off x="2627784" y="4715852"/>
            <a:ext cx="33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Hand Of Sean" pitchFamily="2" charset="-128"/>
              </a:rPr>
              <a:t>mixin</a:t>
            </a:r>
            <a:r>
              <a:rPr lang="en-US" dirty="0">
                <a:latin typeface="Hand Of Sean" pitchFamily="2" charset="-128"/>
              </a:rPr>
              <a:t> </a:t>
            </a:r>
            <a:r>
              <a:rPr lang="en-US" dirty="0" err="1">
                <a:latin typeface="Hand Of Sean" pitchFamily="2" charset="-128"/>
              </a:rPr>
              <a:t>vs</a:t>
            </a:r>
            <a:r>
              <a:rPr lang="en-US" dirty="0">
                <a:latin typeface="Hand Of Sean" pitchFamily="2" charset="-128"/>
              </a:rPr>
              <a:t> dependency </a:t>
            </a:r>
            <a:r>
              <a:rPr lang="en-US" dirty="0" smtClean="0">
                <a:latin typeface="Hand Of Sean" pitchFamily="2" charset="-128"/>
              </a:rPr>
              <a:t>injection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1" name="textruta 10"/>
          <p:cNvSpPr txBox="1"/>
          <p:nvPr/>
        </p:nvSpPr>
        <p:spPr>
          <a:xfrm>
            <a:off x="1449773" y="3995772"/>
            <a:ext cx="139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and Of Sean" pitchFamily="2" charset="-128"/>
              </a:rPr>
              <a:t>unit </a:t>
            </a:r>
            <a:r>
              <a:rPr lang="en-US" dirty="0" smtClean="0">
                <a:latin typeface="Hand Of Sean" pitchFamily="2" charset="-128"/>
              </a:rPr>
              <a:t>testing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12" name="textruta 11"/>
          <p:cNvSpPr txBox="1"/>
          <p:nvPr/>
        </p:nvSpPr>
        <p:spPr>
          <a:xfrm>
            <a:off x="1014203" y="284865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and Of Sean" pitchFamily="2" charset="-128"/>
              </a:rPr>
              <a:t>drawbacks</a:t>
            </a:r>
          </a:p>
        </p:txBody>
      </p:sp>
      <p:sp>
        <p:nvSpPr>
          <p:cNvPr id="13" name="Båge 12"/>
          <p:cNvSpPr/>
          <p:nvPr/>
        </p:nvSpPr>
        <p:spPr>
          <a:xfrm>
            <a:off x="3419872" y="1196752"/>
            <a:ext cx="792088" cy="2429688"/>
          </a:xfrm>
          <a:prstGeom prst="arc">
            <a:avLst>
              <a:gd name="adj1" fmla="val 17183767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4" name="Båge 13"/>
          <p:cNvSpPr/>
          <p:nvPr/>
        </p:nvSpPr>
        <p:spPr>
          <a:xfrm flipH="1">
            <a:off x="5220072" y="1477084"/>
            <a:ext cx="936104" cy="1519868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5" name="Båge 14"/>
          <p:cNvSpPr/>
          <p:nvPr/>
        </p:nvSpPr>
        <p:spPr>
          <a:xfrm rot="17388529">
            <a:off x="6125927" y="2292439"/>
            <a:ext cx="792088" cy="1080120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6" name="Båge 15"/>
          <p:cNvSpPr/>
          <p:nvPr/>
        </p:nvSpPr>
        <p:spPr>
          <a:xfrm>
            <a:off x="5171866" y="3356992"/>
            <a:ext cx="792088" cy="1080120"/>
          </a:xfrm>
          <a:prstGeom prst="arc">
            <a:avLst>
              <a:gd name="adj1" fmla="val 17203488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7" name="Båge 16"/>
          <p:cNvSpPr/>
          <p:nvPr/>
        </p:nvSpPr>
        <p:spPr>
          <a:xfrm>
            <a:off x="3635896" y="2780929"/>
            <a:ext cx="792088" cy="3456383"/>
          </a:xfrm>
          <a:prstGeom prst="arc">
            <a:avLst>
              <a:gd name="adj1" fmla="val 17217329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8" name="Båge 17"/>
          <p:cNvSpPr/>
          <p:nvPr/>
        </p:nvSpPr>
        <p:spPr>
          <a:xfrm rot="4147152">
            <a:off x="2517451" y="3139736"/>
            <a:ext cx="792088" cy="1080120"/>
          </a:xfrm>
          <a:prstGeom prst="arc">
            <a:avLst>
              <a:gd name="adj1" fmla="val 16902935"/>
              <a:gd name="adj2" fmla="val 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9" name="Båge 18"/>
          <p:cNvSpPr/>
          <p:nvPr/>
        </p:nvSpPr>
        <p:spPr>
          <a:xfrm rot="18511847">
            <a:off x="2495991" y="2640610"/>
            <a:ext cx="1435266" cy="2078373"/>
          </a:xfrm>
          <a:prstGeom prst="arc">
            <a:avLst>
              <a:gd name="adj1" fmla="val 16312976"/>
              <a:gd name="adj2" fmla="val 18906479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120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sv-SE" dirty="0" err="1"/>
              <a:t>t</a:t>
            </a:r>
            <a:r>
              <a:rPr lang="sv-SE" dirty="0" err="1" smtClean="0"/>
              <a:t>his</a:t>
            </a:r>
            <a:r>
              <a:rPr lang="sv-SE" dirty="0" smtClean="0"/>
              <a:t> </a:t>
            </a:r>
            <a:r>
              <a:rPr lang="sv-SE" dirty="0"/>
              <a:t>is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mixin</a:t>
            </a:r>
            <a:r>
              <a:rPr lang="sv-SE" dirty="0"/>
              <a:t> in JavaScript</a:t>
            </a:r>
            <a:br>
              <a:rPr lang="sv-SE" dirty="0"/>
            </a:br>
            <a:r>
              <a:rPr lang="sv-SE" dirty="0"/>
              <a:t> </a:t>
            </a:r>
            <a:r>
              <a:rPr lang="sv-SE" dirty="0" smtClean="0"/>
              <a:t>- </a:t>
            </a:r>
            <a:r>
              <a:rPr lang="sv-SE" dirty="0"/>
              <a:t>not </a:t>
            </a:r>
            <a:r>
              <a:rPr lang="sv-SE" dirty="0" err="1"/>
              <a:t>mixin</a:t>
            </a:r>
            <a:r>
              <a:rPr lang="sv-SE" dirty="0"/>
              <a:t> in </a:t>
            </a:r>
            <a:r>
              <a:rPr lang="sv-SE" dirty="0" smtClean="0"/>
              <a:t>Ruby/</a:t>
            </a:r>
            <a:r>
              <a:rPr lang="sv-SE" dirty="0" err="1" smtClean="0"/>
              <a:t>Lisp</a:t>
            </a:r>
            <a:r>
              <a:rPr lang="sv-SE" dirty="0" smtClean="0"/>
              <a:t>/</a:t>
            </a:r>
            <a:r>
              <a:rPr lang="sv-SE" dirty="0" err="1" smtClean="0"/>
              <a:t>etc</a:t>
            </a:r>
            <a:r>
              <a:rPr lang="sv-SE" dirty="0"/>
              <a:t/>
            </a:r>
            <a:br>
              <a:rPr lang="sv-SE" dirty="0"/>
            </a:br>
            <a:r>
              <a:rPr lang="sv-SE" dirty="0"/>
              <a:t/>
            </a:r>
            <a:br>
              <a:rPr lang="sv-SE" dirty="0"/>
            </a:br>
            <a:r>
              <a:rPr lang="sv-SE" sz="2700" dirty="0"/>
              <a:t>(</a:t>
            </a:r>
            <a:r>
              <a:rPr lang="sv-SE" sz="2700" dirty="0" err="1" smtClean="0"/>
              <a:t>javascript</a:t>
            </a:r>
            <a:r>
              <a:rPr lang="sv-SE" sz="2700" dirty="0" smtClean="0"/>
              <a:t> </a:t>
            </a:r>
            <a:r>
              <a:rPr lang="en-US" sz="2700" dirty="0" smtClean="0"/>
              <a:t>do </a:t>
            </a:r>
            <a:r>
              <a:rPr lang="en-US" sz="2700" dirty="0"/>
              <a:t>not support </a:t>
            </a:r>
            <a:r>
              <a:rPr lang="en-US" sz="2700" dirty="0" err="1"/>
              <a:t>mixins</a:t>
            </a:r>
            <a:r>
              <a:rPr lang="en-US" sz="2700" dirty="0"/>
              <a:t> on </a:t>
            </a:r>
            <a:r>
              <a:rPr lang="en-US" sz="2700" dirty="0" smtClean="0"/>
              <a:t>the </a:t>
            </a:r>
            <a:r>
              <a:rPr lang="en-US" sz="2700" dirty="0"/>
              <a:t>language level, but it can easily be  mimic with code)</a:t>
            </a:r>
          </a:p>
        </p:txBody>
      </p:sp>
      <p:pic>
        <p:nvPicPr>
          <p:cNvPr id="7170" name="Picture 2" descr="http://www.korguksupport.co.uk/UserFiles/Image/warn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56076">
            <a:off x="-44762" y="986897"/>
            <a:ext cx="1872208" cy="163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42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/>
          <a:lstStyle/>
          <a:p>
            <a:r>
              <a:rPr lang="sv-SE" dirty="0" err="1" smtClean="0"/>
              <a:t>why</a:t>
            </a:r>
            <a:r>
              <a:rPr lang="sv-SE" dirty="0" smtClean="0"/>
              <a:t> </a:t>
            </a:r>
            <a:r>
              <a:rPr lang="sv-SE" dirty="0" err="1" smtClean="0"/>
              <a:t>mixins</a:t>
            </a:r>
            <a:r>
              <a:rPr lang="sv-SE" dirty="0" smtClean="0"/>
              <a:t>?</a:t>
            </a:r>
            <a:endParaRPr lang="en-US" dirty="0"/>
          </a:p>
        </p:txBody>
      </p:sp>
      <p:sp>
        <p:nvSpPr>
          <p:cNvPr id="3" name="textruta 2"/>
          <p:cNvSpPr txBox="1"/>
          <p:nvPr/>
        </p:nvSpPr>
        <p:spPr>
          <a:xfrm>
            <a:off x="1259632" y="1597442"/>
            <a:ext cx="2776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Hand Of Sean" pitchFamily="2" charset="-128"/>
              </a:rPr>
              <a:t>pattern</a:t>
            </a:r>
            <a:r>
              <a:rPr lang="sv-SE" dirty="0" smtClean="0">
                <a:latin typeface="Hand Of Sean" pitchFamily="2" charset="-128"/>
              </a:rPr>
              <a:t> </a:t>
            </a:r>
            <a:r>
              <a:rPr lang="sv-SE" dirty="0" err="1" smtClean="0">
                <a:latin typeface="Hand Of Sean" pitchFamily="2" charset="-128"/>
              </a:rPr>
              <a:t>to</a:t>
            </a:r>
            <a:r>
              <a:rPr lang="sv-SE" dirty="0" smtClean="0">
                <a:latin typeface="Hand Of Sean" pitchFamily="2" charset="-128"/>
              </a:rPr>
              <a:t> </a:t>
            </a:r>
            <a:r>
              <a:rPr lang="sv-SE" dirty="0" err="1" smtClean="0">
                <a:latin typeface="Hand Of Sean" pitchFamily="2" charset="-128"/>
              </a:rPr>
              <a:t>reuse</a:t>
            </a:r>
            <a:r>
              <a:rPr lang="sv-SE" dirty="0" smtClean="0">
                <a:latin typeface="Hand Of Sean" pitchFamily="2" charset="-128"/>
              </a:rPr>
              <a:t> </a:t>
            </a:r>
            <a:r>
              <a:rPr lang="sv-SE" dirty="0" err="1" smtClean="0">
                <a:latin typeface="Hand Of Sean" pitchFamily="2" charset="-128"/>
              </a:rPr>
              <a:t>code</a:t>
            </a:r>
            <a:r>
              <a:rPr lang="sv-SE" dirty="0" smtClean="0">
                <a:latin typeface="Hand Of Sean" pitchFamily="2" charset="-128"/>
              </a:rPr>
              <a:t>/</a:t>
            </a:r>
          </a:p>
          <a:p>
            <a:r>
              <a:rPr lang="sv-SE" dirty="0" err="1" smtClean="0">
                <a:latin typeface="Hand Of Sean" pitchFamily="2" charset="-128"/>
              </a:rPr>
              <a:t>functioniallity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4" name="Rektangel 3"/>
          <p:cNvSpPr/>
          <p:nvPr/>
        </p:nvSpPr>
        <p:spPr>
          <a:xfrm>
            <a:off x="4444218" y="621717"/>
            <a:ext cx="3251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and Of Sean" pitchFamily="2" charset="-128"/>
              </a:rPr>
              <a:t>it's </a:t>
            </a:r>
            <a:r>
              <a:rPr lang="en-US" dirty="0" smtClean="0">
                <a:latin typeface="Hand Of Sean" pitchFamily="2" charset="-128"/>
              </a:rPr>
              <a:t>not classical </a:t>
            </a:r>
            <a:r>
              <a:rPr lang="en-US" dirty="0">
                <a:latin typeface="Hand Of Sean" pitchFamily="2" charset="-128"/>
              </a:rPr>
              <a:t>inheritance!</a:t>
            </a:r>
          </a:p>
        </p:txBody>
      </p:sp>
      <p:sp>
        <p:nvSpPr>
          <p:cNvPr id="5" name="textruta 4"/>
          <p:cNvSpPr txBox="1"/>
          <p:nvPr/>
        </p:nvSpPr>
        <p:spPr>
          <a:xfrm>
            <a:off x="1976571" y="4941168"/>
            <a:ext cx="532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and Of Sean" pitchFamily="2" charset="-128"/>
              </a:rPr>
              <a:t>change inner/outer behaviors from the outside</a:t>
            </a:r>
            <a:r>
              <a:rPr lang="en-US" dirty="0" smtClean="0">
                <a:latin typeface="Hand Of Sean" pitchFamily="2" charset="-128"/>
              </a:rPr>
              <a:t>*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5064142" y="6468142"/>
            <a:ext cx="404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and Of Sean" pitchFamily="2" charset="-128"/>
              </a:rPr>
              <a:t>* yeah, and this can get really bad</a:t>
            </a:r>
            <a:r>
              <a:rPr lang="en-US" dirty="0" smtClean="0">
                <a:latin typeface="Hand Of Sean" pitchFamily="2" charset="-128"/>
              </a:rPr>
              <a:t>!</a:t>
            </a:r>
            <a:endParaRPr lang="en-US" dirty="0">
              <a:latin typeface="Hand Of Sean" pitchFamily="2" charset="-128"/>
            </a:endParaRPr>
          </a:p>
        </p:txBody>
      </p:sp>
      <p:pic>
        <p:nvPicPr>
          <p:cNvPr id="8198" name="Picture 6" descr="http://www.python-course.eu/images/inheritanc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913" y="980728"/>
            <a:ext cx="1214551" cy="103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ktangel med rundade hörn 14"/>
          <p:cNvSpPr/>
          <p:nvPr/>
        </p:nvSpPr>
        <p:spPr>
          <a:xfrm>
            <a:off x="683568" y="1628800"/>
            <a:ext cx="526122" cy="350748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9" name="Båge 8"/>
          <p:cNvSpPr/>
          <p:nvPr/>
        </p:nvSpPr>
        <p:spPr>
          <a:xfrm>
            <a:off x="3786207" y="1791400"/>
            <a:ext cx="500294" cy="2213664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0" name="Båge 9"/>
          <p:cNvSpPr/>
          <p:nvPr/>
        </p:nvSpPr>
        <p:spPr>
          <a:xfrm flipH="1">
            <a:off x="3923928" y="813696"/>
            <a:ext cx="785793" cy="1167558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1" name="Båge 10"/>
          <p:cNvSpPr/>
          <p:nvPr/>
        </p:nvSpPr>
        <p:spPr>
          <a:xfrm>
            <a:off x="4709721" y="3663608"/>
            <a:ext cx="500294" cy="2213664"/>
          </a:xfrm>
          <a:prstGeom prst="arc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261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5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 2"/>
          <p:cNvSpPr/>
          <p:nvPr/>
        </p:nvSpPr>
        <p:spPr>
          <a:xfrm>
            <a:off x="755576" y="1052736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1403648" y="56392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Hand Of Sean" pitchFamily="2" charset="-128"/>
                <a:ea typeface="Hand Of Sean" pitchFamily="2" charset="-128"/>
              </a:rPr>
              <a:t>object A</a:t>
            </a:r>
            <a:endParaRPr lang="en-US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8" name="Ellips 7"/>
          <p:cNvSpPr/>
          <p:nvPr/>
        </p:nvSpPr>
        <p:spPr>
          <a:xfrm>
            <a:off x="3491880" y="1099797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0" name="textruta 9"/>
          <p:cNvSpPr txBox="1"/>
          <p:nvPr/>
        </p:nvSpPr>
        <p:spPr>
          <a:xfrm>
            <a:off x="4197163" y="610984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  <a:ea typeface="Hand Of Sean" pitchFamily="2" charset="-128"/>
              </a:rPr>
              <a:t>object B</a:t>
            </a:r>
            <a:endParaRPr lang="en-US" dirty="0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11" name="Ellips 10"/>
          <p:cNvSpPr/>
          <p:nvPr/>
        </p:nvSpPr>
        <p:spPr>
          <a:xfrm>
            <a:off x="6156176" y="1100209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3" name="textruta 12"/>
          <p:cNvSpPr txBox="1"/>
          <p:nvPr/>
        </p:nvSpPr>
        <p:spPr>
          <a:xfrm>
            <a:off x="6804248" y="611396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  <a:ea typeface="Hand Of Sean" pitchFamily="2" charset="-128"/>
              </a:rPr>
              <a:t>object C</a:t>
            </a:r>
            <a:endParaRPr lang="en-US" dirty="0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24" name="Ellips 23"/>
          <p:cNvSpPr/>
          <p:nvPr/>
        </p:nvSpPr>
        <p:spPr>
          <a:xfrm>
            <a:off x="1691680" y="3677925"/>
            <a:ext cx="432048" cy="432048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25" name="Ellips 24"/>
          <p:cNvSpPr/>
          <p:nvPr/>
        </p:nvSpPr>
        <p:spPr>
          <a:xfrm>
            <a:off x="4429907" y="3677925"/>
            <a:ext cx="432048" cy="432048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26" name="Ellips 25"/>
          <p:cNvSpPr/>
          <p:nvPr/>
        </p:nvSpPr>
        <p:spPr>
          <a:xfrm>
            <a:off x="7092280" y="3677925"/>
            <a:ext cx="432048" cy="432048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284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 2"/>
          <p:cNvSpPr/>
          <p:nvPr/>
        </p:nvSpPr>
        <p:spPr>
          <a:xfrm>
            <a:off x="755576" y="1052736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1403648" y="56392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Hand Of Sean" pitchFamily="2" charset="-128"/>
                <a:ea typeface="Hand Of Sean" pitchFamily="2" charset="-128"/>
              </a:rPr>
              <a:t>object A</a:t>
            </a:r>
            <a:endParaRPr lang="en-US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8" name="Ellips 7"/>
          <p:cNvSpPr/>
          <p:nvPr/>
        </p:nvSpPr>
        <p:spPr>
          <a:xfrm>
            <a:off x="3491880" y="1099797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0" name="textruta 9"/>
          <p:cNvSpPr txBox="1"/>
          <p:nvPr/>
        </p:nvSpPr>
        <p:spPr>
          <a:xfrm>
            <a:off x="4197163" y="610984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  <a:ea typeface="Hand Of Sean" pitchFamily="2" charset="-128"/>
              </a:rPr>
              <a:t>object B</a:t>
            </a:r>
            <a:endParaRPr lang="en-US" dirty="0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11" name="Ellips 10"/>
          <p:cNvSpPr/>
          <p:nvPr/>
        </p:nvSpPr>
        <p:spPr>
          <a:xfrm>
            <a:off x="6156176" y="1100209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3" name="textruta 12"/>
          <p:cNvSpPr txBox="1"/>
          <p:nvPr/>
        </p:nvSpPr>
        <p:spPr>
          <a:xfrm>
            <a:off x="6804248" y="611396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  <a:ea typeface="Hand Of Sean" pitchFamily="2" charset="-128"/>
              </a:rPr>
              <a:t>object C</a:t>
            </a:r>
            <a:endParaRPr lang="en-US" dirty="0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14" name="Ellips 13"/>
          <p:cNvSpPr/>
          <p:nvPr/>
        </p:nvSpPr>
        <p:spPr>
          <a:xfrm>
            <a:off x="4427984" y="5528872"/>
            <a:ext cx="432048" cy="432048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cxnSp>
        <p:nvCxnSpPr>
          <p:cNvPr id="16" name="Rak pil 15"/>
          <p:cNvCxnSpPr/>
          <p:nvPr/>
        </p:nvCxnSpPr>
        <p:spPr>
          <a:xfrm>
            <a:off x="2483769" y="4365104"/>
            <a:ext cx="1680781" cy="1152129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ak pil 17"/>
          <p:cNvCxnSpPr/>
          <p:nvPr/>
        </p:nvCxnSpPr>
        <p:spPr>
          <a:xfrm flipH="1">
            <a:off x="4644008" y="4647685"/>
            <a:ext cx="1923" cy="72553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ak pil 19"/>
          <p:cNvCxnSpPr/>
          <p:nvPr/>
        </p:nvCxnSpPr>
        <p:spPr>
          <a:xfrm flipH="1">
            <a:off x="5115451" y="4509121"/>
            <a:ext cx="1904822" cy="108012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 23"/>
          <p:cNvSpPr/>
          <p:nvPr/>
        </p:nvSpPr>
        <p:spPr>
          <a:xfrm>
            <a:off x="1691680" y="3677925"/>
            <a:ext cx="432048" cy="432048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25" name="Ellips 24"/>
          <p:cNvSpPr/>
          <p:nvPr/>
        </p:nvSpPr>
        <p:spPr>
          <a:xfrm>
            <a:off x="4429907" y="3677925"/>
            <a:ext cx="432048" cy="432048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26" name="Ellips 25"/>
          <p:cNvSpPr/>
          <p:nvPr/>
        </p:nvSpPr>
        <p:spPr>
          <a:xfrm>
            <a:off x="7092280" y="3677925"/>
            <a:ext cx="432048" cy="432048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920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 2"/>
          <p:cNvSpPr/>
          <p:nvPr/>
        </p:nvSpPr>
        <p:spPr>
          <a:xfrm>
            <a:off x="755576" y="1052736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1403648" y="56392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Hand Of Sean" pitchFamily="2" charset="-128"/>
                <a:ea typeface="Hand Of Sean" pitchFamily="2" charset="-128"/>
              </a:rPr>
              <a:t>object A</a:t>
            </a:r>
            <a:endParaRPr lang="en-US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8" name="Ellips 7"/>
          <p:cNvSpPr/>
          <p:nvPr/>
        </p:nvSpPr>
        <p:spPr>
          <a:xfrm>
            <a:off x="3491880" y="1099797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0" name="textruta 9"/>
          <p:cNvSpPr txBox="1"/>
          <p:nvPr/>
        </p:nvSpPr>
        <p:spPr>
          <a:xfrm>
            <a:off x="4197163" y="610984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  <a:ea typeface="Hand Of Sean" pitchFamily="2" charset="-128"/>
              </a:rPr>
              <a:t>object B</a:t>
            </a:r>
            <a:endParaRPr lang="en-US" dirty="0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11" name="Ellips 10"/>
          <p:cNvSpPr/>
          <p:nvPr/>
        </p:nvSpPr>
        <p:spPr>
          <a:xfrm>
            <a:off x="6156176" y="1100209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3" name="textruta 12"/>
          <p:cNvSpPr txBox="1"/>
          <p:nvPr/>
        </p:nvSpPr>
        <p:spPr>
          <a:xfrm>
            <a:off x="6804248" y="611396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  <a:ea typeface="Hand Of Sean" pitchFamily="2" charset="-128"/>
              </a:rPr>
              <a:t>object C</a:t>
            </a:r>
            <a:endParaRPr lang="en-US" dirty="0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14" name="Ellips 13"/>
          <p:cNvSpPr/>
          <p:nvPr/>
        </p:nvSpPr>
        <p:spPr>
          <a:xfrm>
            <a:off x="4427984" y="5528872"/>
            <a:ext cx="432048" cy="432048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2" name="textruta 1"/>
          <p:cNvSpPr txBox="1"/>
          <p:nvPr/>
        </p:nvSpPr>
        <p:spPr>
          <a:xfrm>
            <a:off x="5092837" y="556023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Hand Of Sean" pitchFamily="2" charset="-128"/>
              </a:rPr>
              <a:t>mixin</a:t>
            </a:r>
            <a:endParaRPr lang="en-US" dirty="0">
              <a:latin typeface="Hand Of Sean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253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 2"/>
          <p:cNvSpPr/>
          <p:nvPr/>
        </p:nvSpPr>
        <p:spPr>
          <a:xfrm>
            <a:off x="755576" y="1052736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1403648" y="563923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Hand Of Sean" pitchFamily="2" charset="-128"/>
                <a:ea typeface="Hand Of Sean" pitchFamily="2" charset="-128"/>
              </a:rPr>
              <a:t>object A</a:t>
            </a:r>
            <a:endParaRPr lang="en-US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8" name="Ellips 7"/>
          <p:cNvSpPr/>
          <p:nvPr/>
        </p:nvSpPr>
        <p:spPr>
          <a:xfrm>
            <a:off x="3491880" y="1099797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0" name="textruta 9"/>
          <p:cNvSpPr txBox="1"/>
          <p:nvPr/>
        </p:nvSpPr>
        <p:spPr>
          <a:xfrm>
            <a:off x="4197163" y="610984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  <a:ea typeface="Hand Of Sean" pitchFamily="2" charset="-128"/>
              </a:rPr>
              <a:t>object B</a:t>
            </a:r>
            <a:endParaRPr lang="en-US" dirty="0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11" name="Ellips 10"/>
          <p:cNvSpPr/>
          <p:nvPr/>
        </p:nvSpPr>
        <p:spPr>
          <a:xfrm>
            <a:off x="6156176" y="1100209"/>
            <a:ext cx="2304256" cy="3264895"/>
          </a:xfrm>
          <a:prstGeom prst="ellips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13" name="textruta 12"/>
          <p:cNvSpPr txBox="1"/>
          <p:nvPr/>
        </p:nvSpPr>
        <p:spPr>
          <a:xfrm>
            <a:off x="6804248" y="611396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and Of Sean" pitchFamily="2" charset="-128"/>
                <a:ea typeface="Hand Of Sean" pitchFamily="2" charset="-128"/>
              </a:rPr>
              <a:t>object C</a:t>
            </a:r>
            <a:endParaRPr lang="en-US" dirty="0">
              <a:latin typeface="Hand Of Sean" pitchFamily="2" charset="-128"/>
              <a:ea typeface="Hand Of Sean" pitchFamily="2" charset="-128"/>
            </a:endParaRPr>
          </a:p>
        </p:txBody>
      </p:sp>
      <p:sp>
        <p:nvSpPr>
          <p:cNvPr id="14" name="Ellips 13"/>
          <p:cNvSpPr/>
          <p:nvPr/>
        </p:nvSpPr>
        <p:spPr>
          <a:xfrm>
            <a:off x="4427984" y="6309320"/>
            <a:ext cx="432048" cy="432048"/>
          </a:xfrm>
          <a:prstGeom prst="ellipse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cxnSp>
        <p:nvCxnSpPr>
          <p:cNvPr id="5" name="Rak pil 4"/>
          <p:cNvCxnSpPr/>
          <p:nvPr/>
        </p:nvCxnSpPr>
        <p:spPr>
          <a:xfrm>
            <a:off x="4644008" y="5877272"/>
            <a:ext cx="0" cy="28803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k pil 8"/>
          <p:cNvCxnSpPr/>
          <p:nvPr/>
        </p:nvCxnSpPr>
        <p:spPr>
          <a:xfrm flipV="1">
            <a:off x="4644008" y="4509120"/>
            <a:ext cx="0" cy="64807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k pil 14"/>
          <p:cNvCxnSpPr/>
          <p:nvPr/>
        </p:nvCxnSpPr>
        <p:spPr>
          <a:xfrm flipV="1">
            <a:off x="4753565" y="4365104"/>
            <a:ext cx="1834659" cy="792088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k pil 18"/>
          <p:cNvCxnSpPr/>
          <p:nvPr/>
        </p:nvCxnSpPr>
        <p:spPr>
          <a:xfrm flipH="1" flipV="1">
            <a:off x="2535689" y="4364692"/>
            <a:ext cx="2036311" cy="79250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ruta 20"/>
          <p:cNvSpPr txBox="1"/>
          <p:nvPr/>
        </p:nvSpPr>
        <p:spPr>
          <a:xfrm>
            <a:off x="5004048" y="6372036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>
                <a:latin typeface="Hand Of Sean" pitchFamily="2" charset="-128"/>
              </a:rPr>
              <a:t>mixin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27" name="textruta 26"/>
          <p:cNvSpPr txBox="1"/>
          <p:nvPr/>
        </p:nvSpPr>
        <p:spPr>
          <a:xfrm>
            <a:off x="5076056" y="5363924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latin typeface="Hand Of Sean" pitchFamily="2" charset="-128"/>
              </a:rPr>
              <a:t>mixer (</a:t>
            </a:r>
            <a:r>
              <a:rPr lang="sv-SE" dirty="0" err="1" smtClean="0">
                <a:latin typeface="Hand Of Sean" pitchFamily="2" charset="-128"/>
              </a:rPr>
              <a:t>augmenter</a:t>
            </a:r>
            <a:r>
              <a:rPr lang="sv-SE" dirty="0" smtClean="0">
                <a:latin typeface="Hand Of Sean" pitchFamily="2" charset="-128"/>
              </a:rPr>
              <a:t>)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22" name="textruta 21"/>
          <p:cNvSpPr txBox="1"/>
          <p:nvPr/>
        </p:nvSpPr>
        <p:spPr>
          <a:xfrm>
            <a:off x="2864657" y="473377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Hand Of Sean" pitchFamily="2" charset="-128"/>
              </a:rPr>
              <a:t>copy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28" name="textruta 27"/>
          <p:cNvSpPr txBox="1"/>
          <p:nvPr/>
        </p:nvSpPr>
        <p:spPr>
          <a:xfrm>
            <a:off x="3944777" y="451684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Hand Of Sean" pitchFamily="2" charset="-128"/>
              </a:rPr>
              <a:t>copy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29" name="textruta 28"/>
          <p:cNvSpPr txBox="1"/>
          <p:nvPr/>
        </p:nvSpPr>
        <p:spPr>
          <a:xfrm>
            <a:off x="5842564" y="464849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>
                <a:latin typeface="Hand Of Sean" pitchFamily="2" charset="-128"/>
              </a:rPr>
              <a:t>copy</a:t>
            </a:r>
            <a:endParaRPr lang="en-US" dirty="0">
              <a:latin typeface="Hand Of Sean" pitchFamily="2" charset="-128"/>
            </a:endParaRPr>
          </a:p>
        </p:txBody>
      </p:sp>
      <p:sp>
        <p:nvSpPr>
          <p:cNvPr id="30" name="Ellips 29"/>
          <p:cNvSpPr/>
          <p:nvPr/>
        </p:nvSpPr>
        <p:spPr>
          <a:xfrm>
            <a:off x="1691680" y="3645024"/>
            <a:ext cx="432048" cy="432048"/>
          </a:xfrm>
          <a:prstGeom prst="ellipse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31" name="Ellips 30"/>
          <p:cNvSpPr/>
          <p:nvPr/>
        </p:nvSpPr>
        <p:spPr>
          <a:xfrm>
            <a:off x="4427984" y="3645024"/>
            <a:ext cx="432048" cy="432048"/>
          </a:xfrm>
          <a:prstGeom prst="ellipse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sp>
        <p:nvSpPr>
          <p:cNvPr id="32" name="Ellips 31"/>
          <p:cNvSpPr/>
          <p:nvPr/>
        </p:nvSpPr>
        <p:spPr>
          <a:xfrm>
            <a:off x="7092280" y="3679596"/>
            <a:ext cx="432048" cy="432048"/>
          </a:xfrm>
          <a:prstGeom prst="ellipse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Hand Of Sean" pitchFamily="2" charset="-128"/>
            </a:endParaRPr>
          </a:p>
        </p:txBody>
      </p:sp>
      <p:pic>
        <p:nvPicPr>
          <p:cNvPr id="33" name="Picture 2" descr="http://t2.gstatic.com/images?q=tbn:ANd9GcQ9cfH1OZwCcnXD2G0xTmuipeOvRt8XDG9U4xiXx_s1i_tuxI5z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701" y="5229200"/>
            <a:ext cx="658614" cy="59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53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2" grpId="0"/>
      <p:bldP spid="28" grpId="0"/>
      <p:bldP spid="29" grpId="0"/>
      <p:bldP spid="30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>
              <a:lumMod val="95000"/>
              <a:lumOff val="5000"/>
            </a:schemeClr>
          </a:solidFill>
        </a:ln>
      </a:spPr>
      <a:bodyPr rtlCol="0" anchor="ctr"/>
      <a:lstStyle>
        <a:defPPr algn="ctr">
          <a:defRPr>
            <a:latin typeface="Mia's Scribblings ~" pitchFamily="2" charset="0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338</Words>
  <Application>Microsoft Office PowerPoint</Application>
  <PresentationFormat>Bildspel på skärmen (4:3)</PresentationFormat>
  <Paragraphs>99</Paragraphs>
  <Slides>22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22</vt:i4>
      </vt:variant>
    </vt:vector>
  </HeadingPairs>
  <TitlesOfParts>
    <vt:vector size="23" baseType="lpstr">
      <vt:lpstr>Office-tema</vt:lpstr>
      <vt:lpstr>mixins and mixes in JavaScript</vt:lpstr>
      <vt:lpstr>  Anders Jönsson (               )  #anjonsson  andersjonsson.blogspot.com  github.com/archive </vt:lpstr>
      <vt:lpstr>agenda</vt:lpstr>
      <vt:lpstr>this is about mixin in JavaScript  - not mixin in Ruby/Lisp/etc  (javascript do not support mixins on the language level, but it can easily be  mimic with code)</vt:lpstr>
      <vt:lpstr>why mixins?</vt:lpstr>
      <vt:lpstr>PowerPoint-presentation</vt:lpstr>
      <vt:lpstr>PowerPoint-presentation</vt:lpstr>
      <vt:lpstr>PowerPoint-presentation</vt:lpstr>
      <vt:lpstr>PowerPoint-presentation</vt:lpstr>
      <vt:lpstr>Demo! (BookService)</vt:lpstr>
      <vt:lpstr>area of usages</vt:lpstr>
      <vt:lpstr>Demo! (JSONify)</vt:lpstr>
      <vt:lpstr>mixin _private methods?     - yeah why not!</vt:lpstr>
      <vt:lpstr>Demo! (ProductView)</vt:lpstr>
      <vt:lpstr>where to mix?</vt:lpstr>
      <vt:lpstr>"strict" and "loose" mixer</vt:lpstr>
      <vt:lpstr>mixin vs dependency injection</vt:lpstr>
      <vt:lpstr>unit testing?  test the mixins in isolation?</vt:lpstr>
      <vt:lpstr>drawbacks</vt:lpstr>
      <vt:lpstr>but it's a powerful tool and it should be in your toolbox</vt:lpstr>
      <vt:lpstr>PowerPoint-presentation</vt:lpstr>
      <vt:lpstr>thanks! questions?   #anjonsson  andersjonsson.blogspot.com  github.com/archive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Mixins and mixes in JavaScript</dc:title>
  <dc:creator>Anders</dc:creator>
  <cp:lastModifiedBy>Anders</cp:lastModifiedBy>
  <cp:revision>41</cp:revision>
  <dcterms:created xsi:type="dcterms:W3CDTF">2011-06-20T19:49:43Z</dcterms:created>
  <dcterms:modified xsi:type="dcterms:W3CDTF">2011-06-22T18:31:33Z</dcterms:modified>
</cp:coreProperties>
</file>