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3" r:id="rId4"/>
    <p:sldId id="259" r:id="rId5"/>
    <p:sldId id="276" r:id="rId6"/>
    <p:sldId id="265" r:id="rId7"/>
    <p:sldId id="279" r:id="rId8"/>
    <p:sldId id="277" r:id="rId9"/>
    <p:sldId id="278" r:id="rId10"/>
    <p:sldId id="275" r:id="rId11"/>
    <p:sldId id="271" r:id="rId12"/>
    <p:sldId id="274" r:id="rId13"/>
    <p:sldId id="273" r:id="rId14"/>
    <p:sldId id="272" r:id="rId15"/>
    <p:sldId id="268" r:id="rId16"/>
    <p:sldId id="269" r:id="rId17"/>
    <p:sldId id="266" r:id="rId18"/>
    <p:sldId id="267" r:id="rId19"/>
    <p:sldId id="262" r:id="rId20"/>
    <p:sldId id="264" r:id="rId21"/>
    <p:sldId id="260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94639" autoAdjust="0"/>
  </p:normalViewPr>
  <p:slideViewPr>
    <p:cSldViewPr>
      <p:cViewPr>
        <p:scale>
          <a:sx n="150" d="100"/>
          <a:sy n="150" d="100"/>
        </p:scale>
        <p:origin x="-318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FD8FF-9AB3-45C7-9A21-B9183580EF10}" type="datetimeFigureOut">
              <a:rPr lang="en-US" smtClean="0"/>
              <a:t>6/21/2011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81ACC-811D-425C-A322-9524D054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81ACC-811D-425C-A322-9524D0541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6/20/2011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fld id="{F66A90CE-C256-4169-9CD7-E7275130769D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fld id="{026726E6-46C6-475D-98B3-17C4AE4A1D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d Of Sean" pitchFamily="2" charset="-12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yddsprodukter.se/huvudskydd/skyddshjalmar/standardhjalmar/?sp=21&amp;v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900" dirty="0" err="1" smtClean="0"/>
              <a:t>mixins</a:t>
            </a:r>
            <a:r>
              <a:rPr lang="en-US" dirty="0" smtClean="0"/>
              <a:t> and mixes in JavaScript</a:t>
            </a:r>
            <a:endParaRPr lang="en-US" dirty="0"/>
          </a:p>
        </p:txBody>
      </p:sp>
      <p:pic>
        <p:nvPicPr>
          <p:cNvPr id="9218" name="Picture 2" descr="http://t2.gstatic.com/images?q=tbn:ANd9GcQ9cfH1OZwCcnXD2G0xTmuipeOvRt8XDG9U4xiXx_s1i_tuxI5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/>
              <a:t>(</a:t>
            </a:r>
            <a:r>
              <a:rPr lang="sv-SE" dirty="0" err="1"/>
              <a:t>BookService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area of usages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187624" y="148478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caching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5239351" y="79606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reuse of elements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940152" y="43558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transformation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656727" y="41026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other...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6948264" y="21328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security</a:t>
            </a:r>
            <a:endParaRPr lang="en-US" dirty="0">
              <a:latin typeface="Hand Of Sean" pitchFamily="2" charset="-128"/>
            </a:endParaRPr>
          </a:p>
        </p:txBody>
      </p:sp>
      <p:cxnSp>
        <p:nvCxnSpPr>
          <p:cNvPr id="9" name="Rak 8"/>
          <p:cNvCxnSpPr/>
          <p:nvPr/>
        </p:nvCxnSpPr>
        <p:spPr>
          <a:xfrm>
            <a:off x="4254818" y="4289710"/>
            <a:ext cx="0" cy="64807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>
            <a:off x="4355976" y="4287329"/>
            <a:ext cx="0" cy="64807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4173785" y="4901922"/>
            <a:ext cx="131892" cy="2160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/>
          <p:nvPr/>
        </p:nvCxnSpPr>
        <p:spPr>
          <a:xfrm flipH="1">
            <a:off x="4299759" y="4902258"/>
            <a:ext cx="131892" cy="2160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2411760" y="580526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adding behavior or changing existing behavior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6" name="Båge 15"/>
          <p:cNvSpPr/>
          <p:nvPr/>
        </p:nvSpPr>
        <p:spPr>
          <a:xfrm>
            <a:off x="2108132" y="1673309"/>
            <a:ext cx="500294" cy="152146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7" name="Båge 16"/>
          <p:cNvSpPr/>
          <p:nvPr/>
        </p:nvSpPr>
        <p:spPr>
          <a:xfrm flipH="1">
            <a:off x="4862428" y="1095315"/>
            <a:ext cx="571272" cy="2677447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8" name="Båge 17"/>
          <p:cNvSpPr/>
          <p:nvPr/>
        </p:nvSpPr>
        <p:spPr>
          <a:xfrm flipH="1">
            <a:off x="6530728" y="2317522"/>
            <a:ext cx="784832" cy="71078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Båge 18"/>
          <p:cNvSpPr/>
          <p:nvPr/>
        </p:nvSpPr>
        <p:spPr>
          <a:xfrm rot="10800000">
            <a:off x="5661759" y="2116251"/>
            <a:ext cx="556785" cy="2448272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0" name="Båge 19"/>
          <p:cNvSpPr/>
          <p:nvPr/>
        </p:nvSpPr>
        <p:spPr>
          <a:xfrm rot="10800000" flipH="1">
            <a:off x="2483768" y="2237946"/>
            <a:ext cx="378567" cy="2088232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40" name="Picture 2" descr="Paper Document Text Fro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44" y="4901923"/>
            <a:ext cx="299465" cy="3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aper Document Text Fro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02258"/>
            <a:ext cx="299465" cy="3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ak pil 42"/>
          <p:cNvCxnSpPr/>
          <p:nvPr/>
        </p:nvCxnSpPr>
        <p:spPr>
          <a:xfrm>
            <a:off x="6340858" y="5101901"/>
            <a:ext cx="2473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/>
          <p:nvPr/>
        </p:nvCxnSpPr>
        <p:spPr>
          <a:xfrm>
            <a:off x="6916922" y="5114447"/>
            <a:ext cx="2473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 47"/>
          <p:cNvSpPr/>
          <p:nvPr/>
        </p:nvSpPr>
        <p:spPr>
          <a:xfrm>
            <a:off x="6700898" y="5031478"/>
            <a:ext cx="146922" cy="146922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50" name="Magnetskiva 49"/>
          <p:cNvSpPr/>
          <p:nvPr/>
        </p:nvSpPr>
        <p:spPr>
          <a:xfrm>
            <a:off x="859260" y="1460076"/>
            <a:ext cx="288032" cy="432048"/>
          </a:xfrm>
          <a:prstGeom prst="flowChartMagneticDisk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pic>
        <p:nvPicPr>
          <p:cNvPr id="6146" name="Picture 2" descr="http://www.stlouislocksmith.com/files/QuickSiteImag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06" y="2116251"/>
            <a:ext cx="462934" cy="4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57" y="336835"/>
            <a:ext cx="1666486" cy="40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6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dirty="0" err="1" smtClean="0"/>
              <a:t>JSONify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29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mixin</a:t>
            </a:r>
            <a:r>
              <a:rPr lang="sv-SE" dirty="0" smtClean="0"/>
              <a:t> _private </a:t>
            </a:r>
            <a:r>
              <a:rPr lang="sv-SE" dirty="0" err="1" smtClean="0"/>
              <a:t>methods</a:t>
            </a:r>
            <a:r>
              <a:rPr lang="sv-SE" dirty="0" smtClean="0"/>
              <a:t>?</a:t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- </a:t>
            </a:r>
            <a:r>
              <a:rPr lang="sv-SE" dirty="0" err="1" smtClean="0"/>
              <a:t>yeah</a:t>
            </a:r>
            <a:r>
              <a:rPr lang="sv-SE" dirty="0" smtClean="0"/>
              <a:t> </a:t>
            </a:r>
            <a:r>
              <a:rPr lang="sv-SE" dirty="0" err="1" smtClean="0"/>
              <a:t>why</a:t>
            </a:r>
            <a:r>
              <a:rPr lang="sv-SE" dirty="0" smtClean="0"/>
              <a:t> not!</a:t>
            </a:r>
            <a:endParaRPr lang="sv-SE" dirty="0"/>
          </a:p>
        </p:txBody>
      </p:sp>
      <p:pic>
        <p:nvPicPr>
          <p:cNvPr id="10242" name="Picture 2" descr="http://abovethevile.files.wordpress.com/2009/08/saving_private_ry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220824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dirty="0" err="1" smtClean="0"/>
              <a:t>ProductView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55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to mix?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4959026" y="435581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on the </a:t>
            </a:r>
            <a:r>
              <a:rPr lang="en-US" dirty="0" smtClean="0">
                <a:latin typeface="Hand Of Sean" pitchFamily="2" charset="-128"/>
              </a:rPr>
              <a:t>object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611559" y="1359389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on the function prototype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292080" y="991670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in function constructor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606281" y="4437112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it </a:t>
            </a:r>
            <a:r>
              <a:rPr lang="en-US" dirty="0" smtClean="0">
                <a:latin typeface="Hand Of Sean" pitchFamily="2" charset="-128"/>
              </a:rPr>
              <a:t>depends </a:t>
            </a:r>
            <a:r>
              <a:rPr lang="en-US" dirty="0">
                <a:latin typeface="Hand Of Sean" pitchFamily="2" charset="-128"/>
              </a:rPr>
              <a:t>on you </a:t>
            </a:r>
            <a:r>
              <a:rPr lang="en-US" dirty="0" smtClean="0">
                <a:latin typeface="Hand Of Sean" pitchFamily="2" charset="-128"/>
              </a:rPr>
              <a:t>needs</a:t>
            </a:r>
            <a:endParaRPr lang="en-US" dirty="0" smtClean="0">
              <a:latin typeface="Hand Of Sean" pitchFamily="2" charset="-128"/>
            </a:endParaRPr>
          </a:p>
        </p:txBody>
      </p:sp>
      <p:sp>
        <p:nvSpPr>
          <p:cNvPr id="7" name="Båge 6"/>
          <p:cNvSpPr/>
          <p:nvPr/>
        </p:nvSpPr>
        <p:spPr>
          <a:xfrm>
            <a:off x="3407222" y="1544055"/>
            <a:ext cx="372690" cy="1596913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8" name="Båge 7"/>
          <p:cNvSpPr/>
          <p:nvPr/>
        </p:nvSpPr>
        <p:spPr>
          <a:xfrm flipH="1">
            <a:off x="4932040" y="1176336"/>
            <a:ext cx="576064" cy="2540696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9" name="Båge 8"/>
          <p:cNvSpPr/>
          <p:nvPr/>
        </p:nvSpPr>
        <p:spPr>
          <a:xfrm flipH="1" flipV="1">
            <a:off x="4703221" y="1950908"/>
            <a:ext cx="504056" cy="259228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Båge 9"/>
          <p:cNvSpPr/>
          <p:nvPr/>
        </p:nvSpPr>
        <p:spPr>
          <a:xfrm flipV="1">
            <a:off x="3414583" y="2132856"/>
            <a:ext cx="357968" cy="237626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12290" name="Picture 2" descr="Transform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427653" cy="4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http://www.skyddsprodukter.se/produktbildersma/P401107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74" y="988526"/>
            <a:ext cx="427300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Red Plug in Rotating Warning Police Siren 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2" y="99446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"strict" and "loose" </a:t>
            </a:r>
            <a:r>
              <a:rPr lang="en-US" dirty="0" smtClean="0"/>
              <a:t>mixer</a:t>
            </a:r>
            <a:endParaRPr lang="en-US" dirty="0"/>
          </a:p>
        </p:txBody>
      </p:sp>
      <p:cxnSp>
        <p:nvCxnSpPr>
          <p:cNvPr id="4" name="Rak 3"/>
          <p:cNvCxnSpPr/>
          <p:nvPr/>
        </p:nvCxnSpPr>
        <p:spPr>
          <a:xfrm>
            <a:off x="4821960" y="1028070"/>
            <a:ext cx="445232" cy="43684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/>
          <p:cNvCxnSpPr/>
          <p:nvPr/>
        </p:nvCxnSpPr>
        <p:spPr>
          <a:xfrm flipV="1">
            <a:off x="4819535" y="1028070"/>
            <a:ext cx="447657" cy="48471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2555776" y="442782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contract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1547664" y="146491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fails </a:t>
            </a:r>
            <a:r>
              <a:rPr lang="en-US" dirty="0" smtClean="0">
                <a:latin typeface="Hand Of Sean" pitchFamily="2" charset="-128"/>
              </a:rPr>
              <a:t>loudly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5354034" y="109415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fails </a:t>
            </a:r>
            <a:r>
              <a:rPr lang="en-US" dirty="0" smtClean="0">
                <a:latin typeface="Hand Of Sean" pitchFamily="2" charset="-128"/>
              </a:rPr>
              <a:t>silently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0" name="Båge 9"/>
          <p:cNvSpPr/>
          <p:nvPr/>
        </p:nvSpPr>
        <p:spPr>
          <a:xfrm flipH="1">
            <a:off x="5508104" y="1512784"/>
            <a:ext cx="236892" cy="1700192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Båge 10"/>
          <p:cNvSpPr/>
          <p:nvPr/>
        </p:nvSpPr>
        <p:spPr>
          <a:xfrm rot="715259">
            <a:off x="2544958" y="1726971"/>
            <a:ext cx="360040" cy="1022112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5" name="Båge 14"/>
          <p:cNvSpPr/>
          <p:nvPr/>
        </p:nvSpPr>
        <p:spPr>
          <a:xfrm rot="11236215">
            <a:off x="2278711" y="2313338"/>
            <a:ext cx="703514" cy="2232248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4102" name="Picture 6" descr="http://t3.gstatic.com/images?q=tbn:ANd9GcRfvXB2SUNmJAPTCkZY3NPGk7G_ljwuVW2UAS6zKE7yhkNZgSbEM6IV3lQ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19" y="4831674"/>
            <a:ext cx="712063" cy="5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d Plug in Rotating Warning Police Siren 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38" y="133019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mixin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dependency injection</a:t>
            </a:r>
            <a:endParaRPr lang="en-US" dirty="0"/>
          </a:p>
        </p:txBody>
      </p:sp>
      <p:sp>
        <p:nvSpPr>
          <p:cNvPr id="4" name="Båge 3"/>
          <p:cNvSpPr/>
          <p:nvPr/>
        </p:nvSpPr>
        <p:spPr>
          <a:xfrm rot="273063" flipH="1">
            <a:off x="4911976" y="1000471"/>
            <a:ext cx="887554" cy="2567820"/>
          </a:xfrm>
          <a:prstGeom prst="arc">
            <a:avLst>
              <a:gd name="adj1" fmla="val 1679679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5" name="Båge 4"/>
          <p:cNvSpPr/>
          <p:nvPr/>
        </p:nvSpPr>
        <p:spPr>
          <a:xfrm rot="10613920" flipH="1">
            <a:off x="1756993" y="1821005"/>
            <a:ext cx="887554" cy="2438492"/>
          </a:xfrm>
          <a:prstGeom prst="arc">
            <a:avLst>
              <a:gd name="adj1" fmla="val 1708566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364087" y="784641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independent concept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980206" y="386072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dependent/</a:t>
            </a:r>
          </a:p>
          <a:p>
            <a:r>
              <a:rPr lang="en-US" dirty="0" smtClean="0">
                <a:latin typeface="Hand Of Sean" pitchFamily="2" charset="-128"/>
              </a:rPr>
              <a:t>sub concept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9" name="Ellips 8"/>
          <p:cNvSpPr/>
          <p:nvPr/>
        </p:nvSpPr>
        <p:spPr>
          <a:xfrm>
            <a:off x="1763688" y="1052736"/>
            <a:ext cx="576064" cy="576064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Ellips 9"/>
          <p:cNvSpPr/>
          <p:nvPr/>
        </p:nvSpPr>
        <p:spPr>
          <a:xfrm>
            <a:off x="1967121" y="1359243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1114871" y="1242936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12" name="Rak 11"/>
          <p:cNvCxnSpPr/>
          <p:nvPr/>
        </p:nvCxnSpPr>
        <p:spPr>
          <a:xfrm flipH="1" flipV="1">
            <a:off x="1401434" y="1359243"/>
            <a:ext cx="29024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6660232" y="4039731"/>
            <a:ext cx="576064" cy="576064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Ellips 18"/>
          <p:cNvSpPr/>
          <p:nvPr/>
        </p:nvSpPr>
        <p:spPr>
          <a:xfrm>
            <a:off x="6109246" y="4086058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1" name="Båge 20"/>
          <p:cNvSpPr/>
          <p:nvPr/>
        </p:nvSpPr>
        <p:spPr>
          <a:xfrm rot="18354180">
            <a:off x="6335902" y="3986845"/>
            <a:ext cx="406611" cy="36004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2" name="Båge 21"/>
          <p:cNvSpPr/>
          <p:nvPr/>
        </p:nvSpPr>
        <p:spPr>
          <a:xfrm>
            <a:off x="2098858" y="1311525"/>
            <a:ext cx="664703" cy="1613419"/>
          </a:xfrm>
          <a:prstGeom prst="arc">
            <a:avLst>
              <a:gd name="adj1" fmla="val 1658136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3" name="Båge 22"/>
          <p:cNvSpPr/>
          <p:nvPr/>
        </p:nvSpPr>
        <p:spPr>
          <a:xfrm rot="19635860">
            <a:off x="5841646" y="3378223"/>
            <a:ext cx="288032" cy="1104915"/>
          </a:xfrm>
          <a:prstGeom prst="arc">
            <a:avLst>
              <a:gd name="adj1" fmla="val 1720525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>
                <a:ea typeface="Hand Of Sean" pitchFamily="2" charset="-128"/>
              </a:rPr>
              <a:t>unit</a:t>
            </a:r>
            <a:r>
              <a:rPr lang="sv-SE" dirty="0">
                <a:ea typeface="Hand Of Sean" pitchFamily="2" charset="-128"/>
              </a:rPr>
              <a:t> </a:t>
            </a:r>
            <a:r>
              <a:rPr lang="sv-SE" dirty="0" err="1" smtClean="0">
                <a:ea typeface="Hand Of Sean" pitchFamily="2" charset="-128"/>
              </a:rPr>
              <a:t>testing</a:t>
            </a:r>
            <a:r>
              <a:rPr lang="sv-SE" dirty="0" smtClean="0">
                <a:ea typeface="Hand Of Sean" pitchFamily="2" charset="-128"/>
              </a:rPr>
              <a:t>?</a:t>
            </a:r>
            <a:r>
              <a:rPr lang="sv-SE" dirty="0">
                <a:ea typeface="Hand Of Sean" pitchFamily="2" charset="-128"/>
              </a:rPr>
              <a:t/>
            </a:r>
            <a:br>
              <a:rPr lang="sv-SE" dirty="0">
                <a:ea typeface="Hand Of Sean" pitchFamily="2" charset="-128"/>
              </a:rPr>
            </a:br>
            <a:r>
              <a:rPr lang="sv-SE" dirty="0">
                <a:ea typeface="Hand Of Sean" pitchFamily="2" charset="-128"/>
              </a:rPr>
              <a:t/>
            </a:r>
            <a:br>
              <a:rPr lang="sv-SE" dirty="0">
                <a:ea typeface="Hand Of Sean" pitchFamily="2" charset="-128"/>
              </a:rPr>
            </a:br>
            <a:r>
              <a:rPr lang="sv-SE" dirty="0">
                <a:ea typeface="Hand Of Sean" pitchFamily="2" charset="-128"/>
              </a:rPr>
              <a:t>test the </a:t>
            </a:r>
            <a:r>
              <a:rPr lang="sv-SE" dirty="0" err="1">
                <a:ea typeface="Hand Of Sean" pitchFamily="2" charset="-128"/>
              </a:rPr>
              <a:t>mixins</a:t>
            </a:r>
            <a:r>
              <a:rPr lang="sv-SE" dirty="0">
                <a:ea typeface="Hand Of Sean" pitchFamily="2" charset="-128"/>
              </a:rPr>
              <a:t> in isolation?</a:t>
            </a:r>
            <a:endParaRPr lang="en-US" dirty="0">
              <a:ea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Båge 2"/>
          <p:cNvSpPr/>
          <p:nvPr/>
        </p:nvSpPr>
        <p:spPr>
          <a:xfrm>
            <a:off x="3604790" y="1519124"/>
            <a:ext cx="792088" cy="147782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1403648" y="134076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hard to read the code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5428741" y="1093386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unclear capabilities / behaviors</a:t>
            </a:r>
          </a:p>
        </p:txBody>
      </p:sp>
      <p:sp>
        <p:nvSpPr>
          <p:cNvPr id="9" name="Båge 8"/>
          <p:cNvSpPr/>
          <p:nvPr/>
        </p:nvSpPr>
        <p:spPr>
          <a:xfrm rot="273063" flipH="1">
            <a:off x="4995879" y="1260025"/>
            <a:ext cx="887554" cy="2091219"/>
          </a:xfrm>
          <a:prstGeom prst="arc">
            <a:avLst>
              <a:gd name="adj1" fmla="val 1679679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626678" y="453656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unplanned dependency</a:t>
            </a:r>
          </a:p>
        </p:txBody>
      </p:sp>
      <p:sp>
        <p:nvSpPr>
          <p:cNvPr id="12" name="Båge 11"/>
          <p:cNvSpPr/>
          <p:nvPr/>
        </p:nvSpPr>
        <p:spPr>
          <a:xfrm flipV="1">
            <a:off x="1978248" y="1844824"/>
            <a:ext cx="1702309" cy="3014910"/>
          </a:xfrm>
          <a:prstGeom prst="arc">
            <a:avLst>
              <a:gd name="adj1" fmla="val 17209669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Båge 12"/>
          <p:cNvSpPr/>
          <p:nvPr/>
        </p:nvSpPr>
        <p:spPr>
          <a:xfrm>
            <a:off x="2747550" y="5128597"/>
            <a:ext cx="720080" cy="435957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3530766" y="524881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nd Of Sean" pitchFamily="2" charset="-128"/>
              </a:rPr>
              <a:t>connascence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979712" y="4766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2386886" y="332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2746926" y="6206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1954838" y="9714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8" name="textruta 17"/>
          <p:cNvSpPr txBox="1"/>
          <p:nvPr/>
        </p:nvSpPr>
        <p:spPr>
          <a:xfrm>
            <a:off x="2746926" y="10434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grpSp>
        <p:nvGrpSpPr>
          <p:cNvPr id="36" name="Grupp 35"/>
          <p:cNvGrpSpPr/>
          <p:nvPr/>
        </p:nvGrpSpPr>
        <p:grpSpPr>
          <a:xfrm>
            <a:off x="456414" y="3596068"/>
            <a:ext cx="1512168" cy="1532529"/>
            <a:chOff x="683568" y="5229200"/>
            <a:chExt cx="1512168" cy="1532529"/>
          </a:xfrm>
        </p:grpSpPr>
        <p:grpSp>
          <p:nvGrpSpPr>
            <p:cNvPr id="8" name="Grupp 7"/>
            <p:cNvGrpSpPr/>
            <p:nvPr/>
          </p:nvGrpSpPr>
          <p:grpSpPr>
            <a:xfrm>
              <a:off x="683568" y="5229200"/>
              <a:ext cx="576064" cy="576064"/>
              <a:chOff x="827584" y="5457201"/>
              <a:chExt cx="576064" cy="576064"/>
            </a:xfrm>
          </p:grpSpPr>
          <p:sp>
            <p:nvSpPr>
              <p:cNvPr id="7" name="Ellips 6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19" name="Ellips 18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grpSp>
          <p:nvGrpSpPr>
            <p:cNvPr id="24" name="Grupp 23"/>
            <p:cNvGrpSpPr/>
            <p:nvPr/>
          </p:nvGrpSpPr>
          <p:grpSpPr>
            <a:xfrm>
              <a:off x="1619672" y="5373216"/>
              <a:ext cx="576064" cy="576064"/>
              <a:chOff x="827584" y="5457201"/>
              <a:chExt cx="576064" cy="576064"/>
            </a:xfrm>
          </p:grpSpPr>
          <p:sp>
            <p:nvSpPr>
              <p:cNvPr id="25" name="Ellips 24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26" name="Ellips 25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grpSp>
          <p:nvGrpSpPr>
            <p:cNvPr id="27" name="Grupp 26"/>
            <p:cNvGrpSpPr/>
            <p:nvPr/>
          </p:nvGrpSpPr>
          <p:grpSpPr>
            <a:xfrm>
              <a:off x="1043608" y="6185665"/>
              <a:ext cx="576064" cy="576064"/>
              <a:chOff x="827584" y="5457201"/>
              <a:chExt cx="576064" cy="576064"/>
            </a:xfrm>
          </p:grpSpPr>
          <p:sp>
            <p:nvSpPr>
              <p:cNvPr id="28" name="Ellips 27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29" name="Ellips 28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cxnSp>
          <p:nvCxnSpPr>
            <p:cNvPr id="30" name="Rak 29"/>
            <p:cNvCxnSpPr/>
            <p:nvPr/>
          </p:nvCxnSpPr>
          <p:spPr>
            <a:xfrm flipH="1" flipV="1">
              <a:off x="1082664" y="5855025"/>
              <a:ext cx="129834" cy="3102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ak 32"/>
            <p:cNvCxnSpPr/>
            <p:nvPr/>
          </p:nvCxnSpPr>
          <p:spPr>
            <a:xfrm flipH="1">
              <a:off x="1525757" y="5964478"/>
              <a:ext cx="201842" cy="24373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ak 34"/>
            <p:cNvCxnSpPr/>
            <p:nvPr/>
          </p:nvCxnSpPr>
          <p:spPr>
            <a:xfrm flipH="1" flipV="1">
              <a:off x="1329426" y="5540430"/>
              <a:ext cx="290246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 descr="http://www.abadev.com/images/fldr_doccon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92696"/>
            <a:ext cx="587750" cy="58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9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Anders Jönsson</a:t>
            </a:r>
            <a:br>
              <a:rPr lang="sv-SE" dirty="0" smtClean="0"/>
            </a:br>
            <a:r>
              <a:rPr lang="sv-SE" dirty="0" smtClean="0"/>
              <a:t>(               )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sz="3600" dirty="0" smtClean="0"/>
              <a:t>#anjonsson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sz="3600" dirty="0" smtClean="0"/>
              <a:t>andersjonsson.blogspot.com</a:t>
            </a:r>
            <a:endParaRPr lang="en-US" sz="3600" dirty="0"/>
          </a:p>
        </p:txBody>
      </p:sp>
      <p:pic>
        <p:nvPicPr>
          <p:cNvPr id="2050" name="Picture 2" descr="https://connect.ne.cision.com/logos/Cision/A/avega_grou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95" y="1916832"/>
            <a:ext cx="2181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iasa.ac.at/RSS/rss-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erikzona.com/wp-content/uploads/2011/05/twitter-bi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35" y="2852936"/>
            <a:ext cx="845371" cy="6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dirty="0">
                <a:ea typeface="Hand Of Sean" pitchFamily="2" charset="-128"/>
              </a:rPr>
              <a:t>but it's a </a:t>
            </a:r>
            <a:r>
              <a:rPr lang="en-US" dirty="0" smtClean="0">
                <a:ea typeface="Hand Of Sean" pitchFamily="2" charset="-128"/>
              </a:rPr>
              <a:t>powerful </a:t>
            </a:r>
            <a:r>
              <a:rPr lang="en-US" dirty="0">
                <a:ea typeface="Hand Of Sean" pitchFamily="2" charset="-128"/>
              </a:rPr>
              <a:t>tool and it should be in your toolbox</a:t>
            </a:r>
            <a:endParaRPr lang="en-US" dirty="0">
              <a:ea typeface="Hand Of Sean" pitchFamily="2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2295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2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 txBox="1">
            <a:spLocks/>
          </p:cNvSpPr>
          <p:nvPr/>
        </p:nvSpPr>
        <p:spPr>
          <a:xfrm>
            <a:off x="690563" y="147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Hand Of Sean" pitchFamily="2" charset="-128"/>
              </a:rPr>
              <a:t>... and remember to mix carefully</a:t>
            </a:r>
            <a:endParaRPr lang="en-US" sz="3600" dirty="0">
              <a:latin typeface="Hand Of Sean" pitchFamily="2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" b="-1727"/>
          <a:stretch/>
        </p:blipFill>
        <p:spPr bwMode="auto">
          <a:xfrm>
            <a:off x="2555776" y="1233384"/>
            <a:ext cx="4122426" cy="543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thanks! 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#</a:t>
            </a:r>
            <a:r>
              <a:rPr lang="en-US" sz="3600" dirty="0" err="1" smtClean="0"/>
              <a:t>anjonsson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andersjonsson.blogspot.com</a:t>
            </a:r>
            <a:endParaRPr lang="en-US" sz="3600" dirty="0"/>
          </a:p>
        </p:txBody>
      </p:sp>
      <p:sp>
        <p:nvSpPr>
          <p:cNvPr id="3" name="textruta 2"/>
          <p:cNvSpPr txBox="1"/>
          <p:nvPr/>
        </p:nvSpPr>
        <p:spPr>
          <a:xfrm>
            <a:off x="0" y="5485357"/>
            <a:ext cx="4716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 Narrow" pitchFamily="34" charset="0"/>
              </a:rPr>
              <a:t>copyright belongs to:</a:t>
            </a:r>
          </a:p>
          <a:p>
            <a:r>
              <a:rPr lang="en-US" sz="800" dirty="0" smtClean="0">
                <a:latin typeface="Arial Narrow" pitchFamily="34" charset="0"/>
              </a:rPr>
              <a:t>twitter - http://www.erikzona.com/tag/twitter/</a:t>
            </a:r>
          </a:p>
          <a:p>
            <a:r>
              <a:rPr lang="en-US" sz="800" dirty="0" err="1" smtClean="0">
                <a:latin typeface="Arial Narrow" pitchFamily="34" charset="0"/>
              </a:rPr>
              <a:t>rss</a:t>
            </a:r>
            <a:r>
              <a:rPr lang="en-US" sz="800" dirty="0" smtClean="0">
                <a:latin typeface="Arial Narrow" pitchFamily="34" charset="0"/>
              </a:rPr>
              <a:t> - http://www.iiasa.ac.at/RSS/</a:t>
            </a:r>
          </a:p>
          <a:p>
            <a:r>
              <a:rPr lang="en-US" sz="800" dirty="0" smtClean="0">
                <a:latin typeface="Arial Narrow" pitchFamily="34" charset="0"/>
              </a:rPr>
              <a:t>hamster - http://www.travelblog.org/Photos/3268923</a:t>
            </a:r>
          </a:p>
          <a:p>
            <a:r>
              <a:rPr lang="en-US" sz="800" dirty="0" smtClean="0">
                <a:latin typeface="Arial Narrow" pitchFamily="34" charset="0"/>
              </a:rPr>
              <a:t>speaker - http://analogstudios.net/images/psds/assets/icons/</a:t>
            </a:r>
          </a:p>
          <a:p>
            <a:r>
              <a:rPr lang="en-US" sz="800" dirty="0" smtClean="0">
                <a:latin typeface="Arial Narrow" pitchFamily="34" charset="0"/>
              </a:rPr>
              <a:t>toolbox - https://mnslis.wordpress.com/2011/05/10/dr-mueller%E2%80%99s-authentic-assessment-toolbox/</a:t>
            </a:r>
          </a:p>
          <a:p>
            <a:r>
              <a:rPr lang="en-US" sz="800" dirty="0" smtClean="0">
                <a:latin typeface="Arial Narrow" pitchFamily="34" charset="0"/>
              </a:rPr>
              <a:t>handshake - http://amspirit.blogspot.com/2010/11/handshake-etiquette.html</a:t>
            </a:r>
          </a:p>
          <a:p>
            <a:r>
              <a:rPr lang="en-US" sz="800" dirty="0" smtClean="0">
                <a:latin typeface="Arial Narrow" pitchFamily="34" charset="0"/>
              </a:rPr>
              <a:t>document - http://www.clker.com/clipart-2297.html, http://www.abadev.com/doc_conv/</a:t>
            </a:r>
          </a:p>
          <a:p>
            <a:r>
              <a:rPr lang="en-US" sz="800" dirty="0">
                <a:latin typeface="Arial Narrow" pitchFamily="34" charset="0"/>
              </a:rPr>
              <a:t>p</a:t>
            </a:r>
            <a:r>
              <a:rPr lang="en-US" sz="800" dirty="0" smtClean="0">
                <a:latin typeface="Arial Narrow" pitchFamily="34" charset="0"/>
              </a:rPr>
              <a:t>olice Siren - </a:t>
            </a:r>
            <a:r>
              <a:rPr lang="en-US" sz="800" dirty="0">
                <a:latin typeface="Arial Narrow" pitchFamily="34" charset="0"/>
              </a:rPr>
              <a:t>http://</a:t>
            </a:r>
            <a:r>
              <a:rPr lang="en-US" sz="800" dirty="0" smtClean="0">
                <a:latin typeface="Arial Narrow" pitchFamily="34" charset="0"/>
              </a:rPr>
              <a:t>www.amazon.com/Rotating-Warning-Police-Siren-Light/dp/B002R2INO4</a:t>
            </a:r>
          </a:p>
          <a:p>
            <a:r>
              <a:rPr lang="sv-SE" sz="800" dirty="0" err="1" smtClean="0">
                <a:latin typeface="Arial Narrow" pitchFamily="34" charset="0"/>
              </a:rPr>
              <a:t>constructor</a:t>
            </a:r>
            <a:r>
              <a:rPr lang="sv-SE" sz="800" dirty="0" smtClean="0">
                <a:latin typeface="Arial Narrow" pitchFamily="34" charset="0"/>
              </a:rPr>
              <a:t> - </a:t>
            </a:r>
            <a:r>
              <a:rPr lang="en-US" sz="800" dirty="0">
                <a:latin typeface="Arial Narrow" pitchFamily="34" charset="0"/>
              </a:rPr>
              <a:t>http://www.skyddsprodukter.se/huvudskydd/skyddshjalmar/standardhjalmar/?sp=21&amp;vm</a:t>
            </a:r>
            <a:r>
              <a:rPr lang="en-US" sz="800" dirty="0">
                <a:latin typeface="Arial Narrow" pitchFamily="34" charset="0"/>
                <a:hlinkClick r:id="rId3"/>
              </a:rPr>
              <a:t>=</a:t>
            </a:r>
            <a:endParaRPr lang="en-US" sz="800" dirty="0">
              <a:latin typeface="Arial Narrow" pitchFamily="34" charset="0"/>
            </a:endParaRPr>
          </a:p>
          <a:p>
            <a:endParaRPr lang="en-US" sz="800" dirty="0" smtClean="0">
              <a:latin typeface="Arial Narrow" pitchFamily="34" charset="0"/>
            </a:endParaRPr>
          </a:p>
        </p:txBody>
      </p:sp>
      <p:pic>
        <p:nvPicPr>
          <p:cNvPr id="1026" name="Picture 2" descr="http://www.iiasa.ac.at/RSS/rss-butt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rikzona.com/wp-content/uploads/2011/05/twitter-bir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845371" cy="6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4514358" y="5458062"/>
            <a:ext cx="4378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 Narrow" pitchFamily="34" charset="0"/>
              </a:rPr>
              <a:t>copyright belongs to</a:t>
            </a:r>
            <a:r>
              <a:rPr lang="en-US" sz="800" dirty="0" smtClean="0">
                <a:latin typeface="Arial Narrow" pitchFamily="34" charset="0"/>
              </a:rPr>
              <a:t>:</a:t>
            </a:r>
          </a:p>
          <a:p>
            <a:r>
              <a:rPr lang="en-US" sz="800" dirty="0" smtClean="0">
                <a:latin typeface="Arial Narrow" pitchFamily="34" charset="0"/>
              </a:rPr>
              <a:t>key </a:t>
            </a:r>
            <a:r>
              <a:rPr lang="en-US" sz="800" dirty="0">
                <a:latin typeface="Arial Narrow" pitchFamily="34" charset="0"/>
              </a:rPr>
              <a:t>- http://www.stlouislocksmith.com/</a:t>
            </a:r>
          </a:p>
          <a:p>
            <a:r>
              <a:rPr lang="en-US" sz="800" dirty="0">
                <a:latin typeface="Arial Narrow" pitchFamily="34" charset="0"/>
              </a:rPr>
              <a:t>warning - http://www.korguksupport.co.uk/page-li.cfm?pageID=615&amp;next=117&amp;pageMenu=186</a:t>
            </a:r>
          </a:p>
          <a:p>
            <a:r>
              <a:rPr lang="en-US" sz="800" dirty="0">
                <a:latin typeface="Arial Narrow" pitchFamily="34" charset="0"/>
              </a:rPr>
              <a:t>pattern - </a:t>
            </a:r>
            <a:r>
              <a:rPr lang="en-US" sz="800" dirty="0">
                <a:latin typeface="Arial Narrow" pitchFamily="34" charset="0"/>
              </a:rPr>
              <a:t>http://thundafunda.com/2/animals-body-texture/cheetah-skin-pattern-backgrounds-pictures-animals.php </a:t>
            </a:r>
          </a:p>
          <a:p>
            <a:r>
              <a:rPr lang="en-US" sz="800" dirty="0">
                <a:latin typeface="Arial Narrow" pitchFamily="34" charset="0"/>
              </a:rPr>
              <a:t>mixer - http://casablancacuisine.com/can-a-kitchenaid-mixer-make-meringue/</a:t>
            </a:r>
          </a:p>
          <a:p>
            <a:r>
              <a:rPr lang="en-US" sz="800" dirty="0">
                <a:latin typeface="Arial Narrow" pitchFamily="34" charset="0"/>
              </a:rPr>
              <a:t>inheritance - </a:t>
            </a:r>
            <a:r>
              <a:rPr lang="en-US" sz="800" dirty="0">
                <a:latin typeface="Arial Narrow" pitchFamily="34" charset="0"/>
              </a:rPr>
              <a:t>http://www.python-course.eu/object_oriented_programming.php</a:t>
            </a:r>
          </a:p>
          <a:p>
            <a:r>
              <a:rPr lang="sv-SE" sz="800" dirty="0">
                <a:latin typeface="Arial Narrow" pitchFamily="34" charset="0"/>
              </a:rPr>
              <a:t>private - </a:t>
            </a:r>
            <a:r>
              <a:rPr lang="en-US" sz="800" dirty="0">
                <a:latin typeface="Arial Narrow" pitchFamily="34" charset="0"/>
              </a:rPr>
              <a:t>http://mariaroth.blogspot.com/2010/02/operation-overlord.html</a:t>
            </a:r>
          </a:p>
          <a:p>
            <a:r>
              <a:rPr lang="sv-SE" sz="800" dirty="0" err="1">
                <a:latin typeface="Arial Narrow" pitchFamily="34" charset="0"/>
              </a:rPr>
              <a:t>ui</a:t>
            </a:r>
            <a:r>
              <a:rPr lang="sv-SE" sz="800" dirty="0">
                <a:latin typeface="Arial Narrow" pitchFamily="34" charset="0"/>
              </a:rPr>
              <a:t> elements - </a:t>
            </a:r>
            <a:r>
              <a:rPr lang="en-US" sz="800" dirty="0">
                <a:latin typeface="Arial Narrow" pitchFamily="34" charset="0"/>
              </a:rPr>
              <a:t>http://</a:t>
            </a:r>
            <a:r>
              <a:rPr lang="en-US" sz="800" dirty="0" smtClean="0">
                <a:latin typeface="Arial Narrow" pitchFamily="34" charset="0"/>
              </a:rPr>
              <a:t>www.flashmint.com/free/buttons.php</a:t>
            </a:r>
          </a:p>
          <a:p>
            <a:r>
              <a:rPr lang="sv-SE" sz="800" dirty="0" smtClean="0">
                <a:latin typeface="Arial Narrow" pitchFamily="34" charset="0"/>
              </a:rPr>
              <a:t>transformers - </a:t>
            </a:r>
            <a:r>
              <a:rPr lang="en-US" sz="800" dirty="0">
                <a:latin typeface="Arial Narrow" pitchFamily="34" charset="0"/>
              </a:rPr>
              <a:t>http://weloveicons.com/2009/06/transformers-2/</a:t>
            </a:r>
          </a:p>
          <a:p>
            <a:endParaRPr lang="en-US" sz="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en-US" dirty="0"/>
          </a:p>
        </p:txBody>
      </p:sp>
      <p:sp>
        <p:nvSpPr>
          <p:cNvPr id="3" name="Båge 2"/>
          <p:cNvSpPr/>
          <p:nvPr/>
        </p:nvSpPr>
        <p:spPr>
          <a:xfrm>
            <a:off x="2249742" y="1812250"/>
            <a:ext cx="1188132" cy="1317629"/>
          </a:xfrm>
          <a:prstGeom prst="arc">
            <a:avLst>
              <a:gd name="adj1" fmla="val 17009031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-11798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and Of Sean" pitchFamily="2" charset="-128"/>
              </a:rPr>
              <a:t>please, feel free to interrupt me at any time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1259632" y="15475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why </a:t>
            </a:r>
            <a:r>
              <a:rPr lang="en-US" dirty="0" err="1">
                <a:latin typeface="Hand Of Sean" pitchFamily="2" charset="-128"/>
              </a:rPr>
              <a:t>mixins</a:t>
            </a:r>
            <a:r>
              <a:rPr lang="en-US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442741" y="105273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overview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796136" y="112474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area of </a:t>
            </a:r>
            <a:r>
              <a:rPr lang="en-US" dirty="0" smtClean="0">
                <a:latin typeface="Hand Of Sean" pitchFamily="2" charset="-128"/>
              </a:rPr>
              <a:t>usages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6732240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where to mix</a:t>
            </a:r>
            <a:r>
              <a:rPr lang="en-US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976156" y="398198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different type of </a:t>
            </a:r>
            <a:r>
              <a:rPr lang="en-US" dirty="0" smtClean="0">
                <a:latin typeface="Hand Of Sean" pitchFamily="2" charset="-128"/>
              </a:rPr>
              <a:t>mixers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2627784" y="4715852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and Of Sean" pitchFamily="2" charset="-128"/>
              </a:rPr>
              <a:t>mixin</a:t>
            </a:r>
            <a:r>
              <a:rPr lang="en-US" dirty="0">
                <a:latin typeface="Hand Of Sean" pitchFamily="2" charset="-128"/>
              </a:rPr>
              <a:t> </a:t>
            </a:r>
            <a:r>
              <a:rPr lang="en-US" dirty="0" err="1">
                <a:latin typeface="Hand Of Sean" pitchFamily="2" charset="-128"/>
              </a:rPr>
              <a:t>vs</a:t>
            </a:r>
            <a:r>
              <a:rPr lang="en-US" dirty="0">
                <a:latin typeface="Hand Of Sean" pitchFamily="2" charset="-128"/>
              </a:rPr>
              <a:t> dependency </a:t>
            </a:r>
            <a:r>
              <a:rPr lang="en-US" dirty="0" smtClean="0">
                <a:latin typeface="Hand Of Sean" pitchFamily="2" charset="-128"/>
              </a:rPr>
              <a:t>injection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449773" y="3995772"/>
            <a:ext cx="139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unit </a:t>
            </a:r>
            <a:r>
              <a:rPr lang="en-US" dirty="0" smtClean="0">
                <a:latin typeface="Hand Of Sean" pitchFamily="2" charset="-128"/>
              </a:rPr>
              <a:t>testing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1014203" y="284865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drawbacks</a:t>
            </a:r>
          </a:p>
        </p:txBody>
      </p:sp>
      <p:sp>
        <p:nvSpPr>
          <p:cNvPr id="13" name="Båge 12"/>
          <p:cNvSpPr/>
          <p:nvPr/>
        </p:nvSpPr>
        <p:spPr>
          <a:xfrm>
            <a:off x="3419872" y="1196752"/>
            <a:ext cx="792088" cy="2429688"/>
          </a:xfrm>
          <a:prstGeom prst="arc">
            <a:avLst>
              <a:gd name="adj1" fmla="val 17183767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4" name="Båge 13"/>
          <p:cNvSpPr/>
          <p:nvPr/>
        </p:nvSpPr>
        <p:spPr>
          <a:xfrm flipH="1">
            <a:off x="5220072" y="1477084"/>
            <a:ext cx="936104" cy="151986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5" name="Båge 14"/>
          <p:cNvSpPr/>
          <p:nvPr/>
        </p:nvSpPr>
        <p:spPr>
          <a:xfrm rot="17388529">
            <a:off x="6125927" y="2292439"/>
            <a:ext cx="792088" cy="108012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6" name="Båge 15"/>
          <p:cNvSpPr/>
          <p:nvPr/>
        </p:nvSpPr>
        <p:spPr>
          <a:xfrm>
            <a:off x="5171866" y="3356992"/>
            <a:ext cx="792088" cy="1080120"/>
          </a:xfrm>
          <a:prstGeom prst="arc">
            <a:avLst>
              <a:gd name="adj1" fmla="val 1720348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7" name="Båge 16"/>
          <p:cNvSpPr/>
          <p:nvPr/>
        </p:nvSpPr>
        <p:spPr>
          <a:xfrm>
            <a:off x="3635896" y="2780929"/>
            <a:ext cx="792088" cy="3456383"/>
          </a:xfrm>
          <a:prstGeom prst="arc">
            <a:avLst>
              <a:gd name="adj1" fmla="val 17217329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8" name="Båge 17"/>
          <p:cNvSpPr/>
          <p:nvPr/>
        </p:nvSpPr>
        <p:spPr>
          <a:xfrm rot="4147152">
            <a:off x="2517451" y="3139736"/>
            <a:ext cx="792088" cy="1080120"/>
          </a:xfrm>
          <a:prstGeom prst="arc">
            <a:avLst>
              <a:gd name="adj1" fmla="val 1690293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Båge 18"/>
          <p:cNvSpPr/>
          <p:nvPr/>
        </p:nvSpPr>
        <p:spPr>
          <a:xfrm rot="18511847">
            <a:off x="2495991" y="2640610"/>
            <a:ext cx="1435266" cy="2078373"/>
          </a:xfrm>
          <a:prstGeom prst="arc">
            <a:avLst>
              <a:gd name="adj1" fmla="val 16312976"/>
              <a:gd name="adj2" fmla="val 18906479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2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mixin</a:t>
            </a:r>
            <a:r>
              <a:rPr lang="sv-SE" dirty="0"/>
              <a:t> in JavaScript</a:t>
            </a:r>
            <a:br>
              <a:rPr lang="sv-SE" dirty="0"/>
            </a:b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/>
              <a:t>not </a:t>
            </a:r>
            <a:r>
              <a:rPr lang="sv-SE" dirty="0" err="1"/>
              <a:t>mixin</a:t>
            </a:r>
            <a:r>
              <a:rPr lang="sv-SE" dirty="0"/>
              <a:t> in </a:t>
            </a:r>
            <a:r>
              <a:rPr lang="sv-SE" dirty="0" smtClean="0"/>
              <a:t>Ruby/</a:t>
            </a:r>
            <a:r>
              <a:rPr lang="sv-SE" dirty="0" err="1" smtClean="0"/>
              <a:t>Lisp</a:t>
            </a:r>
            <a:r>
              <a:rPr lang="sv-SE" dirty="0" smtClean="0"/>
              <a:t>/</a:t>
            </a:r>
            <a:r>
              <a:rPr lang="sv-SE" dirty="0" err="1" smtClean="0"/>
              <a:t>etc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sz="2700" dirty="0"/>
              <a:t>(</a:t>
            </a:r>
            <a:r>
              <a:rPr lang="sv-SE" sz="2700" dirty="0" err="1" smtClean="0"/>
              <a:t>javascript</a:t>
            </a:r>
            <a:r>
              <a:rPr lang="sv-SE" sz="2700" dirty="0" smtClean="0"/>
              <a:t> </a:t>
            </a:r>
            <a:r>
              <a:rPr lang="en-US" sz="2700" dirty="0" smtClean="0"/>
              <a:t>do </a:t>
            </a:r>
            <a:r>
              <a:rPr lang="en-US" sz="2700" dirty="0"/>
              <a:t>not support </a:t>
            </a:r>
            <a:r>
              <a:rPr lang="en-US" sz="2700" dirty="0" err="1"/>
              <a:t>mixins</a:t>
            </a:r>
            <a:r>
              <a:rPr lang="en-US" sz="2700" dirty="0"/>
              <a:t> on </a:t>
            </a:r>
            <a:r>
              <a:rPr lang="en-US" sz="2700" dirty="0" smtClean="0"/>
              <a:t>the </a:t>
            </a:r>
            <a:r>
              <a:rPr lang="en-US" sz="2700" dirty="0"/>
              <a:t>language level, but it can easily be  mimic with code)</a:t>
            </a:r>
            <a:endParaRPr lang="en-US" sz="2700" dirty="0"/>
          </a:p>
        </p:txBody>
      </p:sp>
      <p:pic>
        <p:nvPicPr>
          <p:cNvPr id="7170" name="Picture 2" descr="http://www.korguksupport.co.uk/UserFiles/Image/warn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076">
            <a:off x="-44762" y="986897"/>
            <a:ext cx="1872208" cy="163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mixins</a:t>
            </a:r>
            <a:r>
              <a:rPr lang="sv-SE" dirty="0" smtClean="0"/>
              <a:t>?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259632" y="1597442"/>
            <a:ext cx="358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pattern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reuse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/</a:t>
            </a:r>
            <a:r>
              <a:rPr lang="sv-SE" dirty="0" err="1" smtClean="0"/>
              <a:t>functioniallity</a:t>
            </a:r>
            <a:endParaRPr lang="en-US" dirty="0"/>
          </a:p>
        </p:txBody>
      </p:sp>
      <p:sp>
        <p:nvSpPr>
          <p:cNvPr id="4" name="Rektangel 3"/>
          <p:cNvSpPr/>
          <p:nvPr/>
        </p:nvSpPr>
        <p:spPr>
          <a:xfrm>
            <a:off x="4444218" y="621717"/>
            <a:ext cx="2828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it's </a:t>
            </a:r>
            <a:r>
              <a:rPr lang="en-US" dirty="0" smtClean="0"/>
              <a:t>not classical </a:t>
            </a:r>
            <a:r>
              <a:rPr lang="en-US" dirty="0"/>
              <a:t>inheritance!</a:t>
            </a:r>
            <a:endParaRPr lang="en-US" dirty="0"/>
          </a:p>
        </p:txBody>
      </p:sp>
      <p:sp>
        <p:nvSpPr>
          <p:cNvPr id="5" name="textruta 4"/>
          <p:cNvSpPr txBox="1"/>
          <p:nvPr/>
        </p:nvSpPr>
        <p:spPr>
          <a:xfrm>
            <a:off x="1763688" y="4581128"/>
            <a:ext cx="470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inner/outer behaviors from the outside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textruta 5"/>
          <p:cNvSpPr txBox="1"/>
          <p:nvPr/>
        </p:nvSpPr>
        <p:spPr>
          <a:xfrm>
            <a:off x="5732031" y="6372036"/>
            <a:ext cx="344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yeah, and this can get really bad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8198" name="Picture 6" descr="http://www.python-course.eu/images/inherit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71" y="559000"/>
            <a:ext cx="1214551" cy="103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ktangel med rundade hörn 14"/>
          <p:cNvSpPr/>
          <p:nvPr/>
        </p:nvSpPr>
        <p:spPr>
          <a:xfrm>
            <a:off x="733510" y="1616026"/>
            <a:ext cx="526122" cy="35074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24" name="Ellips 23"/>
          <p:cNvSpPr/>
          <p:nvPr/>
        </p:nvSpPr>
        <p:spPr>
          <a:xfrm>
            <a:off x="16916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25" name="Ellips 24"/>
          <p:cNvSpPr/>
          <p:nvPr/>
        </p:nvSpPr>
        <p:spPr>
          <a:xfrm>
            <a:off x="4429907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70922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5528872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cxnSp>
        <p:nvCxnSpPr>
          <p:cNvPr id="16" name="Rak pil 15"/>
          <p:cNvCxnSpPr/>
          <p:nvPr/>
        </p:nvCxnSpPr>
        <p:spPr>
          <a:xfrm>
            <a:off x="2483769" y="4365104"/>
            <a:ext cx="1680781" cy="115212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4644008" y="4647685"/>
            <a:ext cx="1923" cy="7255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>
            <a:off x="5115451" y="4509121"/>
            <a:ext cx="1904822" cy="10801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 23"/>
          <p:cNvSpPr/>
          <p:nvPr/>
        </p:nvSpPr>
        <p:spPr>
          <a:xfrm>
            <a:off x="16916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25" name="Ellips 24"/>
          <p:cNvSpPr/>
          <p:nvPr/>
        </p:nvSpPr>
        <p:spPr>
          <a:xfrm>
            <a:off x="4429907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70922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5528872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5092837" y="556023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mixin</a:t>
            </a:r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5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6309320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cxnSp>
        <p:nvCxnSpPr>
          <p:cNvPr id="5" name="Rak pil 4"/>
          <p:cNvCxnSpPr/>
          <p:nvPr/>
        </p:nvCxnSpPr>
        <p:spPr>
          <a:xfrm>
            <a:off x="4644008" y="5877272"/>
            <a:ext cx="0" cy="2880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4644008" y="4509120"/>
            <a:ext cx="0" cy="6480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>
          <a:xfrm flipV="1">
            <a:off x="4753565" y="4365104"/>
            <a:ext cx="1834659" cy="7920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H="1" flipV="1">
            <a:off x="2535689" y="4364692"/>
            <a:ext cx="2036311" cy="7925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5004048" y="63720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mixin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5076056" y="536392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Hand Of Sean" pitchFamily="2" charset="-128"/>
              </a:rPr>
              <a:t>mixer (</a:t>
            </a:r>
            <a:r>
              <a:rPr lang="sv-SE" dirty="0" err="1" smtClean="0">
                <a:latin typeface="Hand Of Sean" pitchFamily="2" charset="-128"/>
              </a:rPr>
              <a:t>augmenter</a:t>
            </a:r>
            <a:r>
              <a:rPr lang="sv-SE" dirty="0" smtClean="0">
                <a:latin typeface="Hand Of Sean" pitchFamily="2" charset="-128"/>
              </a:rPr>
              <a:t>)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2864657" y="47337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3944777" y="451684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5842564" y="46484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30" name="Ellips 29"/>
          <p:cNvSpPr/>
          <p:nvPr/>
        </p:nvSpPr>
        <p:spPr>
          <a:xfrm>
            <a:off x="1691680" y="3645024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31" name="Ellips 30"/>
          <p:cNvSpPr/>
          <p:nvPr/>
        </p:nvSpPr>
        <p:spPr>
          <a:xfrm>
            <a:off x="4427984" y="3645024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sp>
        <p:nvSpPr>
          <p:cNvPr id="32" name="Ellips 31"/>
          <p:cNvSpPr/>
          <p:nvPr/>
        </p:nvSpPr>
        <p:spPr>
          <a:xfrm>
            <a:off x="7092280" y="3679596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Mia's Scribblings ~" pitchFamily="2" charset="0"/>
            </a:endParaRPr>
          </a:p>
        </p:txBody>
      </p:sp>
      <p:pic>
        <p:nvPicPr>
          <p:cNvPr id="33" name="Picture 2" descr="http://t2.gstatic.com/images?q=tbn:ANd9GcQ9cfH1OZwCcnXD2G0xTmuipeOvRt8XDG9U4xiXx_s1i_tuxI5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01" y="5229200"/>
            <a:ext cx="658614" cy="59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>
            <a:latin typeface="Mia's Scribblings ~" pitchFamily="2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325</Words>
  <Application>Microsoft Office PowerPoint</Application>
  <PresentationFormat>Bildspel på skärmen (4:3)</PresentationFormat>
  <Paragraphs>94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3" baseType="lpstr">
      <vt:lpstr>Office-tema</vt:lpstr>
      <vt:lpstr>mixins and mixes in JavaScript</vt:lpstr>
      <vt:lpstr>Anders Jönsson (               )  #anjonsson  andersjonsson.blogspot.com</vt:lpstr>
      <vt:lpstr>agenda</vt:lpstr>
      <vt:lpstr>This is about mixin in JavaScript  - not mixin in Ruby/Lisp/etc  (javascript do not support mixins on the language level, but it can easily be  mimic with code)</vt:lpstr>
      <vt:lpstr>why mixins?</vt:lpstr>
      <vt:lpstr>PowerPoint-presentation</vt:lpstr>
      <vt:lpstr>PowerPoint-presentation</vt:lpstr>
      <vt:lpstr>PowerPoint-presentation</vt:lpstr>
      <vt:lpstr>PowerPoint-presentation</vt:lpstr>
      <vt:lpstr>Demo! (BookService)</vt:lpstr>
      <vt:lpstr>area of usages</vt:lpstr>
      <vt:lpstr>Demo! (JSONify)</vt:lpstr>
      <vt:lpstr>mixin _private methods?     - yeah why not!</vt:lpstr>
      <vt:lpstr>Demo! (ProductView)</vt:lpstr>
      <vt:lpstr>where to mix?</vt:lpstr>
      <vt:lpstr>"strict" and "loose" mixer</vt:lpstr>
      <vt:lpstr>mixin vs dependency injection</vt:lpstr>
      <vt:lpstr>unit testing?  test the mixins in isolation?</vt:lpstr>
      <vt:lpstr>drawbacks</vt:lpstr>
      <vt:lpstr>but it's a powerful tool and it should be in your toolbox</vt:lpstr>
      <vt:lpstr>PowerPoint-presentation</vt:lpstr>
      <vt:lpstr>thanks! questions?   #anjonsson  andersjonsson.blogspot.com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Mixins and mixes in JavaScript</dc:title>
  <dc:creator>Anders</dc:creator>
  <cp:lastModifiedBy>Anders</cp:lastModifiedBy>
  <cp:revision>31</cp:revision>
  <dcterms:created xsi:type="dcterms:W3CDTF">2011-06-20T19:49:43Z</dcterms:created>
  <dcterms:modified xsi:type="dcterms:W3CDTF">2011-06-20T22:05:45Z</dcterms:modified>
</cp:coreProperties>
</file>