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Raleway"/>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412E31F-B69D-4680-8295-7B8833D537D8}">
  <a:tblStyle styleId="{3412E31F-B69D-4680-8295-7B8833D537D8}"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aleway-bold.fntdata"/><Relationship Id="rId43" Type="http://schemas.openxmlformats.org/officeDocument/2006/relationships/slide" Target="slides/slide38.xml"/><Relationship Id="rId87" Type="http://schemas.openxmlformats.org/officeDocument/2006/relationships/font" Target="fonts/Raleway-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aleway-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font" Target="fonts/Lato-bold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regular.fntdata"/><Relationship Id="rId90" Type="http://schemas.openxmlformats.org/officeDocument/2006/relationships/font" Target="fonts/Raleway-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Take an OS survey by show of hands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buFont typeface="Georgia"/>
              <a:defRPr sz="4800">
                <a:solidFill>
                  <a:schemeClr val="lt1"/>
                </a:solidFill>
                <a:latin typeface="Georgia"/>
                <a:ea typeface="Georgia"/>
                <a:cs typeface="Georgia"/>
                <a:sym typeface="Georgia"/>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Font typeface="Trebuchet MS"/>
              <a:buNone/>
              <a:defRPr>
                <a:solidFill>
                  <a:schemeClr val="lt1"/>
                </a:solidFill>
                <a:latin typeface="Trebuchet MS"/>
                <a:ea typeface="Trebuchet MS"/>
                <a:cs typeface="Trebuchet MS"/>
                <a:sym typeface="Trebuchet MS"/>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buFont typeface="Georgia"/>
              <a:defRPr sz="4800">
                <a:solidFill>
                  <a:schemeClr val="lt1"/>
                </a:solidFill>
                <a:latin typeface="Georgia"/>
                <a:ea typeface="Georgia"/>
                <a:cs typeface="Georgia"/>
                <a:sym typeface="Georgia"/>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buFont typeface="Georgia"/>
              <a:defRPr>
                <a:latin typeface="Georgia"/>
                <a:ea typeface="Georgia"/>
                <a:cs typeface="Georgia"/>
                <a:sym typeface="Georgi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buFont typeface="Trebuchet MS"/>
              <a:defRPr>
                <a:latin typeface="Trebuchet MS"/>
                <a:ea typeface="Trebuchet MS"/>
                <a:cs typeface="Trebuchet MS"/>
                <a:sym typeface="Trebuchet MS"/>
              </a:defRPr>
            </a:lvl1pPr>
            <a:lvl2pPr lvl="1">
              <a:spcBef>
                <a:spcPts val="0"/>
              </a:spcBef>
              <a:buFont typeface="Trebuchet MS"/>
              <a:defRPr>
                <a:latin typeface="Trebuchet MS"/>
                <a:ea typeface="Trebuchet MS"/>
                <a:cs typeface="Trebuchet MS"/>
                <a:sym typeface="Trebuchet MS"/>
              </a:defRPr>
            </a:lvl2pPr>
            <a:lvl3pPr lvl="2">
              <a:spcBef>
                <a:spcPts val="0"/>
              </a:spcBef>
              <a:buFont typeface="Trebuchet MS"/>
              <a:defRPr>
                <a:latin typeface="Trebuchet MS"/>
                <a:ea typeface="Trebuchet MS"/>
                <a:cs typeface="Trebuchet MS"/>
                <a:sym typeface="Trebuchet MS"/>
              </a:defRPr>
            </a:lvl3pPr>
            <a:lvl4pPr lvl="3">
              <a:spcBef>
                <a:spcPts val="0"/>
              </a:spcBef>
              <a:buFont typeface="Trebuchet MS"/>
              <a:defRPr>
                <a:latin typeface="Trebuchet MS"/>
                <a:ea typeface="Trebuchet MS"/>
                <a:cs typeface="Trebuchet MS"/>
                <a:sym typeface="Trebuchet MS"/>
              </a:defRPr>
            </a:lvl4pPr>
            <a:lvl5pPr lvl="4">
              <a:spcBef>
                <a:spcPts val="0"/>
              </a:spcBef>
              <a:buFont typeface="Trebuchet MS"/>
              <a:defRPr>
                <a:latin typeface="Trebuchet MS"/>
                <a:ea typeface="Trebuchet MS"/>
                <a:cs typeface="Trebuchet MS"/>
                <a:sym typeface="Trebuchet MS"/>
              </a:defRPr>
            </a:lvl5pPr>
            <a:lvl6pPr lvl="5">
              <a:spcBef>
                <a:spcPts val="0"/>
              </a:spcBef>
              <a:buFont typeface="Trebuchet MS"/>
              <a:defRPr>
                <a:latin typeface="Trebuchet MS"/>
                <a:ea typeface="Trebuchet MS"/>
                <a:cs typeface="Trebuchet MS"/>
                <a:sym typeface="Trebuchet MS"/>
              </a:defRPr>
            </a:lvl6pPr>
            <a:lvl7pPr lvl="6">
              <a:spcBef>
                <a:spcPts val="0"/>
              </a:spcBef>
              <a:buFont typeface="Trebuchet MS"/>
              <a:defRPr>
                <a:latin typeface="Trebuchet MS"/>
                <a:ea typeface="Trebuchet MS"/>
                <a:cs typeface="Trebuchet MS"/>
                <a:sym typeface="Trebuchet MS"/>
              </a:defRPr>
            </a:lvl7pPr>
            <a:lvl8pPr lvl="7">
              <a:spcBef>
                <a:spcPts val="0"/>
              </a:spcBef>
              <a:buFont typeface="Trebuchet MS"/>
              <a:defRPr>
                <a:latin typeface="Trebuchet MS"/>
                <a:ea typeface="Trebuchet MS"/>
                <a:cs typeface="Trebuchet MS"/>
                <a:sym typeface="Trebuchet MS"/>
              </a:defRPr>
            </a:lvl8pPr>
            <a:lvl9pPr lvl="8">
              <a:spcBef>
                <a:spcPts val="0"/>
              </a:spcBef>
              <a:buFont typeface="Trebuchet MS"/>
              <a:defRPr>
                <a:latin typeface="Trebuchet MS"/>
                <a:ea typeface="Trebuchet MS"/>
                <a:cs typeface="Trebuchet MS"/>
                <a:sym typeface="Trebuchet MS"/>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buSzPct val="100000"/>
              <a:buFont typeface="Georgia"/>
              <a:defRPr sz="2400">
                <a:latin typeface="Georgia"/>
                <a:ea typeface="Georgia"/>
                <a:cs typeface="Georgia"/>
                <a:sym typeface="Georgi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335375"/>
            <a:ext cx="8520600" cy="639600"/>
          </a:xfrm>
          <a:prstGeom prst="rect">
            <a:avLst/>
          </a:prstGeom>
        </p:spPr>
        <p:txBody>
          <a:bodyPr anchorCtr="0" anchor="t" bIns="91425" lIns="91425" rIns="91425" tIns="91425"/>
          <a:lstStyle>
            <a:lvl1pPr lvl="0">
              <a:spcBef>
                <a:spcPts val="0"/>
              </a:spcBef>
              <a:buFont typeface="Georgia"/>
              <a:defRPr>
                <a:latin typeface="Georgia"/>
                <a:ea typeface="Georgia"/>
                <a:cs typeface="Georgia"/>
                <a:sym typeface="Georgi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buFont typeface="Georgia"/>
              <a:defRPr sz="2400">
                <a:latin typeface="Georgia"/>
                <a:ea typeface="Georgia"/>
                <a:cs typeface="Georgia"/>
                <a:sym typeface="Georgia"/>
              </a:defRPr>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buFont typeface="Trebuchet MS"/>
              <a:defRPr sz="1200">
                <a:latin typeface="Trebuchet MS"/>
                <a:ea typeface="Trebuchet MS"/>
                <a:cs typeface="Trebuchet MS"/>
                <a:sym typeface="Trebuchet MS"/>
              </a:defRPr>
            </a:lvl1pPr>
            <a:lvl2pPr lvl="1">
              <a:spcBef>
                <a:spcPts val="0"/>
              </a:spcBef>
              <a:buSzPct val="100000"/>
              <a:buFont typeface="Trebuchet MS"/>
              <a:defRPr sz="1200">
                <a:latin typeface="Trebuchet MS"/>
                <a:ea typeface="Trebuchet MS"/>
                <a:cs typeface="Trebuchet MS"/>
                <a:sym typeface="Trebuchet MS"/>
              </a:defRPr>
            </a:lvl2pPr>
            <a:lvl3pPr lvl="2">
              <a:spcBef>
                <a:spcPts val="0"/>
              </a:spcBef>
              <a:buSzPct val="100000"/>
              <a:buFont typeface="Trebuchet MS"/>
              <a:defRPr sz="1200">
                <a:latin typeface="Trebuchet MS"/>
                <a:ea typeface="Trebuchet MS"/>
                <a:cs typeface="Trebuchet MS"/>
                <a:sym typeface="Trebuchet MS"/>
              </a:defRPr>
            </a:lvl3pPr>
            <a:lvl4pPr lvl="3">
              <a:spcBef>
                <a:spcPts val="0"/>
              </a:spcBef>
              <a:buSzPct val="100000"/>
              <a:buFont typeface="Trebuchet MS"/>
              <a:defRPr sz="1200">
                <a:latin typeface="Trebuchet MS"/>
                <a:ea typeface="Trebuchet MS"/>
                <a:cs typeface="Trebuchet MS"/>
                <a:sym typeface="Trebuchet MS"/>
              </a:defRPr>
            </a:lvl4pPr>
            <a:lvl5pPr lvl="4">
              <a:spcBef>
                <a:spcPts val="0"/>
              </a:spcBef>
              <a:buSzPct val="100000"/>
              <a:buFont typeface="Trebuchet MS"/>
              <a:defRPr sz="1200">
                <a:latin typeface="Trebuchet MS"/>
                <a:ea typeface="Trebuchet MS"/>
                <a:cs typeface="Trebuchet MS"/>
                <a:sym typeface="Trebuchet MS"/>
              </a:defRPr>
            </a:lvl5pPr>
            <a:lvl6pPr lvl="5">
              <a:spcBef>
                <a:spcPts val="0"/>
              </a:spcBef>
              <a:buSzPct val="100000"/>
              <a:buFont typeface="Trebuchet MS"/>
              <a:defRPr sz="1200">
                <a:latin typeface="Trebuchet MS"/>
                <a:ea typeface="Trebuchet MS"/>
                <a:cs typeface="Trebuchet MS"/>
                <a:sym typeface="Trebuchet MS"/>
              </a:defRPr>
            </a:lvl6pPr>
            <a:lvl7pPr lvl="6">
              <a:spcBef>
                <a:spcPts val="0"/>
              </a:spcBef>
              <a:buSzPct val="100000"/>
              <a:buFont typeface="Trebuchet MS"/>
              <a:defRPr sz="1200">
                <a:latin typeface="Trebuchet MS"/>
                <a:ea typeface="Trebuchet MS"/>
                <a:cs typeface="Trebuchet MS"/>
                <a:sym typeface="Trebuchet MS"/>
              </a:defRPr>
            </a:lvl7pPr>
            <a:lvl8pPr lvl="7">
              <a:spcBef>
                <a:spcPts val="0"/>
              </a:spcBef>
              <a:buSzPct val="100000"/>
              <a:buFont typeface="Trebuchet MS"/>
              <a:defRPr sz="1200">
                <a:latin typeface="Trebuchet MS"/>
                <a:ea typeface="Trebuchet MS"/>
                <a:cs typeface="Trebuchet MS"/>
                <a:sym typeface="Trebuchet MS"/>
              </a:defRPr>
            </a:lvl8pPr>
            <a:lvl9pPr lvl="8">
              <a:spcBef>
                <a:spcPts val="0"/>
              </a:spcBef>
              <a:buSzPct val="100000"/>
              <a:buFont typeface="Trebuchet MS"/>
              <a:defRPr sz="1200">
                <a:latin typeface="Trebuchet MS"/>
                <a:ea typeface="Trebuchet MS"/>
                <a:cs typeface="Trebuchet MS"/>
                <a:sym typeface="Trebuchet MS"/>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buFont typeface="Georgia"/>
              <a:defRPr sz="4800">
                <a:solidFill>
                  <a:schemeClr val="lt1"/>
                </a:solidFill>
                <a:latin typeface="Georgia"/>
                <a:ea typeface="Georgia"/>
                <a:cs typeface="Georgia"/>
                <a:sym typeface="Georgia"/>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buFont typeface="Georgia"/>
              <a:defRPr sz="3600">
                <a:solidFill>
                  <a:schemeClr val="dk1"/>
                </a:solidFill>
                <a:latin typeface="Georgia"/>
                <a:ea typeface="Georgia"/>
                <a:cs typeface="Georgia"/>
                <a:sym typeface="Georgia"/>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Trebuchet MS"/>
              <a:buNone/>
              <a:defRPr sz="2100">
                <a:latin typeface="Trebuchet MS"/>
                <a:ea typeface="Trebuchet MS"/>
                <a:cs typeface="Trebuchet MS"/>
                <a:sym typeface="Trebuchet MS"/>
              </a:defRPr>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buFont typeface="Trebuchet MS"/>
              <a:defRPr>
                <a:solidFill>
                  <a:schemeClr val="lt1"/>
                </a:solidFill>
                <a:latin typeface="Trebuchet MS"/>
                <a:ea typeface="Trebuchet MS"/>
                <a:cs typeface="Trebuchet MS"/>
                <a:sym typeface="Trebuchet MS"/>
              </a:defRPr>
            </a:lvl1pPr>
            <a:lvl2pPr lvl="1">
              <a:spcBef>
                <a:spcPts val="0"/>
              </a:spcBef>
              <a:buClr>
                <a:schemeClr val="lt1"/>
              </a:buClr>
              <a:buFont typeface="Trebuchet MS"/>
              <a:defRPr>
                <a:solidFill>
                  <a:schemeClr val="lt1"/>
                </a:solidFill>
                <a:latin typeface="Trebuchet MS"/>
                <a:ea typeface="Trebuchet MS"/>
                <a:cs typeface="Trebuchet MS"/>
                <a:sym typeface="Trebuchet MS"/>
              </a:defRPr>
            </a:lvl2pPr>
            <a:lvl3pPr lvl="2">
              <a:spcBef>
                <a:spcPts val="0"/>
              </a:spcBef>
              <a:buClr>
                <a:schemeClr val="lt1"/>
              </a:buClr>
              <a:buFont typeface="Trebuchet MS"/>
              <a:defRPr>
                <a:solidFill>
                  <a:schemeClr val="lt1"/>
                </a:solidFill>
                <a:latin typeface="Trebuchet MS"/>
                <a:ea typeface="Trebuchet MS"/>
                <a:cs typeface="Trebuchet MS"/>
                <a:sym typeface="Trebuchet MS"/>
              </a:defRPr>
            </a:lvl3pPr>
            <a:lvl4pPr lvl="3">
              <a:spcBef>
                <a:spcPts val="0"/>
              </a:spcBef>
              <a:buClr>
                <a:schemeClr val="lt1"/>
              </a:buClr>
              <a:buFont typeface="Trebuchet MS"/>
              <a:defRPr>
                <a:solidFill>
                  <a:schemeClr val="lt1"/>
                </a:solidFill>
                <a:latin typeface="Trebuchet MS"/>
                <a:ea typeface="Trebuchet MS"/>
                <a:cs typeface="Trebuchet MS"/>
                <a:sym typeface="Trebuchet MS"/>
              </a:defRPr>
            </a:lvl4pPr>
            <a:lvl5pPr lvl="4">
              <a:spcBef>
                <a:spcPts val="0"/>
              </a:spcBef>
              <a:buClr>
                <a:schemeClr val="lt1"/>
              </a:buClr>
              <a:buFont typeface="Trebuchet MS"/>
              <a:defRPr>
                <a:solidFill>
                  <a:schemeClr val="lt1"/>
                </a:solidFill>
                <a:latin typeface="Trebuchet MS"/>
                <a:ea typeface="Trebuchet MS"/>
                <a:cs typeface="Trebuchet MS"/>
                <a:sym typeface="Trebuchet MS"/>
              </a:defRPr>
            </a:lvl5pPr>
            <a:lvl6pPr lvl="5">
              <a:spcBef>
                <a:spcPts val="0"/>
              </a:spcBef>
              <a:buClr>
                <a:schemeClr val="lt1"/>
              </a:buClr>
              <a:buFont typeface="Trebuchet MS"/>
              <a:defRPr>
                <a:solidFill>
                  <a:schemeClr val="lt1"/>
                </a:solidFill>
                <a:latin typeface="Trebuchet MS"/>
                <a:ea typeface="Trebuchet MS"/>
                <a:cs typeface="Trebuchet MS"/>
                <a:sym typeface="Trebuchet MS"/>
              </a:defRPr>
            </a:lvl6pPr>
            <a:lvl7pPr lvl="6">
              <a:spcBef>
                <a:spcPts val="0"/>
              </a:spcBef>
              <a:buClr>
                <a:schemeClr val="lt1"/>
              </a:buClr>
              <a:buFont typeface="Trebuchet MS"/>
              <a:defRPr>
                <a:solidFill>
                  <a:schemeClr val="lt1"/>
                </a:solidFill>
                <a:latin typeface="Trebuchet MS"/>
                <a:ea typeface="Trebuchet MS"/>
                <a:cs typeface="Trebuchet MS"/>
                <a:sym typeface="Trebuchet MS"/>
              </a:defRPr>
            </a:lvl7pPr>
            <a:lvl8pPr lvl="7">
              <a:spcBef>
                <a:spcPts val="0"/>
              </a:spcBef>
              <a:buClr>
                <a:schemeClr val="lt1"/>
              </a:buClr>
              <a:buFont typeface="Trebuchet MS"/>
              <a:defRPr>
                <a:solidFill>
                  <a:schemeClr val="lt1"/>
                </a:solidFill>
                <a:latin typeface="Trebuchet MS"/>
                <a:ea typeface="Trebuchet MS"/>
                <a:cs typeface="Trebuchet MS"/>
                <a:sym typeface="Trebuchet MS"/>
              </a:defRPr>
            </a:lvl8pPr>
            <a:lvl9pPr lvl="8">
              <a:spcBef>
                <a:spcPts val="0"/>
              </a:spcBef>
              <a:buClr>
                <a:schemeClr val="lt1"/>
              </a:buClr>
              <a:buFont typeface="Trebuchet MS"/>
              <a:defRPr>
                <a:solidFill>
                  <a:schemeClr val="lt1"/>
                </a:solidFill>
                <a:latin typeface="Trebuchet MS"/>
                <a:ea typeface="Trebuchet MS"/>
                <a:cs typeface="Trebuchet MS"/>
                <a:sym typeface="Trebuchet MS"/>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projects.propublica.org/nonprofits/api/v2/search.json?q=animal" TargetMode="External"/><Relationship Id="rId4"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projects.propublica.org/nonprofits/api/v2/search.json?q=animal" TargetMode="External"/><Relationship Id="rId4"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cygwin.com/instal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0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0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api.twitter.com/1.1/search/tweets.json?q=%40johnshopkin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0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0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08.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6.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21.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hyperlink" Target="https://github.com/jhu-archives-and-manuscripts/MARAC_API_Worksho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localhost:8089/users/admin/login" TargetMode="Externa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29.png"/><Relationship Id="rId4" Type="http://schemas.openxmlformats.org/officeDocument/2006/relationships/hyperlink" Target="http://archivesspace.github.io/archivesspace/api" TargetMode="External"/><Relationship Id="rId5"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archivesspace.github.io/archivesspace/api" TargetMode="Externa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32.png"/><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hyperlink" Target="http://localhost:8089/"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earchexchange.techtarget.com/definition/application-program-interface" TargetMode="External"/><Relationship Id="rId4" Type="http://schemas.openxmlformats.org/officeDocument/2006/relationships/hyperlink" Target="http://searchwindevelopment.techtarget.com/definition/HTTP"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16.png"/><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image" Target="../media/image16.png"/><Relationship Id="rId4"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265500" y="434825"/>
            <a:ext cx="4045200" cy="756600"/>
          </a:xfrm>
          <a:prstGeom prst="rect">
            <a:avLst/>
          </a:prstGeom>
        </p:spPr>
        <p:txBody>
          <a:bodyPr anchorCtr="0" anchor="b" bIns="91425" lIns="91425" rIns="91425" tIns="91425">
            <a:noAutofit/>
          </a:bodyPr>
          <a:lstStyle/>
          <a:p>
            <a:pPr lvl="0">
              <a:spcBef>
                <a:spcPts val="0"/>
              </a:spcBef>
              <a:buNone/>
            </a:pPr>
            <a:r>
              <a:rPr lang="en">
                <a:latin typeface="Georgia"/>
                <a:ea typeface="Georgia"/>
                <a:cs typeface="Georgia"/>
                <a:sym typeface="Georgia"/>
              </a:rPr>
              <a:t>Mac  users</a:t>
            </a:r>
          </a:p>
        </p:txBody>
      </p:sp>
      <p:sp>
        <p:nvSpPr>
          <p:cNvPr id="73" name="Shape 73"/>
          <p:cNvSpPr txBox="1"/>
          <p:nvPr>
            <p:ph idx="1" type="subTitle"/>
          </p:nvPr>
        </p:nvSpPr>
        <p:spPr>
          <a:xfrm>
            <a:off x="265500" y="1211370"/>
            <a:ext cx="4045200" cy="1345500"/>
          </a:xfrm>
          <a:prstGeom prst="rect">
            <a:avLst/>
          </a:prstGeom>
        </p:spPr>
        <p:txBody>
          <a:bodyPr anchorCtr="0" anchor="t" bIns="91425" lIns="91425" rIns="91425" tIns="91425">
            <a:noAutofit/>
          </a:bodyPr>
          <a:lstStyle/>
          <a:p>
            <a:pPr lvl="0">
              <a:spcBef>
                <a:spcPts val="0"/>
              </a:spcBef>
              <a:buNone/>
            </a:pPr>
            <a:r>
              <a:rPr lang="en" sz="1800">
                <a:latin typeface="Trebuchet MS"/>
                <a:ea typeface="Trebuchet MS"/>
                <a:cs typeface="Trebuchet MS"/>
                <a:sym typeface="Trebuchet MS"/>
              </a:rPr>
              <a:t>Please sit together on this side of the room</a:t>
            </a:r>
          </a:p>
        </p:txBody>
      </p:sp>
      <p:sp>
        <p:nvSpPr>
          <p:cNvPr id="74" name="Shape 74"/>
          <p:cNvSpPr txBox="1"/>
          <p:nvPr>
            <p:ph type="title"/>
          </p:nvPr>
        </p:nvSpPr>
        <p:spPr>
          <a:xfrm>
            <a:off x="4837500" y="434825"/>
            <a:ext cx="4045200" cy="7566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Georgia"/>
                <a:ea typeface="Georgia"/>
                <a:cs typeface="Georgia"/>
                <a:sym typeface="Georgia"/>
              </a:rPr>
              <a:t>PC  users</a:t>
            </a:r>
          </a:p>
        </p:txBody>
      </p:sp>
      <p:sp>
        <p:nvSpPr>
          <p:cNvPr id="75" name="Shape 75"/>
          <p:cNvSpPr txBox="1"/>
          <p:nvPr>
            <p:ph idx="1" type="subTitle"/>
          </p:nvPr>
        </p:nvSpPr>
        <p:spPr>
          <a:xfrm>
            <a:off x="4837500" y="1211370"/>
            <a:ext cx="4045200" cy="1345500"/>
          </a:xfrm>
          <a:prstGeom prst="rect">
            <a:avLst/>
          </a:prstGeom>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Please sit together on this side of the room</a:t>
            </a:r>
          </a:p>
        </p:txBody>
      </p:sp>
      <p:sp>
        <p:nvSpPr>
          <p:cNvPr id="76" name="Shape 76"/>
          <p:cNvSpPr txBox="1"/>
          <p:nvPr/>
        </p:nvSpPr>
        <p:spPr>
          <a:xfrm>
            <a:off x="0" y="2668650"/>
            <a:ext cx="9144000" cy="2474700"/>
          </a:xfrm>
          <a:prstGeom prst="rect">
            <a:avLst/>
          </a:prstGeom>
          <a:solidFill>
            <a:srgbClr val="76A5AF"/>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3600">
                <a:latin typeface="Georgia"/>
                <a:ea typeface="Georgia"/>
                <a:cs typeface="Georgia"/>
                <a:sym typeface="Georgia"/>
              </a:rPr>
              <a:t>Everyone</a:t>
            </a:r>
          </a:p>
          <a:p>
            <a:pPr lvl="0" algn="ctr">
              <a:spcBef>
                <a:spcPts val="0"/>
              </a:spcBef>
              <a:buNone/>
            </a:pPr>
            <a:r>
              <a:t/>
            </a:r>
            <a:endParaRPr sz="1800"/>
          </a:p>
          <a:p>
            <a:pPr lvl="0" algn="ctr">
              <a:spcBef>
                <a:spcPts val="0"/>
              </a:spcBef>
              <a:buNone/>
            </a:pPr>
            <a:r>
              <a:rPr lang="en" sz="1800">
                <a:latin typeface="Trebuchet MS"/>
                <a:ea typeface="Trebuchet MS"/>
                <a:cs typeface="Trebuchet MS"/>
                <a:sym typeface="Trebuchet MS"/>
              </a:rPr>
              <a:t>Please connect to the wifi</a:t>
            </a:r>
          </a:p>
          <a:p>
            <a:pPr lvl="0" rtl="0" algn="ctr">
              <a:spcBef>
                <a:spcPts val="0"/>
              </a:spcBef>
              <a:buNone/>
            </a:pPr>
            <a:r>
              <a:rPr lang="en" sz="1800">
                <a:latin typeface="Trebuchet MS"/>
                <a:ea typeface="Trebuchet MS"/>
                <a:cs typeface="Trebuchet MS"/>
                <a:sym typeface="Trebuchet MS"/>
              </a:rPr>
              <a:t>Create a new folder named “vagrant” on your desktop</a:t>
            </a:r>
          </a:p>
          <a:p>
            <a:pPr lvl="0" algn="ctr">
              <a:spcBef>
                <a:spcPts val="0"/>
              </a:spcBef>
              <a:buNone/>
            </a:pPr>
            <a:r>
              <a:rPr lang="en" sz="1800">
                <a:latin typeface="Trebuchet MS"/>
                <a:ea typeface="Trebuchet MS"/>
                <a:cs typeface="Trebuchet MS"/>
                <a:sym typeface="Trebuchet MS"/>
              </a:rPr>
              <a:t>Copy contents of </a:t>
            </a:r>
            <a:r>
              <a:rPr lang="en" sz="1800">
                <a:latin typeface="Trebuchet MS"/>
                <a:ea typeface="Trebuchet MS"/>
                <a:cs typeface="Trebuchet MS"/>
                <a:sym typeface="Trebuchet MS"/>
              </a:rPr>
              <a:t>flash drive</a:t>
            </a:r>
            <a:r>
              <a:rPr lang="en" sz="1800">
                <a:latin typeface="Trebuchet MS"/>
                <a:ea typeface="Trebuchet MS"/>
                <a:cs typeface="Trebuchet MS"/>
                <a:sym typeface="Trebuchet MS"/>
              </a:rPr>
              <a:t> to this folder</a:t>
            </a:r>
          </a:p>
        </p:txBody>
      </p:sp>
      <p:sp>
        <p:nvSpPr>
          <p:cNvPr id="77" name="Shape 77"/>
          <p:cNvSpPr/>
          <p:nvPr/>
        </p:nvSpPr>
        <p:spPr>
          <a:xfrm>
            <a:off x="3785550" y="1648250"/>
            <a:ext cx="1572900" cy="827400"/>
          </a:xfrm>
          <a:prstGeom prst="lef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API possibilities</a:t>
            </a:r>
          </a:p>
        </p:txBody>
      </p:sp>
      <p:sp>
        <p:nvSpPr>
          <p:cNvPr id="134" name="Shape 134"/>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135" name="Shape 135"/>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136" name="Shape 136"/>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137" name="Shape 137"/>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1032575" y="2243900"/>
            <a:ext cx="1026900" cy="1247400"/>
          </a:xfrm>
          <a:prstGeom prst="upArrowCallout">
            <a:avLst>
              <a:gd fmla="val 25000" name="adj1"/>
              <a:gd fmla="val 25000" name="adj2"/>
              <a:gd fmla="val 25000" name="adj3"/>
              <a:gd fmla="val 64977"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txBox="1"/>
          <p:nvPr/>
        </p:nvSpPr>
        <p:spPr>
          <a:xfrm>
            <a:off x="1061900" y="2708975"/>
            <a:ext cx="997500" cy="733500"/>
          </a:xfrm>
          <a:prstGeom prst="rect">
            <a:avLst/>
          </a:prstGeom>
          <a:noFill/>
          <a:ln>
            <a:noFill/>
          </a:ln>
        </p:spPr>
        <p:txBody>
          <a:bodyPr anchorCtr="0" anchor="t" bIns="91425" lIns="91425" rIns="91425" tIns="91425">
            <a:noAutofit/>
          </a:bodyPr>
          <a:lstStyle/>
          <a:p>
            <a:pPr lvl="0" algn="ctr">
              <a:spcBef>
                <a:spcPts val="0"/>
              </a:spcBef>
              <a:buNone/>
            </a:pPr>
            <a:r>
              <a:rPr b="1" lang="en" sz="1800"/>
              <a:t>We are here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72B0"/>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GET with GUI - ProPublica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418387" y="282825"/>
            <a:ext cx="8296800" cy="12339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Vocabulary sidebar</a:t>
            </a:r>
          </a:p>
        </p:txBody>
      </p:sp>
      <p:sp>
        <p:nvSpPr>
          <p:cNvPr id="151" name="Shape 151"/>
          <p:cNvSpPr txBox="1"/>
          <p:nvPr/>
        </p:nvSpPr>
        <p:spPr>
          <a:xfrm>
            <a:off x="411637" y="1454675"/>
            <a:ext cx="8310300" cy="2916300"/>
          </a:xfrm>
          <a:prstGeom prst="rect">
            <a:avLst/>
          </a:prstGeom>
          <a:noFill/>
          <a:ln>
            <a:noFill/>
          </a:ln>
        </p:spPr>
        <p:txBody>
          <a:bodyPr anchorCtr="0" anchor="t" bIns="91425" lIns="91425" rIns="91425" tIns="91425">
            <a:noAutofit/>
          </a:bodyPr>
          <a:lstStyle/>
          <a:p>
            <a:pPr indent="-228600" lvl="0" marL="457200">
              <a:spcBef>
                <a:spcPts val="0"/>
              </a:spcBef>
              <a:buClr>
                <a:srgbClr val="FFFFFF"/>
              </a:buClr>
              <a:buFont typeface="Trebuchet MS"/>
              <a:buChar char="●"/>
            </a:pPr>
            <a:r>
              <a:rPr lang="en">
                <a:solidFill>
                  <a:srgbClr val="FFFFFF"/>
                </a:solidFill>
                <a:latin typeface="Trebuchet MS"/>
                <a:ea typeface="Trebuchet MS"/>
                <a:cs typeface="Trebuchet MS"/>
                <a:sym typeface="Trebuchet MS"/>
              </a:rPr>
              <a:t>GUI stands for Graphic User Interface, </a:t>
            </a:r>
            <a:r>
              <a:rPr i="1" lang="en">
                <a:solidFill>
                  <a:srgbClr val="FFFFFF"/>
                </a:solidFill>
                <a:latin typeface="Trebuchet MS"/>
                <a:ea typeface="Trebuchet MS"/>
                <a:cs typeface="Trebuchet MS"/>
                <a:sym typeface="Trebuchet MS"/>
              </a:rPr>
              <a:t>every program </a:t>
            </a:r>
            <a:r>
              <a:rPr lang="en">
                <a:solidFill>
                  <a:srgbClr val="FFFFFF"/>
                </a:solidFill>
                <a:latin typeface="Trebuchet MS"/>
                <a:ea typeface="Trebuchet MS"/>
                <a:cs typeface="Trebuchet MS"/>
                <a:sym typeface="Trebuchet MS"/>
              </a:rPr>
              <a:t>you use has a GUI</a:t>
            </a:r>
          </a:p>
          <a:p>
            <a:pPr indent="-228600" lvl="0" marL="457200">
              <a:spcBef>
                <a:spcPts val="0"/>
              </a:spcBef>
              <a:buClr>
                <a:srgbClr val="FFFFFF"/>
              </a:buClr>
              <a:buFont typeface="Trebuchet MS"/>
              <a:buChar char="●"/>
            </a:pPr>
            <a:r>
              <a:rPr lang="en">
                <a:solidFill>
                  <a:srgbClr val="FFFFFF"/>
                </a:solidFill>
                <a:latin typeface="Trebuchet MS"/>
                <a:ea typeface="Trebuchet MS"/>
                <a:cs typeface="Trebuchet MS"/>
                <a:sym typeface="Trebuchet MS"/>
              </a:rPr>
              <a:t>But in the programming/scripting world, there is also the command line/terminal</a:t>
            </a:r>
          </a:p>
          <a:p>
            <a:pPr indent="-228600" lvl="0" marL="457200">
              <a:spcBef>
                <a:spcPts val="0"/>
              </a:spcBef>
              <a:buClr>
                <a:srgbClr val="FFFFFF"/>
              </a:buClr>
              <a:buFont typeface="Trebuchet MS"/>
              <a:buChar char="●"/>
            </a:pPr>
            <a:r>
              <a:rPr lang="en">
                <a:solidFill>
                  <a:srgbClr val="FFFFFF"/>
                </a:solidFill>
                <a:latin typeface="Trebuchet MS"/>
                <a:ea typeface="Trebuchet MS"/>
                <a:cs typeface="Trebuchet MS"/>
                <a:sym typeface="Trebuchet MS"/>
              </a:rPr>
              <a:t>We will be using both</a:t>
            </a:r>
          </a:p>
          <a:p>
            <a:pPr lvl="0">
              <a:spcBef>
                <a:spcPts val="0"/>
              </a:spcBef>
              <a:buNone/>
            </a:pPr>
            <a:r>
              <a:t/>
            </a:r>
            <a:endParaRPr>
              <a:latin typeface="Trebuchet MS"/>
              <a:ea typeface="Trebuchet MS"/>
              <a:cs typeface="Trebuchet MS"/>
              <a:sym typeface="Trebuchet MS"/>
            </a:endParaRPr>
          </a:p>
        </p:txBody>
      </p:sp>
      <p:pic>
        <p:nvPicPr>
          <p:cNvPr descr="gui-vs-command-line-990x495.jpg" id="152" name="Shape 152"/>
          <p:cNvPicPr preferRelativeResize="0"/>
          <p:nvPr/>
        </p:nvPicPr>
        <p:blipFill>
          <a:blip r:embed="rId3">
            <a:alphaModFix/>
          </a:blip>
          <a:stretch>
            <a:fillRect/>
          </a:stretch>
        </p:blipFill>
        <p:spPr>
          <a:xfrm>
            <a:off x="2605399" y="2416824"/>
            <a:ext cx="3922776" cy="1961400"/>
          </a:xfrm>
          <a:prstGeom prst="rect">
            <a:avLst/>
          </a:prstGeom>
          <a:noFill/>
          <a:ln>
            <a:noFill/>
          </a:ln>
        </p:spPr>
      </p:pic>
      <p:sp>
        <p:nvSpPr>
          <p:cNvPr id="153" name="Shape 153"/>
          <p:cNvSpPr txBox="1"/>
          <p:nvPr/>
        </p:nvSpPr>
        <p:spPr>
          <a:xfrm>
            <a:off x="561200" y="4433925"/>
            <a:ext cx="8011200" cy="341100"/>
          </a:xfrm>
          <a:prstGeom prst="rect">
            <a:avLst/>
          </a:prstGeom>
          <a:noFill/>
          <a:ln>
            <a:noFill/>
          </a:ln>
        </p:spPr>
        <p:txBody>
          <a:bodyPr anchorCtr="0" anchor="t" bIns="91425" lIns="91425" rIns="91425" tIns="91425">
            <a:noAutofit/>
          </a:bodyPr>
          <a:lstStyle/>
          <a:p>
            <a:pPr lvl="0" algn="ctr">
              <a:spcBef>
                <a:spcPts val="0"/>
              </a:spcBef>
              <a:buNone/>
            </a:pPr>
            <a:r>
              <a:rPr lang="en" sz="700"/>
              <a:t>Image from http://www.differencebtw.com/difference-between-gui-and-command-line/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nvSpPr>
        <p:spPr>
          <a:xfrm>
            <a:off x="298175" y="3541600"/>
            <a:ext cx="8386800" cy="6402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2"/>
              </a:buClr>
              <a:buSzPct val="55000"/>
              <a:buFont typeface="Arial"/>
              <a:buNone/>
            </a:pPr>
            <a:r>
              <a:rPr lang="en" sz="2000" u="sng">
                <a:solidFill>
                  <a:schemeClr val="hlink"/>
                </a:solidFill>
                <a:hlinkClick r:id="rId3"/>
              </a:rPr>
              <a:t>http://projects.propublica.org/nonprofits/api/v2/search.json?q=animal</a:t>
            </a:r>
          </a:p>
          <a:p>
            <a:pPr lvl="0">
              <a:spcBef>
                <a:spcPts val="0"/>
              </a:spcBef>
              <a:buNone/>
            </a:pPr>
            <a:r>
              <a:t/>
            </a:r>
            <a:endParaRPr/>
          </a:p>
        </p:txBody>
      </p:sp>
      <p:pic>
        <p:nvPicPr>
          <p:cNvPr id="159" name="Shape 159"/>
          <p:cNvPicPr preferRelativeResize="0"/>
          <p:nvPr/>
        </p:nvPicPr>
        <p:blipFill>
          <a:blip r:embed="rId4">
            <a:alphaModFix/>
          </a:blip>
          <a:stretch>
            <a:fillRect/>
          </a:stretch>
        </p:blipFill>
        <p:spPr>
          <a:xfrm>
            <a:off x="381000" y="1260699"/>
            <a:ext cx="8304001" cy="1826199"/>
          </a:xfrm>
          <a:prstGeom prst="rect">
            <a:avLst/>
          </a:prstGeom>
          <a:noFill/>
          <a:ln>
            <a:noFill/>
          </a:ln>
        </p:spPr>
      </p:pic>
      <p:sp>
        <p:nvSpPr>
          <p:cNvPr id="160" name="Shape 160"/>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GET through a GUI</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graphicFrame>
        <p:nvGraphicFramePr>
          <p:cNvPr id="165" name="Shape 165"/>
          <p:cNvGraphicFramePr/>
          <p:nvPr/>
        </p:nvGraphicFramePr>
        <p:xfrm>
          <a:off x="371075" y="1167200"/>
          <a:ext cx="3000000" cy="3000000"/>
        </p:xfrm>
        <a:graphic>
          <a:graphicData uri="http://schemas.openxmlformats.org/drawingml/2006/table">
            <a:tbl>
              <a:tblPr>
                <a:noFill/>
                <a:tableStyleId>{3412E31F-B69D-4680-8295-7B8833D537D8}</a:tableStyleId>
              </a:tblPr>
              <a:tblGrid>
                <a:gridCol w="2995850"/>
                <a:gridCol w="5357200"/>
              </a:tblGrid>
              <a:tr h="748150">
                <a:tc>
                  <a:txBody>
                    <a:bodyPr>
                      <a:noAutofit/>
                    </a:bodyPr>
                    <a:lstStyle/>
                    <a:p>
                      <a:pPr lvl="0" rtl="0" algn="ctr">
                        <a:lnSpc>
                          <a:spcPct val="115000"/>
                        </a:lnSpc>
                        <a:spcBef>
                          <a:spcPts val="0"/>
                        </a:spcBef>
                        <a:buNone/>
                      </a:pPr>
                      <a:r>
                        <a:rPr lang="en" sz="1200" u="sng">
                          <a:solidFill>
                            <a:schemeClr val="hlink"/>
                          </a:solidFill>
                          <a:hlinkClick r:id="rId3"/>
                        </a:rPr>
                        <a:t>https://projects.propublica.org/nonprofits/api/v2</a:t>
                      </a:r>
                    </a:p>
                    <a:p>
                      <a:pPr lvl="0" rtl="0" algn="ctr">
                        <a:lnSpc>
                          <a:spcPct val="115000"/>
                        </a:lnSpc>
                        <a:spcBef>
                          <a:spcPts val="0"/>
                        </a:spcBef>
                        <a:buNone/>
                      </a:pPr>
                      <a:r>
                        <a:rPr lang="en" sz="1200"/>
                        <a:t> </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200"/>
                        <a:t>The address of the API. All requests must start with a similar string in order to point the request to where it needs to go. It essentially reads: go here.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665425">
                <a:tc>
                  <a:txBody>
                    <a:bodyPr>
                      <a:noAutofit/>
                    </a:bodyPr>
                    <a:lstStyle/>
                    <a:p>
                      <a:pPr lvl="0" rtl="0" algn="ctr">
                        <a:lnSpc>
                          <a:spcPct val="115000"/>
                        </a:lnSpc>
                        <a:spcBef>
                          <a:spcPts val="0"/>
                        </a:spcBef>
                        <a:buNone/>
                      </a:pPr>
                      <a:r>
                        <a:rPr lang="en" sz="1200"/>
                        <a:t>/search.json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200"/>
                        <a:t>The search method set by the API. By appending this to the above URL, it essentially reads: go here, and search in a way that will output JSON.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48150">
                <a:tc>
                  <a:txBody>
                    <a:bodyPr>
                      <a:noAutofit/>
                    </a:bodyPr>
                    <a:lstStyle/>
                    <a:p>
                      <a:pPr lvl="0" rtl="0" algn="ctr">
                        <a:lnSpc>
                          <a:spcPct val="115000"/>
                        </a:lnSpc>
                        <a:spcBef>
                          <a:spcPts val="0"/>
                        </a:spcBef>
                        <a:buNone/>
                      </a:pPr>
                      <a:r>
                        <a:rPr lang="en" sz="1200"/>
                        <a:t>?</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200"/>
                        <a:t>Question marks denote that whatever follows is a parameter. Adding this to the above essentially reads: go here, and search, and use the following parameters. You can use more than one parameter.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48150">
                <a:tc>
                  <a:txBody>
                    <a:bodyPr>
                      <a:noAutofit/>
                    </a:bodyPr>
                    <a:lstStyle/>
                    <a:p>
                      <a:pPr lvl="0" rtl="0" algn="ctr">
                        <a:lnSpc>
                          <a:spcPct val="115000"/>
                        </a:lnSpc>
                        <a:spcBef>
                          <a:spcPts val="0"/>
                        </a:spcBef>
                        <a:buNone/>
                      </a:pPr>
                      <a:r>
                        <a:rPr lang="en" sz="1200"/>
                        <a:t>q=</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200"/>
                        <a:t>The parameter. The ProPublica API defines q as “A keyword search string. Searches using this parameter will search (in order) organization name, organization alternate name, city.”</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665425">
                <a:tc>
                  <a:txBody>
                    <a:bodyPr>
                      <a:noAutofit/>
                    </a:bodyPr>
                    <a:lstStyle/>
                    <a:p>
                      <a:pPr lvl="0" rtl="0" algn="ctr">
                        <a:lnSpc>
                          <a:spcPct val="115000"/>
                        </a:lnSpc>
                        <a:spcBef>
                          <a:spcPts val="0"/>
                        </a:spcBef>
                        <a:buNone/>
                      </a:pPr>
                      <a:r>
                        <a:rPr lang="en" sz="1200"/>
                        <a:t>animal</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200"/>
                        <a:t>Any keyword supplied by the user. Go here, and use the keyword search parameter to search for </a:t>
                      </a:r>
                      <a:r>
                        <a:rPr i="1" lang="en" sz="1200"/>
                        <a:t>animal</a:t>
                      </a:r>
                      <a:r>
                        <a:rPr lang="en" sz="1200"/>
                        <a:t>, which will output as JSON.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pic>
        <p:nvPicPr>
          <p:cNvPr id="166" name="Shape 166"/>
          <p:cNvPicPr preferRelativeResize="0"/>
          <p:nvPr/>
        </p:nvPicPr>
        <p:blipFill>
          <a:blip r:embed="rId4">
            <a:alphaModFix/>
          </a:blip>
          <a:stretch>
            <a:fillRect/>
          </a:stretch>
        </p:blipFill>
        <p:spPr>
          <a:xfrm>
            <a:off x="806650" y="333000"/>
            <a:ext cx="6419850" cy="77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72B0"/>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GET with GUI - Chronicling America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72B0"/>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GET with GUI - Twitter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277BD"/>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GET with Script- ProPublica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en">
                <a:solidFill>
                  <a:srgbClr val="FFFFFF"/>
                </a:solidFill>
              </a:rPr>
              <a:t>Technical Sidebar:</a:t>
            </a:r>
          </a:p>
          <a:p>
            <a:pPr lvl="0" rtl="0">
              <a:spcBef>
                <a:spcPts val="0"/>
              </a:spcBef>
              <a:buNone/>
            </a:pPr>
            <a:r>
              <a:rPr lang="en">
                <a:solidFill>
                  <a:srgbClr val="FFFFFF"/>
                </a:solidFill>
              </a:rPr>
              <a:t>Scripting set-up</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03300" y="335375"/>
            <a:ext cx="8520600" cy="639600"/>
          </a:xfrm>
          <a:prstGeom prst="rect">
            <a:avLst/>
          </a:prstGeom>
          <a:solidFill>
            <a:schemeClr val="accent2"/>
          </a:solidFill>
        </p:spPr>
        <p:txBody>
          <a:bodyPr anchorCtr="0" anchor="t" bIns="91425" lIns="91425" rIns="91425" tIns="91425">
            <a:noAutofit/>
          </a:bodyPr>
          <a:lstStyle/>
          <a:p>
            <a:pPr lvl="0" rtl="0">
              <a:spcBef>
                <a:spcPts val="0"/>
              </a:spcBef>
              <a:buNone/>
            </a:pPr>
            <a:r>
              <a:rPr lang="en">
                <a:solidFill>
                  <a:srgbClr val="FFFFFF"/>
                </a:solidFill>
              </a:rPr>
              <a:t>Technical Sidebar - Download Scripts</a:t>
            </a:r>
          </a:p>
        </p:txBody>
      </p:sp>
      <p:sp>
        <p:nvSpPr>
          <p:cNvPr id="192" name="Shape 192"/>
          <p:cNvSpPr txBox="1"/>
          <p:nvPr/>
        </p:nvSpPr>
        <p:spPr>
          <a:xfrm>
            <a:off x="303325" y="1195650"/>
            <a:ext cx="8520600" cy="3247200"/>
          </a:xfrm>
          <a:prstGeom prst="rect">
            <a:avLst/>
          </a:prstGeom>
          <a:noFill/>
          <a:ln>
            <a:noFill/>
          </a:ln>
        </p:spPr>
        <p:txBody>
          <a:bodyPr anchorCtr="0" anchor="t" bIns="91425" lIns="91425" rIns="91425" tIns="91425">
            <a:noAutofit/>
          </a:bodyPr>
          <a:lstStyle/>
          <a:p>
            <a:pPr indent="-228600" lvl="0" marL="457200">
              <a:lnSpc>
                <a:spcPct val="115000"/>
              </a:lnSpc>
              <a:spcBef>
                <a:spcPts val="0"/>
              </a:spcBef>
              <a:buFont typeface="Trebuchet MS"/>
              <a:buChar char="●"/>
            </a:pPr>
            <a:r>
              <a:rPr lang="en">
                <a:latin typeface="Trebuchet MS"/>
                <a:ea typeface="Trebuchet MS"/>
                <a:cs typeface="Trebuchet MS"/>
                <a:sym typeface="Trebuchet MS"/>
              </a:rPr>
              <a:t>Navigate to GitHub.com</a:t>
            </a:r>
          </a:p>
          <a:p>
            <a:pPr indent="-228600" lvl="0" marL="457200">
              <a:lnSpc>
                <a:spcPct val="115000"/>
              </a:lnSpc>
              <a:spcBef>
                <a:spcPts val="0"/>
              </a:spcBef>
              <a:buFont typeface="Trebuchet MS"/>
              <a:buChar char="●"/>
            </a:pPr>
            <a:r>
              <a:rPr lang="en">
                <a:latin typeface="Trebuchet MS"/>
                <a:ea typeface="Trebuchet MS"/>
                <a:cs typeface="Trebuchet MS"/>
                <a:sym typeface="Trebuchet MS"/>
              </a:rPr>
              <a:t>Search for “MARAC API Workshop”</a:t>
            </a:r>
          </a:p>
          <a:p>
            <a:pPr indent="-228600" lvl="0" marL="457200" rtl="0">
              <a:lnSpc>
                <a:spcPct val="115000"/>
              </a:lnSpc>
              <a:spcBef>
                <a:spcPts val="0"/>
              </a:spcBef>
              <a:buFont typeface="Trebuchet MS"/>
              <a:buChar char="●"/>
            </a:pPr>
            <a:r>
              <a:rPr lang="en">
                <a:latin typeface="Trebuchet MS"/>
                <a:ea typeface="Trebuchet MS"/>
                <a:cs typeface="Trebuchet MS"/>
                <a:sym typeface="Trebuchet MS"/>
              </a:rPr>
              <a:t>Bookmark!</a:t>
            </a:r>
          </a:p>
          <a:p>
            <a:pPr lvl="0">
              <a:lnSpc>
                <a:spcPct val="115000"/>
              </a:lnSpc>
              <a:spcBef>
                <a:spcPts val="0"/>
              </a:spcBef>
              <a:buNone/>
            </a:pPr>
            <a:r>
              <a:t/>
            </a:r>
            <a:endParaRPr>
              <a:latin typeface="Trebuchet MS"/>
              <a:ea typeface="Trebuchet MS"/>
              <a:cs typeface="Trebuchet MS"/>
              <a:sym typeface="Trebuchet MS"/>
            </a:endParaRPr>
          </a:p>
        </p:txBody>
      </p:sp>
      <p:pic>
        <p:nvPicPr>
          <p:cNvPr id="193" name="Shape 193"/>
          <p:cNvPicPr preferRelativeResize="0"/>
          <p:nvPr/>
        </p:nvPicPr>
        <p:blipFill>
          <a:blip r:embed="rId3">
            <a:alphaModFix/>
          </a:blip>
          <a:stretch>
            <a:fillRect/>
          </a:stretch>
        </p:blipFill>
        <p:spPr>
          <a:xfrm>
            <a:off x="1832775" y="2715575"/>
            <a:ext cx="5461633" cy="172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2371725" y="630225"/>
            <a:ext cx="6331500" cy="30654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There’s an API for That</a:t>
            </a:r>
          </a:p>
        </p:txBody>
      </p:sp>
      <p:sp>
        <p:nvSpPr>
          <p:cNvPr id="83" name="Shape 83"/>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sz="2400">
                <a:latin typeface="Trebuchet MS"/>
                <a:ea typeface="Trebuchet MS"/>
                <a:cs typeface="Trebuchet MS"/>
                <a:sym typeface="Trebuchet MS"/>
              </a:rPr>
              <a:t>MARAC</a:t>
            </a:r>
          </a:p>
          <a:p>
            <a:pPr lvl="0">
              <a:spcBef>
                <a:spcPts val="0"/>
              </a:spcBef>
              <a:buNone/>
            </a:pPr>
            <a:r>
              <a:rPr lang="en" sz="2400">
                <a:latin typeface="Trebuchet MS"/>
                <a:ea typeface="Trebuchet MS"/>
                <a:cs typeface="Trebuchet MS"/>
                <a:sym typeface="Trebuchet MS"/>
              </a:rPr>
              <a:t>April 20th, 2017</a:t>
            </a:r>
          </a:p>
          <a:p>
            <a:pPr lvl="0">
              <a:spcBef>
                <a:spcPts val="0"/>
              </a:spcBef>
              <a:buNone/>
            </a:pPr>
            <a:r>
              <a:t/>
            </a:r>
            <a:endParaRPr>
              <a:latin typeface="Trebuchet MS"/>
              <a:ea typeface="Trebuchet MS"/>
              <a:cs typeface="Trebuchet MS"/>
              <a:sym typeface="Trebuchet MS"/>
            </a:endParaRPr>
          </a:p>
          <a:p>
            <a:pPr lvl="0" algn="r">
              <a:spcBef>
                <a:spcPts val="0"/>
              </a:spcBef>
              <a:buNone/>
            </a:pPr>
            <a:r>
              <a:rPr lang="en">
                <a:latin typeface="Trebuchet MS"/>
                <a:ea typeface="Trebuchet MS"/>
                <a:cs typeface="Trebuchet MS"/>
                <a:sym typeface="Trebuchet MS"/>
              </a:rPr>
              <a:t>Lora J. Davis</a:t>
            </a:r>
          </a:p>
          <a:p>
            <a:pPr lvl="0" algn="r">
              <a:spcBef>
                <a:spcPts val="0"/>
              </a:spcBef>
              <a:buNone/>
            </a:pPr>
            <a:r>
              <a:rPr lang="en">
                <a:latin typeface="Trebuchet MS"/>
                <a:ea typeface="Trebuchet MS"/>
                <a:cs typeface="Trebuchet MS"/>
                <a:sym typeface="Trebuchet MS"/>
              </a:rPr>
              <a:t>Valerie Addonizio</a:t>
            </a:r>
          </a:p>
          <a:p>
            <a:pPr lvl="0" algn="r">
              <a:spcBef>
                <a:spcPts val="0"/>
              </a:spcBef>
              <a:buNone/>
            </a:pPr>
            <a:r>
              <a:rPr i="1" lang="en">
                <a:latin typeface="Trebuchet MS"/>
                <a:ea typeface="Trebuchet MS"/>
                <a:cs typeface="Trebuchet MS"/>
                <a:sym typeface="Trebuchet MS"/>
              </a:rPr>
              <a:t>Johns Hopkins University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7" name="Shape 197"/>
        <p:cNvGrpSpPr/>
        <p:nvPr/>
      </p:nvGrpSpPr>
      <p:grpSpPr>
        <a:xfrm>
          <a:off x="0" y="0"/>
          <a:ext cx="0" cy="0"/>
          <a:chOff x="0" y="0"/>
          <a:chExt cx="0" cy="0"/>
        </a:xfrm>
      </p:grpSpPr>
      <p:sp>
        <p:nvSpPr>
          <p:cNvPr id="198" name="Shape 198"/>
          <p:cNvSpPr txBox="1"/>
          <p:nvPr>
            <p:ph type="title"/>
          </p:nvPr>
        </p:nvSpPr>
        <p:spPr>
          <a:xfrm>
            <a:off x="303300" y="335375"/>
            <a:ext cx="8520600" cy="639600"/>
          </a:xfrm>
          <a:prstGeom prst="rect">
            <a:avLst/>
          </a:prstGeom>
          <a:solidFill>
            <a:schemeClr val="accent2"/>
          </a:solidFill>
        </p:spPr>
        <p:txBody>
          <a:bodyPr anchorCtr="0" anchor="t" bIns="91425" lIns="91425" rIns="91425" tIns="91425">
            <a:noAutofit/>
          </a:bodyPr>
          <a:lstStyle/>
          <a:p>
            <a:pPr lvl="0" rtl="0">
              <a:spcBef>
                <a:spcPts val="0"/>
              </a:spcBef>
              <a:buNone/>
            </a:pPr>
            <a:r>
              <a:rPr lang="en">
                <a:solidFill>
                  <a:srgbClr val="FFFFFF"/>
                </a:solidFill>
              </a:rPr>
              <a:t>Technical Sidebar - cygwin</a:t>
            </a:r>
          </a:p>
        </p:txBody>
      </p:sp>
      <p:cxnSp>
        <p:nvCxnSpPr>
          <p:cNvPr id="199" name="Shape 199"/>
          <p:cNvCxnSpPr/>
          <p:nvPr/>
        </p:nvCxnSpPr>
        <p:spPr>
          <a:xfrm>
            <a:off x="4572006" y="1085775"/>
            <a:ext cx="0" cy="3765300"/>
          </a:xfrm>
          <a:prstGeom prst="straightConnector1">
            <a:avLst/>
          </a:prstGeom>
          <a:noFill/>
          <a:ln cap="flat" cmpd="sng" w="9525">
            <a:solidFill>
              <a:schemeClr val="dk2"/>
            </a:solidFill>
            <a:prstDash val="solid"/>
            <a:round/>
            <a:headEnd len="lg" w="lg" type="none"/>
            <a:tailEnd len="lg" w="lg" type="none"/>
          </a:ln>
        </p:spPr>
      </p:cxnSp>
      <p:sp>
        <p:nvSpPr>
          <p:cNvPr id="200" name="Shape 200"/>
          <p:cNvSpPr txBox="1"/>
          <p:nvPr/>
        </p:nvSpPr>
        <p:spPr>
          <a:xfrm>
            <a:off x="480850" y="1123150"/>
            <a:ext cx="3695700" cy="3777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201" name="Shape 201"/>
          <p:cNvSpPr txBox="1"/>
          <p:nvPr/>
        </p:nvSpPr>
        <p:spPr>
          <a:xfrm>
            <a:off x="5108126" y="1123150"/>
            <a:ext cx="3695700" cy="3777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
        <p:nvSpPr>
          <p:cNvPr id="202" name="Shape 202"/>
          <p:cNvSpPr txBox="1"/>
          <p:nvPr/>
        </p:nvSpPr>
        <p:spPr>
          <a:xfrm>
            <a:off x="480975" y="1663450"/>
            <a:ext cx="3695700" cy="31461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Please open the terminal:</a:t>
            </a:r>
          </a:p>
          <a:p>
            <a:pPr indent="-228600" lvl="0" marL="457200" rtl="0">
              <a:spcBef>
                <a:spcPts val="0"/>
              </a:spcBef>
              <a:buFont typeface="Trebuchet MS"/>
              <a:buChar char="●"/>
            </a:pPr>
            <a:r>
              <a:rPr lang="en">
                <a:solidFill>
                  <a:schemeClr val="dk2"/>
                </a:solidFill>
                <a:latin typeface="Trebuchet MS"/>
                <a:ea typeface="Trebuchet MS"/>
                <a:cs typeface="Trebuchet MS"/>
                <a:sym typeface="Trebuchet MS"/>
              </a:rPr>
              <a:t>Use spotlight search to search for “Terminal”</a:t>
            </a:r>
          </a:p>
          <a:p>
            <a:pPr indent="-228600" lvl="0" marL="457200">
              <a:spcBef>
                <a:spcPts val="0"/>
              </a:spcBef>
              <a:buFont typeface="Trebuchet MS"/>
              <a:buChar char="●"/>
            </a:pPr>
            <a:r>
              <a:rPr lang="en">
                <a:latin typeface="Trebuchet MS"/>
                <a:ea typeface="Trebuchet MS"/>
                <a:cs typeface="Trebuchet MS"/>
                <a:sym typeface="Trebuchet MS"/>
              </a:rPr>
              <a:t>OR, open your Applications folder, then open the Utilities folder. Open the Terminal application</a:t>
            </a: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a:spcBef>
                <a:spcPts val="0"/>
              </a:spcBef>
              <a:buNone/>
            </a:pPr>
            <a:r>
              <a:rPr lang="en">
                <a:latin typeface="Trebuchet MS"/>
                <a:ea typeface="Trebuchet MS"/>
                <a:cs typeface="Trebuchet MS"/>
                <a:sym typeface="Trebuchet MS"/>
              </a:rPr>
              <a:t>Type </a:t>
            </a:r>
            <a:r>
              <a:rPr lang="en">
                <a:highlight>
                  <a:srgbClr val="D0E0E3"/>
                </a:highlight>
                <a:latin typeface="Consolas"/>
                <a:ea typeface="Consolas"/>
                <a:cs typeface="Consolas"/>
                <a:sym typeface="Consolas"/>
              </a:rPr>
              <a:t>python --version</a:t>
            </a:r>
            <a:r>
              <a:rPr lang="en">
                <a:latin typeface="Trebuchet MS"/>
                <a:ea typeface="Trebuchet MS"/>
                <a:cs typeface="Trebuchet MS"/>
                <a:sym typeface="Trebuchet MS"/>
              </a:rPr>
              <a:t> and hit enter</a:t>
            </a:r>
          </a:p>
          <a:p>
            <a:pPr lvl="0">
              <a:spcBef>
                <a:spcPts val="0"/>
              </a:spcBef>
              <a:buNone/>
            </a:pPr>
            <a:r>
              <a:t/>
            </a:r>
            <a:endParaRPr>
              <a:latin typeface="Trebuchet MS"/>
              <a:ea typeface="Trebuchet MS"/>
              <a:cs typeface="Trebuchet MS"/>
              <a:sym typeface="Trebuchet MS"/>
            </a:endParaRPr>
          </a:p>
        </p:txBody>
      </p:sp>
      <p:sp>
        <p:nvSpPr>
          <p:cNvPr id="203" name="Shape 203"/>
          <p:cNvSpPr txBox="1"/>
          <p:nvPr/>
        </p:nvSpPr>
        <p:spPr>
          <a:xfrm>
            <a:off x="5108125" y="1663450"/>
            <a:ext cx="3695700" cy="3146100"/>
          </a:xfrm>
          <a:prstGeom prst="rect">
            <a:avLst/>
          </a:prstGeom>
          <a:noFill/>
          <a:ln>
            <a:noFill/>
          </a:ln>
        </p:spPr>
        <p:txBody>
          <a:bodyPr anchorCtr="0" anchor="t" bIns="91425" lIns="91425" rIns="91425" tIns="91425">
            <a:noAutofit/>
          </a:bodyPr>
          <a:lstStyle/>
          <a:p>
            <a:pPr lvl="0">
              <a:spcBef>
                <a:spcPts val="0"/>
              </a:spcBef>
              <a:buNone/>
            </a:pPr>
            <a:r>
              <a:rPr lang="en"/>
              <a:t>Please navigate to </a:t>
            </a:r>
            <a:r>
              <a:rPr lang="en" u="sng">
                <a:solidFill>
                  <a:schemeClr val="hlink"/>
                </a:solidFill>
                <a:latin typeface="Trebuchet MS"/>
                <a:ea typeface="Trebuchet MS"/>
                <a:cs typeface="Trebuchet MS"/>
                <a:sym typeface="Trebuchet MS"/>
                <a:hlinkClick r:id="rId3"/>
              </a:rPr>
              <a:t>http://cygwin.com/install.html</a:t>
            </a:r>
          </a:p>
          <a:p>
            <a:pPr lvl="0">
              <a:spcBef>
                <a:spcPts val="0"/>
              </a:spcBef>
              <a:buNone/>
            </a:pPr>
            <a:r>
              <a:t/>
            </a:r>
            <a:endParaRPr>
              <a:solidFill>
                <a:schemeClr val="dk2"/>
              </a:solidFill>
              <a:latin typeface="Trebuchet MS"/>
              <a:ea typeface="Trebuchet MS"/>
              <a:cs typeface="Trebuchet MS"/>
              <a:sym typeface="Trebuchet MS"/>
            </a:endParaRPr>
          </a:p>
          <a:p>
            <a:pPr indent="0" lvl="0" marL="457200">
              <a:spcBef>
                <a:spcPts val="0"/>
              </a:spcBef>
              <a:buNone/>
            </a:pPr>
            <a:r>
              <a:rPr lang="en">
                <a:solidFill>
                  <a:schemeClr val="dk2"/>
                </a:solidFill>
                <a:latin typeface="Trebuchet MS"/>
                <a:ea typeface="Trebuchet MS"/>
                <a:cs typeface="Trebuchet MS"/>
                <a:sym typeface="Trebuchet MS"/>
              </a:rPr>
              <a:t>(that’s c-y-g-w-i-n)</a:t>
            </a:r>
          </a:p>
          <a:p>
            <a:pPr lvl="0">
              <a:spcBef>
                <a:spcPts val="0"/>
              </a:spcBef>
              <a:buNone/>
            </a:pPr>
            <a:r>
              <a:t/>
            </a:r>
            <a:endParaRPr>
              <a:solidFill>
                <a:schemeClr val="dk2"/>
              </a:solidFill>
              <a:latin typeface="Trebuchet MS"/>
              <a:ea typeface="Trebuchet MS"/>
              <a:cs typeface="Trebuchet MS"/>
              <a:sym typeface="Trebuchet MS"/>
            </a:endParaRPr>
          </a:p>
          <a:p>
            <a:pPr lvl="0">
              <a:spcBef>
                <a:spcPts val="0"/>
              </a:spcBef>
              <a:buNone/>
            </a:pPr>
            <a:r>
              <a:rPr lang="en">
                <a:solidFill>
                  <a:schemeClr val="dk2"/>
                </a:solidFill>
                <a:latin typeface="Trebuchet MS"/>
                <a:ea typeface="Trebuchet MS"/>
                <a:cs typeface="Trebuchet MS"/>
                <a:sym typeface="Trebuchet MS"/>
              </a:rPr>
              <a:t>Download and bring up the installer</a:t>
            </a:r>
          </a:p>
          <a:p>
            <a:pPr lvl="0">
              <a:spcBef>
                <a:spcPts val="0"/>
              </a:spcBef>
              <a:buNone/>
            </a:pPr>
            <a:r>
              <a:t/>
            </a:r>
            <a:endParaRPr>
              <a:solidFill>
                <a:schemeClr val="dk2"/>
              </a:solidFill>
              <a:latin typeface="Trebuchet MS"/>
              <a:ea typeface="Trebuchet MS"/>
              <a:cs typeface="Trebuchet MS"/>
              <a:sym typeface="Trebuchet MS"/>
            </a:endParaRPr>
          </a:p>
          <a:p>
            <a:pPr lvl="0">
              <a:spcBef>
                <a:spcPts val="0"/>
              </a:spcBef>
              <a:buNone/>
            </a:pPr>
            <a:r>
              <a:rPr lang="en">
                <a:solidFill>
                  <a:schemeClr val="dk2"/>
                </a:solidFill>
                <a:latin typeface="Trebuchet MS"/>
                <a:ea typeface="Trebuchet MS"/>
                <a:cs typeface="Trebuchet MS"/>
                <a:sym typeface="Trebuchet MS"/>
              </a:rPr>
              <a:t>Valerie is going to walk you through the install</a:t>
            </a:r>
          </a:p>
          <a:p>
            <a:pPr lvl="0" rtl="0">
              <a:spcBef>
                <a:spcPts val="0"/>
              </a:spcBef>
              <a:buNone/>
            </a:pPr>
            <a:r>
              <a:rPr lang="en"/>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03300" y="411575"/>
            <a:ext cx="8520600" cy="702000"/>
          </a:xfrm>
          <a:prstGeom prst="rect">
            <a:avLst/>
          </a:prstGeom>
          <a:solidFill>
            <a:schemeClr val="accent2"/>
          </a:solidFill>
        </p:spPr>
        <p:txBody>
          <a:bodyPr anchorCtr="0" anchor="t" bIns="91425" lIns="91425" rIns="91425" tIns="91425">
            <a:noAutofit/>
          </a:bodyPr>
          <a:lstStyle/>
          <a:p>
            <a:pPr lvl="0">
              <a:spcBef>
                <a:spcPts val="0"/>
              </a:spcBef>
              <a:buNone/>
            </a:pPr>
            <a:r>
              <a:rPr lang="en">
                <a:solidFill>
                  <a:srgbClr val="FFFFFF"/>
                </a:solidFill>
                <a:latin typeface="Georgia"/>
                <a:ea typeface="Georgia"/>
                <a:cs typeface="Georgia"/>
                <a:sym typeface="Georgia"/>
              </a:rPr>
              <a:t>Windows users: Install cygwin</a:t>
            </a:r>
          </a:p>
        </p:txBody>
      </p:sp>
      <p:sp>
        <p:nvSpPr>
          <p:cNvPr id="209" name="Shape 209"/>
          <p:cNvSpPr txBox="1"/>
          <p:nvPr/>
        </p:nvSpPr>
        <p:spPr>
          <a:xfrm>
            <a:off x="271825" y="1378650"/>
            <a:ext cx="3820500" cy="1834200"/>
          </a:xfrm>
          <a:prstGeom prst="rect">
            <a:avLst/>
          </a:prstGeom>
          <a:noFill/>
          <a:ln>
            <a:noFill/>
          </a:ln>
        </p:spPr>
        <p:txBody>
          <a:bodyPr anchorCtr="0" anchor="t" bIns="91425" lIns="91425" rIns="91425" tIns="91425">
            <a:noAutofit/>
          </a:bodyPr>
          <a:lstStyle/>
          <a:p>
            <a:pPr indent="-228600" lvl="0" marL="457200" rtl="0">
              <a:spcBef>
                <a:spcPts val="0"/>
              </a:spcBef>
              <a:buFont typeface="Trebuchet MS"/>
              <a:buAutoNum type="arabicPeriod"/>
            </a:pPr>
            <a:r>
              <a:rPr lang="en">
                <a:latin typeface="Trebuchet MS"/>
                <a:ea typeface="Trebuchet MS"/>
                <a:cs typeface="Trebuchet MS"/>
                <a:sym typeface="Trebuchet MS"/>
              </a:rPr>
              <a:t>Asks you many questions, but keep defaults</a:t>
            </a:r>
          </a:p>
          <a:p>
            <a:pPr indent="-228600" lvl="0" marL="457200" rtl="0">
              <a:spcBef>
                <a:spcPts val="0"/>
              </a:spcBef>
              <a:buFont typeface="Trebuchet MS"/>
              <a:buAutoNum type="arabicPeriod"/>
            </a:pPr>
            <a:r>
              <a:rPr lang="en">
                <a:latin typeface="Trebuchet MS"/>
                <a:ea typeface="Trebuchet MS"/>
                <a:cs typeface="Trebuchet MS"/>
                <a:sym typeface="Trebuchet MS"/>
              </a:rPr>
              <a:t>Choose a download site: Any</a:t>
            </a:r>
          </a:p>
          <a:p>
            <a:pPr indent="-228600" lvl="0" marL="457200" rtl="0">
              <a:spcBef>
                <a:spcPts val="0"/>
              </a:spcBef>
              <a:buFont typeface="Trebuchet MS"/>
              <a:buAutoNum type="arabicPeriod"/>
            </a:pPr>
            <a:r>
              <a:rPr lang="en">
                <a:solidFill>
                  <a:srgbClr val="FF0000"/>
                </a:solidFill>
                <a:latin typeface="Trebuchet MS"/>
                <a:ea typeface="Trebuchet MS"/>
                <a:cs typeface="Trebuchet MS"/>
                <a:sym typeface="Trebuchet MS"/>
              </a:rPr>
              <a:t>Stop</a:t>
            </a:r>
            <a:r>
              <a:rPr lang="en">
                <a:latin typeface="Trebuchet MS"/>
                <a:ea typeface="Trebuchet MS"/>
                <a:cs typeface="Trebuchet MS"/>
                <a:sym typeface="Trebuchet MS"/>
              </a:rPr>
              <a:t> when you see Packages screen</a:t>
            </a:r>
          </a:p>
        </p:txBody>
      </p:sp>
      <p:sp>
        <p:nvSpPr>
          <p:cNvPr id="210" name="Shape 210"/>
          <p:cNvSpPr/>
          <p:nvPr/>
        </p:nvSpPr>
        <p:spPr>
          <a:xfrm rot="5400000">
            <a:off x="2671075" y="799225"/>
            <a:ext cx="484500" cy="4013100"/>
          </a:xfrm>
          <a:prstGeom prst="bentUpArrow">
            <a:avLst>
              <a:gd fmla="val 25000" name="adj1"/>
              <a:gd fmla="val 22311" name="adj2"/>
              <a:gd fmla="val 25000" name="adj3"/>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11" name="Shape 211"/>
          <p:cNvPicPr preferRelativeResize="0"/>
          <p:nvPr/>
        </p:nvPicPr>
        <p:blipFill>
          <a:blip r:embed="rId3">
            <a:alphaModFix/>
          </a:blip>
          <a:stretch>
            <a:fillRect/>
          </a:stretch>
        </p:blipFill>
        <p:spPr>
          <a:xfrm>
            <a:off x="4919875" y="1441275"/>
            <a:ext cx="3919324" cy="3506429"/>
          </a:xfrm>
          <a:prstGeom prst="rect">
            <a:avLst/>
          </a:prstGeom>
          <a:noFill/>
          <a:ln cap="flat" cmpd="sng" w="9525">
            <a:solidFill>
              <a:srgbClr val="B7B7B7"/>
            </a:solidFill>
            <a:prstDash val="solid"/>
            <a:round/>
            <a:headEnd len="med" w="med" type="none"/>
            <a:tailEnd len="med" w="med" type="none"/>
          </a:ln>
        </p:spPr>
      </p:pic>
      <p:sp>
        <p:nvSpPr>
          <p:cNvPr id="212" name="Shape 212"/>
          <p:cNvSpPr txBox="1"/>
          <p:nvPr/>
        </p:nvSpPr>
        <p:spPr>
          <a:xfrm>
            <a:off x="467825" y="3958425"/>
            <a:ext cx="3820500" cy="969000"/>
          </a:xfrm>
          <a:prstGeom prst="rect">
            <a:avLst/>
          </a:prstGeom>
          <a:noFill/>
          <a:ln>
            <a:noFill/>
          </a:ln>
        </p:spPr>
        <p:txBody>
          <a:bodyPr anchorCtr="0" anchor="t" bIns="91425" lIns="91425" rIns="91425" tIns="91425">
            <a:noAutofit/>
          </a:bodyPr>
          <a:lstStyle/>
          <a:p>
            <a:pPr lvl="0">
              <a:spcBef>
                <a:spcPts val="0"/>
              </a:spcBef>
              <a:buNone/>
            </a:pPr>
            <a:r>
              <a:rPr lang="en" sz="1200">
                <a:latin typeface="Trebuchet MS"/>
                <a:ea typeface="Trebuchet MS"/>
                <a:cs typeface="Trebuchet MS"/>
                <a:sym typeface="Trebuchet MS"/>
              </a:rPr>
              <a:t>Why? Because AS is Linux-based, and Windows can’t communicate to Linux without an intermediary; Macs have this built-in</a:t>
            </a:r>
          </a:p>
        </p:txBody>
      </p:sp>
      <p:sp>
        <p:nvSpPr>
          <p:cNvPr id="213" name="Shape 213"/>
          <p:cNvSpPr/>
          <p:nvPr/>
        </p:nvSpPr>
        <p:spPr>
          <a:xfrm>
            <a:off x="445075" y="3817725"/>
            <a:ext cx="3820500" cy="1115400"/>
          </a:xfrm>
          <a:prstGeom prst="doubleWave">
            <a:avLst>
              <a:gd fmla="val 6250" name="adj1"/>
              <a:gd fmla="val 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sz="2400">
                <a:latin typeface="Georgia"/>
                <a:ea typeface="Georgia"/>
                <a:cs typeface="Georgia"/>
                <a:sym typeface="Georgia"/>
              </a:rPr>
              <a:t>Install cygwin</a:t>
            </a:r>
          </a:p>
        </p:txBody>
      </p:sp>
      <p:pic>
        <p:nvPicPr>
          <p:cNvPr id="219" name="Shape 219"/>
          <p:cNvPicPr preferRelativeResize="0"/>
          <p:nvPr/>
        </p:nvPicPr>
        <p:blipFill>
          <a:blip r:embed="rId3">
            <a:alphaModFix/>
          </a:blip>
          <a:stretch>
            <a:fillRect/>
          </a:stretch>
        </p:blipFill>
        <p:spPr>
          <a:xfrm>
            <a:off x="2461187" y="2940950"/>
            <a:ext cx="4608821" cy="1897750"/>
          </a:xfrm>
          <a:prstGeom prst="rect">
            <a:avLst/>
          </a:prstGeom>
          <a:noFill/>
          <a:ln cap="flat" cmpd="sng" w="9525">
            <a:solidFill>
              <a:srgbClr val="B7B7B7"/>
            </a:solidFill>
            <a:prstDash val="solid"/>
            <a:round/>
            <a:headEnd len="med" w="med" type="none"/>
            <a:tailEnd len="med" w="med" type="none"/>
          </a:ln>
        </p:spPr>
      </p:pic>
      <p:pic>
        <p:nvPicPr>
          <p:cNvPr descr="Search.jpg" id="220" name="Shape 220"/>
          <p:cNvPicPr preferRelativeResize="0"/>
          <p:nvPr/>
        </p:nvPicPr>
        <p:blipFill>
          <a:blip r:embed="rId4">
            <a:alphaModFix/>
          </a:blip>
          <a:stretch>
            <a:fillRect/>
          </a:stretch>
        </p:blipFill>
        <p:spPr>
          <a:xfrm>
            <a:off x="2991337" y="1203575"/>
            <a:ext cx="3161336" cy="1584975"/>
          </a:xfrm>
          <a:prstGeom prst="rect">
            <a:avLst/>
          </a:prstGeom>
          <a:noFill/>
          <a:ln cap="flat" cmpd="sng" w="9525">
            <a:solidFill>
              <a:srgbClr val="999999"/>
            </a:solidFill>
            <a:prstDash val="solid"/>
            <a:round/>
            <a:headEnd len="med" w="med" type="none"/>
            <a:tailEnd len="med" w="med"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sz="2400">
                <a:latin typeface="Georgia"/>
                <a:ea typeface="Georgia"/>
                <a:cs typeface="Georgia"/>
                <a:sym typeface="Georgia"/>
              </a:rPr>
              <a:t>Install cygwin</a:t>
            </a:r>
          </a:p>
        </p:txBody>
      </p:sp>
      <p:sp>
        <p:nvSpPr>
          <p:cNvPr id="226" name="Shape 226"/>
          <p:cNvSpPr txBox="1"/>
          <p:nvPr/>
        </p:nvSpPr>
        <p:spPr>
          <a:xfrm>
            <a:off x="577450" y="1032050"/>
            <a:ext cx="8376300" cy="1908900"/>
          </a:xfrm>
          <a:prstGeom prst="rect">
            <a:avLst/>
          </a:prstGeom>
          <a:noFill/>
          <a:ln>
            <a:noFill/>
          </a:ln>
        </p:spPr>
        <p:txBody>
          <a:bodyPr anchorCtr="0" anchor="t" bIns="91425" lIns="91425" rIns="91425" tIns="91425">
            <a:noAutofit/>
          </a:bodyPr>
          <a:lstStyle/>
          <a:p>
            <a:pPr indent="-228600" lvl="0" marL="457200" rtl="0">
              <a:spcBef>
                <a:spcPts val="0"/>
              </a:spcBef>
              <a:buFont typeface="Trebuchet MS"/>
              <a:buAutoNum type="arabicPeriod"/>
            </a:pPr>
            <a:r>
              <a:rPr lang="en">
                <a:latin typeface="Trebuchet MS"/>
                <a:ea typeface="Trebuchet MS"/>
                <a:cs typeface="Trebuchet MS"/>
                <a:sym typeface="Trebuchet MS"/>
              </a:rPr>
              <a:t>When you get to the Select Packages window, </a:t>
            </a:r>
            <a:r>
              <a:rPr lang="en" u="sng">
                <a:latin typeface="Trebuchet MS"/>
                <a:ea typeface="Trebuchet MS"/>
                <a:cs typeface="Trebuchet MS"/>
                <a:sym typeface="Trebuchet MS"/>
              </a:rPr>
              <a:t>search for Python</a:t>
            </a:r>
            <a:r>
              <a:rPr lang="en">
                <a:latin typeface="Trebuchet MS"/>
                <a:ea typeface="Trebuchet MS"/>
                <a:cs typeface="Trebuchet MS"/>
                <a:sym typeface="Trebuchet MS"/>
              </a:rPr>
              <a:t> then </a:t>
            </a:r>
            <a:r>
              <a:rPr i="1" lang="en">
                <a:latin typeface="Trebuchet MS"/>
                <a:ea typeface="Trebuchet MS"/>
                <a:cs typeface="Trebuchet MS"/>
                <a:sym typeface="Trebuchet MS"/>
              </a:rPr>
              <a:t>unskip</a:t>
            </a:r>
            <a:r>
              <a:rPr lang="en">
                <a:latin typeface="Trebuchet MS"/>
                <a:ea typeface="Trebuchet MS"/>
                <a:cs typeface="Trebuchet MS"/>
                <a:sym typeface="Trebuchet MS"/>
              </a:rPr>
              <a:t>:</a:t>
            </a:r>
          </a:p>
          <a:p>
            <a:pPr indent="-228600" lvl="1" marL="914400" rtl="0">
              <a:spcBef>
                <a:spcPts val="0"/>
              </a:spcBef>
              <a:buClr>
                <a:srgbClr val="6AA84F"/>
              </a:buClr>
              <a:buFont typeface="Trebuchet MS"/>
              <a:buAutoNum type="alphaLcPeriod"/>
            </a:pPr>
            <a:r>
              <a:rPr lang="en">
                <a:solidFill>
                  <a:srgbClr val="6AA84F"/>
                </a:solidFill>
                <a:latin typeface="Trebuchet MS"/>
                <a:ea typeface="Trebuchet MS"/>
                <a:cs typeface="Trebuchet MS"/>
                <a:sym typeface="Trebuchet MS"/>
              </a:rPr>
              <a:t>python2: Python 2 language interpreter </a:t>
            </a:r>
            <a:r>
              <a:rPr b="1" lang="en">
                <a:solidFill>
                  <a:srgbClr val="6AA84F"/>
                </a:solidFill>
                <a:latin typeface="Trebuchet MS"/>
                <a:ea typeface="Trebuchet MS"/>
                <a:cs typeface="Trebuchet MS"/>
                <a:sym typeface="Trebuchet MS"/>
              </a:rPr>
              <a:t>5,873k</a:t>
            </a:r>
          </a:p>
          <a:p>
            <a:pPr indent="-228600" lvl="1" marL="914400" rtl="0">
              <a:spcBef>
                <a:spcPts val="0"/>
              </a:spcBef>
              <a:buClr>
                <a:srgbClr val="6AA84F"/>
              </a:buClr>
              <a:buFont typeface="Trebuchet MS"/>
              <a:buAutoNum type="alphaLcPeriod"/>
            </a:pPr>
            <a:r>
              <a:rPr lang="en">
                <a:solidFill>
                  <a:srgbClr val="6AA84F"/>
                </a:solidFill>
                <a:latin typeface="Trebuchet MS"/>
                <a:ea typeface="Trebuchet MS"/>
                <a:cs typeface="Trebuchet MS"/>
                <a:sym typeface="Trebuchet MS"/>
              </a:rPr>
              <a:t>python2-requests: Python HTTP/1.1 request module </a:t>
            </a:r>
            <a:r>
              <a:rPr b="1" lang="en">
                <a:solidFill>
                  <a:srgbClr val="6AA84F"/>
                </a:solidFill>
                <a:latin typeface="Trebuchet MS"/>
                <a:ea typeface="Trebuchet MS"/>
                <a:cs typeface="Trebuchet MS"/>
                <a:sym typeface="Trebuchet MS"/>
              </a:rPr>
              <a:t>84k</a:t>
            </a:r>
          </a:p>
          <a:p>
            <a:pPr indent="-228600" lvl="0" marL="457200" rtl="0">
              <a:spcBef>
                <a:spcPts val="0"/>
              </a:spcBef>
              <a:buClr>
                <a:schemeClr val="dk2"/>
              </a:buClr>
              <a:buFont typeface="Trebuchet MS"/>
              <a:buAutoNum type="arabicPeriod"/>
            </a:pPr>
            <a:r>
              <a:rPr lang="en" u="sng">
                <a:solidFill>
                  <a:schemeClr val="dk2"/>
                </a:solidFill>
                <a:latin typeface="Trebuchet MS"/>
                <a:ea typeface="Trebuchet MS"/>
                <a:cs typeface="Trebuchet MS"/>
                <a:sym typeface="Trebuchet MS"/>
              </a:rPr>
              <a:t>Search for git, expand Devel</a:t>
            </a:r>
            <a:r>
              <a:rPr lang="en">
                <a:solidFill>
                  <a:schemeClr val="dk2"/>
                </a:solidFill>
                <a:latin typeface="Trebuchet MS"/>
                <a:ea typeface="Trebuchet MS"/>
                <a:cs typeface="Trebuchet MS"/>
                <a:sym typeface="Trebuchet MS"/>
              </a:rPr>
              <a:t>, </a:t>
            </a:r>
            <a:r>
              <a:rPr i="1" lang="en">
                <a:solidFill>
                  <a:schemeClr val="dk2"/>
                </a:solidFill>
                <a:latin typeface="Trebuchet MS"/>
                <a:ea typeface="Trebuchet MS"/>
                <a:cs typeface="Trebuchet MS"/>
                <a:sym typeface="Trebuchet MS"/>
              </a:rPr>
              <a:t>unskip</a:t>
            </a:r>
            <a:r>
              <a:rPr lang="en">
                <a:solidFill>
                  <a:schemeClr val="dk2"/>
                </a:solidFill>
                <a:latin typeface="Trebuchet MS"/>
                <a:ea typeface="Trebuchet MS"/>
                <a:cs typeface="Trebuchet MS"/>
                <a:sym typeface="Trebuchet MS"/>
              </a:rPr>
              <a:t>:</a:t>
            </a:r>
          </a:p>
          <a:p>
            <a:pPr indent="-228600" lvl="1" marL="914400" rtl="0">
              <a:spcBef>
                <a:spcPts val="0"/>
              </a:spcBef>
              <a:buClr>
                <a:srgbClr val="6AA84F"/>
              </a:buClr>
              <a:buFont typeface="Trebuchet MS"/>
              <a:buAutoNum type="alphaLcPeriod"/>
            </a:pPr>
            <a:r>
              <a:rPr lang="en">
                <a:solidFill>
                  <a:srgbClr val="6AA84F"/>
                </a:solidFill>
                <a:latin typeface="Trebuchet MS"/>
                <a:ea typeface="Trebuchet MS"/>
                <a:cs typeface="Trebuchet MS"/>
                <a:sym typeface="Trebuchet MS"/>
              </a:rPr>
              <a:t>git: Distributed version control system </a:t>
            </a:r>
            <a:r>
              <a:rPr b="1" lang="en">
                <a:solidFill>
                  <a:srgbClr val="6AA84F"/>
                </a:solidFill>
                <a:latin typeface="Trebuchet MS"/>
                <a:ea typeface="Trebuchet MS"/>
                <a:cs typeface="Trebuchet MS"/>
                <a:sym typeface="Trebuchet MS"/>
              </a:rPr>
              <a:t>4,936k</a:t>
            </a:r>
          </a:p>
          <a:p>
            <a:pPr indent="-228600" lvl="0" marL="457200" rtl="0">
              <a:spcBef>
                <a:spcPts val="0"/>
              </a:spcBef>
              <a:buClr>
                <a:schemeClr val="dk2"/>
              </a:buClr>
              <a:buFont typeface="Trebuchet MS"/>
              <a:buAutoNum type="arabicPeriod"/>
            </a:pPr>
            <a:r>
              <a:rPr lang="en" u="sng">
                <a:solidFill>
                  <a:schemeClr val="dk2"/>
                </a:solidFill>
                <a:latin typeface="Trebuchet MS"/>
                <a:ea typeface="Trebuchet MS"/>
                <a:cs typeface="Trebuchet MS"/>
                <a:sym typeface="Trebuchet MS"/>
              </a:rPr>
              <a:t>Search for Openssh, under Net</a:t>
            </a:r>
            <a:r>
              <a:rPr lang="en">
                <a:solidFill>
                  <a:schemeClr val="dk2"/>
                </a:solidFill>
                <a:latin typeface="Trebuchet MS"/>
                <a:ea typeface="Trebuchet MS"/>
                <a:cs typeface="Trebuchet MS"/>
                <a:sym typeface="Trebuchet MS"/>
              </a:rPr>
              <a:t>, </a:t>
            </a:r>
            <a:r>
              <a:rPr i="1" lang="en">
                <a:solidFill>
                  <a:schemeClr val="dk2"/>
                </a:solidFill>
                <a:latin typeface="Trebuchet MS"/>
                <a:ea typeface="Trebuchet MS"/>
                <a:cs typeface="Trebuchet MS"/>
                <a:sym typeface="Trebuchet MS"/>
              </a:rPr>
              <a:t>unskip</a:t>
            </a:r>
            <a:r>
              <a:rPr lang="en">
                <a:solidFill>
                  <a:schemeClr val="dk2"/>
                </a:solidFill>
                <a:latin typeface="Trebuchet MS"/>
                <a:ea typeface="Trebuchet MS"/>
                <a:cs typeface="Trebuchet MS"/>
                <a:sym typeface="Trebuchet MS"/>
              </a:rPr>
              <a:t>:</a:t>
            </a:r>
          </a:p>
          <a:p>
            <a:pPr indent="-228600" lvl="1" marL="914400" rtl="0">
              <a:spcBef>
                <a:spcPts val="0"/>
              </a:spcBef>
              <a:buClr>
                <a:srgbClr val="6AA84F"/>
              </a:buClr>
              <a:buFont typeface="Trebuchet MS"/>
              <a:buAutoNum type="alphaLcPeriod"/>
            </a:pPr>
            <a:r>
              <a:rPr lang="en">
                <a:solidFill>
                  <a:srgbClr val="6AA84F"/>
                </a:solidFill>
                <a:latin typeface="Trebuchet MS"/>
                <a:ea typeface="Trebuchet MS"/>
                <a:cs typeface="Trebuchet MS"/>
                <a:sym typeface="Trebuchet MS"/>
              </a:rPr>
              <a:t>openssh: The OpenSSH server and client programs </a:t>
            </a:r>
            <a:r>
              <a:rPr b="1" lang="en">
                <a:solidFill>
                  <a:srgbClr val="6AA84F"/>
                </a:solidFill>
                <a:latin typeface="Trebuchet MS"/>
                <a:ea typeface="Trebuchet MS"/>
                <a:cs typeface="Trebuchet MS"/>
                <a:sym typeface="Trebuchet MS"/>
              </a:rPr>
              <a:t>750k</a:t>
            </a:r>
          </a:p>
          <a:p>
            <a:pPr indent="-228600" lvl="0" marL="457200" rtl="0">
              <a:spcBef>
                <a:spcPts val="0"/>
              </a:spcBef>
              <a:buClr>
                <a:schemeClr val="dk2"/>
              </a:buClr>
              <a:buFont typeface="Trebuchet MS"/>
              <a:buAutoNum type="arabicPeriod"/>
            </a:pPr>
            <a:r>
              <a:rPr lang="en">
                <a:solidFill>
                  <a:schemeClr val="dk2"/>
                </a:solidFill>
                <a:latin typeface="Trebuchet MS"/>
                <a:ea typeface="Trebuchet MS"/>
                <a:cs typeface="Trebuchet MS"/>
                <a:sym typeface="Trebuchet MS"/>
              </a:rPr>
              <a:t>Next &gt; Next</a:t>
            </a:r>
          </a:p>
          <a:p>
            <a:pPr indent="0" lvl="0" marL="0" rtl="0">
              <a:spcBef>
                <a:spcPts val="0"/>
              </a:spcBef>
              <a:buNone/>
            </a:pPr>
            <a:r>
              <a:t/>
            </a:r>
            <a:endParaRPr>
              <a:solidFill>
                <a:schemeClr val="dk2"/>
              </a:solidFill>
            </a:endParaRPr>
          </a:p>
          <a:p>
            <a:pPr indent="0" lvl="0" marL="0" rtl="0">
              <a:spcBef>
                <a:spcPts val="0"/>
              </a:spcBef>
              <a:buNone/>
            </a:pPr>
            <a:r>
              <a:t/>
            </a:r>
            <a:endParaRPr>
              <a:solidFill>
                <a:schemeClr val="dk2"/>
              </a:solidFill>
            </a:endParaRPr>
          </a:p>
          <a:p>
            <a:pPr indent="0" lvl="0" marL="0" rtl="0">
              <a:spcBef>
                <a:spcPts val="0"/>
              </a:spcBef>
              <a:buNone/>
            </a:pPr>
            <a:r>
              <a:t/>
            </a:r>
            <a:endParaRPr>
              <a:solidFill>
                <a:schemeClr val="dk2"/>
              </a:solidFill>
            </a:endParaRPr>
          </a:p>
        </p:txBody>
      </p:sp>
      <p:pic>
        <p:nvPicPr>
          <p:cNvPr id="227" name="Shape 227"/>
          <p:cNvPicPr preferRelativeResize="0"/>
          <p:nvPr/>
        </p:nvPicPr>
        <p:blipFill>
          <a:blip r:embed="rId3">
            <a:alphaModFix/>
          </a:blip>
          <a:stretch>
            <a:fillRect/>
          </a:stretch>
        </p:blipFill>
        <p:spPr>
          <a:xfrm>
            <a:off x="2461187" y="2940950"/>
            <a:ext cx="4608821" cy="1897750"/>
          </a:xfrm>
          <a:prstGeom prst="rect">
            <a:avLst/>
          </a:prstGeom>
          <a:noFill/>
          <a:ln cap="flat" cmpd="sng" w="9525">
            <a:solidFill>
              <a:srgbClr val="999999"/>
            </a:solidFill>
            <a:prstDash val="solid"/>
            <a:round/>
            <a:headEnd len="med" w="med" type="none"/>
            <a:tailEnd len="med" w="med"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Clr>
                <a:schemeClr val="dk2"/>
              </a:buClr>
              <a:buSzPct val="36666"/>
              <a:buFont typeface="Arial"/>
              <a:buNone/>
            </a:pPr>
            <a:r>
              <a:rPr lang="en"/>
              <a:t>GET with a script</a:t>
            </a:r>
          </a:p>
        </p:txBody>
      </p:sp>
      <p:sp>
        <p:nvSpPr>
          <p:cNvPr id="233" name="Shape 233"/>
          <p:cNvSpPr txBox="1"/>
          <p:nvPr/>
        </p:nvSpPr>
        <p:spPr>
          <a:xfrm>
            <a:off x="633375" y="1106650"/>
            <a:ext cx="7997100" cy="35706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(This slide means they’ve already installed cygwin, </a:t>
            </a:r>
            <a:r>
              <a:rPr lang="en">
                <a:latin typeface="Trebuchet MS"/>
                <a:ea typeface="Trebuchet MS"/>
                <a:cs typeface="Trebuchet MS"/>
                <a:sym typeface="Trebuchet MS"/>
              </a:rPr>
              <a:t>downloaded</a:t>
            </a:r>
            <a:r>
              <a:rPr lang="en">
                <a:latin typeface="Trebuchet MS"/>
                <a:ea typeface="Trebuchet MS"/>
                <a:cs typeface="Trebuchet MS"/>
                <a:sym typeface="Trebuchet MS"/>
              </a:rPr>
              <a:t> the repo, and that Mac users have already checked their python version?)</a:t>
            </a:r>
          </a:p>
          <a:p>
            <a:pPr lvl="0">
              <a:spcBef>
                <a:spcPts val="0"/>
              </a:spcBef>
              <a:buNone/>
            </a:pPr>
            <a:r>
              <a:t/>
            </a:r>
            <a:endParaRPr>
              <a:latin typeface="Trebuchet MS"/>
              <a:ea typeface="Trebuchet MS"/>
              <a:cs typeface="Trebuchet MS"/>
              <a:sym typeface="Trebuchet MS"/>
            </a:endParaRPr>
          </a:p>
          <a:p>
            <a:pPr lvl="0">
              <a:spcBef>
                <a:spcPts val="0"/>
              </a:spcBef>
              <a:buNone/>
            </a:pPr>
            <a:r>
              <a:rPr lang="en">
                <a:latin typeface="Trebuchet MS"/>
                <a:ea typeface="Trebuchet MS"/>
                <a:cs typeface="Trebuchet MS"/>
                <a:sym typeface="Trebuchet MS"/>
              </a:rPr>
              <a:t>Install beautify in Atom: Preferences &gt; Install &gt; search for “beautify”</a:t>
            </a:r>
          </a:p>
          <a:p>
            <a:pPr lvl="0">
              <a:spcBef>
                <a:spcPts val="0"/>
              </a:spcBef>
              <a:buNone/>
            </a:pPr>
            <a:r>
              <a:rPr lang="en">
                <a:latin typeface="Trebuchet MS"/>
                <a:ea typeface="Trebuchet MS"/>
                <a:cs typeface="Trebuchet MS"/>
                <a:sym typeface="Trebuchet MS"/>
              </a:rPr>
              <a:t>Use by Packages &gt; beautify</a:t>
            </a:r>
          </a:p>
          <a:p>
            <a:pPr lvl="0">
              <a:spcBef>
                <a:spcPts val="0"/>
              </a:spcBef>
              <a:buNone/>
            </a:pPr>
            <a:r>
              <a:t/>
            </a:r>
            <a:endParaRPr/>
          </a:p>
          <a:p>
            <a:pPr lvl="0">
              <a:spcBef>
                <a:spcPts val="0"/>
              </a:spcBef>
              <a:buClr>
                <a:schemeClr val="dk2"/>
              </a:buClr>
              <a:buFont typeface="Arial"/>
              <a:buNone/>
            </a:pPr>
            <a:r>
              <a:rPr lang="en">
                <a:highlight>
                  <a:srgbClr val="D0E0E3"/>
                </a:highlight>
                <a:latin typeface="Consolas"/>
                <a:ea typeface="Consolas"/>
                <a:cs typeface="Consolas"/>
                <a:sym typeface="Consolas"/>
              </a:rPr>
              <a:t>p</a:t>
            </a:r>
            <a:r>
              <a:rPr lang="en">
                <a:highlight>
                  <a:srgbClr val="D0E0E3"/>
                </a:highlight>
                <a:latin typeface="Consolas"/>
                <a:ea typeface="Consolas"/>
                <a:cs typeface="Consolas"/>
                <a:sym typeface="Consolas"/>
              </a:rPr>
              <a:t>ython </a:t>
            </a:r>
            <a:r>
              <a:rPr lang="en">
                <a:highlight>
                  <a:srgbClr val="D0E0E3"/>
                </a:highlight>
                <a:latin typeface="Consolas"/>
                <a:ea typeface="Consolas"/>
                <a:cs typeface="Consolas"/>
                <a:sym typeface="Consolas"/>
              </a:rPr>
              <a:t>proPublica.py</a:t>
            </a:r>
          </a:p>
          <a:p>
            <a:pPr lvl="0">
              <a:spcBef>
                <a:spcPts val="0"/>
              </a:spcBef>
              <a:buNone/>
            </a:pPr>
            <a:r>
              <a:t/>
            </a:r>
            <a:endParaRPr/>
          </a:p>
          <a:p>
            <a:pPr lvl="0">
              <a:spcBef>
                <a:spcPts val="0"/>
              </a:spcBef>
              <a:buNone/>
            </a:pPr>
            <a:r>
              <a:t/>
            </a:r>
            <a:endParaRPr>
              <a:highlight>
                <a:srgbClr val="D0E0E3"/>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t>GET with a script</a:t>
            </a:r>
          </a:p>
        </p:txBody>
      </p:sp>
      <p:sp>
        <p:nvSpPr>
          <p:cNvPr id="239" name="Shape 239"/>
          <p:cNvSpPr txBox="1"/>
          <p:nvPr/>
        </p:nvSpPr>
        <p:spPr>
          <a:xfrm>
            <a:off x="633375" y="1106650"/>
            <a:ext cx="7997100" cy="3570600"/>
          </a:xfrm>
          <a:prstGeom prst="rect">
            <a:avLst/>
          </a:prstGeom>
          <a:noFill/>
          <a:ln>
            <a:noFill/>
          </a:ln>
        </p:spPr>
        <p:txBody>
          <a:bodyPr anchorCtr="0" anchor="t" bIns="91425" lIns="91425" rIns="91425" tIns="91425">
            <a:noAutofit/>
          </a:bodyPr>
          <a:lstStyle/>
          <a:p>
            <a:pPr lvl="0" rtl="0">
              <a:spcBef>
                <a:spcPts val="0"/>
              </a:spcBef>
              <a:buNone/>
            </a:pPr>
            <a:r>
              <a:rPr lang="en"/>
              <a:t>(This slide means they’ve already installed cygwin and that Mac users have already checked their python version?)</a:t>
            </a:r>
          </a:p>
          <a:p>
            <a:pPr lvl="0" rtl="0">
              <a:spcBef>
                <a:spcPts val="0"/>
              </a:spcBef>
              <a:buNone/>
            </a:pPr>
            <a:r>
              <a:t/>
            </a:r>
            <a:endParaRPr/>
          </a:p>
          <a:p>
            <a:pPr lvl="0" rtl="0">
              <a:spcBef>
                <a:spcPts val="0"/>
              </a:spcBef>
              <a:buNone/>
            </a:pPr>
            <a:r>
              <a:rPr lang="en"/>
              <a:t>Install beautify in atom</a:t>
            </a:r>
          </a:p>
          <a:p>
            <a:pPr lvl="0" rtl="0">
              <a:spcBef>
                <a:spcPts val="0"/>
              </a:spcBef>
              <a:buNone/>
            </a:pPr>
            <a:r>
              <a:t/>
            </a:r>
            <a:endParaRPr/>
          </a:p>
          <a:p>
            <a:pPr lvl="0" rtl="0">
              <a:spcBef>
                <a:spcPts val="0"/>
              </a:spcBef>
              <a:buNone/>
            </a:pPr>
            <a:r>
              <a:rPr lang="en">
                <a:highlight>
                  <a:srgbClr val="D0E0E3"/>
                </a:highlight>
                <a:latin typeface="Consolas"/>
                <a:ea typeface="Consolas"/>
                <a:cs typeface="Consolas"/>
                <a:sym typeface="Consolas"/>
              </a:rPr>
              <a:t>pip install requests</a:t>
            </a:r>
          </a:p>
          <a:p>
            <a:pPr lvl="0" rtl="0">
              <a:spcBef>
                <a:spcPts val="0"/>
              </a:spcBef>
              <a:buNone/>
            </a:pPr>
            <a:r>
              <a:t/>
            </a:r>
            <a:endParaRPr>
              <a:highlight>
                <a:srgbClr val="D0E0E3"/>
              </a:highlight>
              <a:latin typeface="Consolas"/>
              <a:ea typeface="Consolas"/>
              <a:cs typeface="Consolas"/>
              <a:sym typeface="Consolas"/>
            </a:endParaRPr>
          </a:p>
          <a:p>
            <a:pPr lvl="0" rtl="0">
              <a:spcBef>
                <a:spcPts val="0"/>
              </a:spcBef>
              <a:buNone/>
            </a:pPr>
            <a:r>
              <a:rPr lang="en"/>
              <a:t>Or</a:t>
            </a:r>
          </a:p>
          <a:p>
            <a:pPr lvl="0" rtl="0">
              <a:spcBef>
                <a:spcPts val="0"/>
              </a:spcBef>
              <a:buNone/>
            </a:pPr>
            <a:r>
              <a:t/>
            </a:r>
            <a:endParaRPr/>
          </a:p>
          <a:p>
            <a:pPr lvl="0" rtl="0">
              <a:spcBef>
                <a:spcPts val="0"/>
              </a:spcBef>
              <a:buNone/>
            </a:pPr>
            <a:r>
              <a:rPr lang="en">
                <a:highlight>
                  <a:srgbClr val="D0E0E3"/>
                </a:highlight>
                <a:latin typeface="Consolas"/>
                <a:ea typeface="Consolas"/>
                <a:cs typeface="Consolas"/>
                <a:sym typeface="Consolas"/>
              </a:rPr>
              <a:t>sudo pip install requests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277BD"/>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Load, GET, and compare - VIAF</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406425" y="556800"/>
            <a:ext cx="8296800" cy="3605400"/>
          </a:xfrm>
          <a:prstGeom prst="rect">
            <a:avLst/>
          </a:prstGeom>
          <a:ln cap="flat" cmpd="sng" w="76200">
            <a:solidFill>
              <a:srgbClr val="FFFFFF"/>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 sz="6000">
                <a:solidFill>
                  <a:srgbClr val="FFFFFF"/>
                </a:solidFill>
              </a:rPr>
              <a:t>POST: Two way street (ArchivesSpace)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253" name="Shape 253"/>
        <p:cNvGrpSpPr/>
        <p:nvPr/>
      </p:nvGrpSpPr>
      <p:grpSpPr>
        <a:xfrm>
          <a:off x="0" y="0"/>
          <a:ext cx="0" cy="0"/>
          <a:chOff x="0" y="0"/>
          <a:chExt cx="0" cy="0"/>
        </a:xfrm>
      </p:grpSpPr>
      <p:sp>
        <p:nvSpPr>
          <p:cNvPr id="254" name="Shape 25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POST with GUI - ProPublica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258" name="Shape 258"/>
        <p:cNvGrpSpPr/>
        <p:nvPr/>
      </p:nvGrpSpPr>
      <p:grpSpPr>
        <a:xfrm>
          <a:off x="0" y="0"/>
          <a:ext cx="0" cy="0"/>
          <a:chOff x="0" y="0"/>
          <a:chExt cx="0" cy="0"/>
        </a:xfrm>
      </p:grpSpPr>
      <p:sp>
        <p:nvSpPr>
          <p:cNvPr id="259" name="Shape 259"/>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POST with Script- Container profiles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Workshop aims</a:t>
            </a:r>
          </a:p>
        </p:txBody>
      </p:sp>
      <p:sp>
        <p:nvSpPr>
          <p:cNvPr id="89" name="Shape 89"/>
          <p:cNvSpPr txBox="1"/>
          <p:nvPr>
            <p:ph idx="1" type="body"/>
          </p:nvPr>
        </p:nvSpPr>
        <p:spPr>
          <a:xfrm>
            <a:off x="2400302" y="1145475"/>
            <a:ext cx="3071400" cy="3002400"/>
          </a:xfrm>
          <a:prstGeom prst="rect">
            <a:avLst/>
          </a:prstGeom>
        </p:spPr>
        <p:txBody>
          <a:bodyPr anchorCtr="0" anchor="t" bIns="91425" lIns="91425" rIns="91425" tIns="91425">
            <a:noAutofit/>
          </a:bodyPr>
          <a:lstStyle/>
          <a:p>
            <a:pPr lvl="0" algn="ctr">
              <a:spcBef>
                <a:spcPts val="0"/>
              </a:spcBef>
              <a:buNone/>
            </a:pPr>
            <a:r>
              <a:rPr b="1" lang="en">
                <a:solidFill>
                  <a:srgbClr val="666666"/>
                </a:solidFill>
              </a:rPr>
              <a:t>1.</a:t>
            </a:r>
          </a:p>
          <a:p>
            <a:pPr lvl="0">
              <a:spcBef>
                <a:spcPts val="0"/>
              </a:spcBef>
              <a:buNone/>
            </a:pPr>
            <a:r>
              <a:rPr lang="en"/>
              <a:t>Practical, real life application</a:t>
            </a:r>
          </a:p>
          <a:p>
            <a:pPr lvl="0">
              <a:spcBef>
                <a:spcPts val="0"/>
              </a:spcBef>
              <a:buNone/>
            </a:pPr>
            <a:r>
              <a:rPr lang="en"/>
              <a:t>Info-packed take-home</a:t>
            </a:r>
          </a:p>
          <a:p>
            <a:pPr lvl="0">
              <a:spcBef>
                <a:spcPts val="0"/>
              </a:spcBef>
              <a:buNone/>
            </a:pPr>
            <a:r>
              <a:rPr lang="en"/>
              <a:t>Resource-packed GitHub</a:t>
            </a:r>
          </a:p>
        </p:txBody>
      </p:sp>
      <p:sp>
        <p:nvSpPr>
          <p:cNvPr id="90" name="Shape 90"/>
          <p:cNvSpPr txBox="1"/>
          <p:nvPr>
            <p:ph idx="2" type="body"/>
          </p:nvPr>
        </p:nvSpPr>
        <p:spPr>
          <a:xfrm>
            <a:off x="5650575" y="1145475"/>
            <a:ext cx="3071400" cy="3461400"/>
          </a:xfrm>
          <a:prstGeom prst="rect">
            <a:avLst/>
          </a:prstGeom>
        </p:spPr>
        <p:txBody>
          <a:bodyPr anchorCtr="0" anchor="t" bIns="91425" lIns="91425" rIns="91425" tIns="91425">
            <a:noAutofit/>
          </a:bodyPr>
          <a:lstStyle/>
          <a:p>
            <a:pPr lvl="0" rtl="0" algn="ctr">
              <a:spcBef>
                <a:spcPts val="0"/>
              </a:spcBef>
              <a:buClr>
                <a:schemeClr val="dk2"/>
              </a:buClr>
              <a:buSzPct val="78571"/>
              <a:buFont typeface="Arial"/>
              <a:buNone/>
            </a:pPr>
            <a:r>
              <a:rPr b="1" lang="en">
                <a:solidFill>
                  <a:srgbClr val="666666"/>
                </a:solidFill>
              </a:rPr>
              <a:t>2.</a:t>
            </a:r>
          </a:p>
          <a:p>
            <a:pPr lvl="0">
              <a:spcBef>
                <a:spcPts val="0"/>
              </a:spcBef>
              <a:buNone/>
            </a:pPr>
            <a:r>
              <a:rPr lang="en"/>
              <a:t>Assurances:</a:t>
            </a:r>
          </a:p>
          <a:p>
            <a:pPr lvl="0">
              <a:spcBef>
                <a:spcPts val="0"/>
              </a:spcBef>
              <a:buNone/>
            </a:pPr>
            <a:r>
              <a:rPr lang="en"/>
              <a:t>You are not alone</a:t>
            </a:r>
          </a:p>
          <a:p>
            <a:pPr lvl="0">
              <a:spcBef>
                <a:spcPts val="0"/>
              </a:spcBef>
              <a:buNone/>
            </a:pPr>
            <a:r>
              <a:rPr lang="en"/>
              <a:t>I didn’t get into this field for this either (but some of you may have!)</a:t>
            </a:r>
          </a:p>
          <a:p>
            <a:pPr lvl="0">
              <a:spcBef>
                <a:spcPts val="0"/>
              </a:spcBef>
              <a:buNone/>
            </a:pPr>
            <a:r>
              <a:rPr lang="en"/>
              <a:t>This is difficult and frustrating</a:t>
            </a:r>
          </a:p>
          <a:p>
            <a:pPr lvl="0">
              <a:spcBef>
                <a:spcPts val="0"/>
              </a:spcBef>
              <a:buNone/>
            </a:pPr>
            <a:r>
              <a:rPr lang="en"/>
              <a:t>You didn’t miss a flight; the airport turned into a space launch while you were in the parking lot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Technical Sidebar:</a:t>
            </a:r>
          </a:p>
          <a:p>
            <a:pPr lvl="0" rtl="0">
              <a:spcBef>
                <a:spcPts val="0"/>
              </a:spcBef>
              <a:buNone/>
            </a:pPr>
            <a:r>
              <a:rPr lang="en">
                <a:solidFill>
                  <a:srgbClr val="FFFFFF"/>
                </a:solidFill>
              </a:rPr>
              <a:t>vagrant install and </a:t>
            </a:r>
            <a:r>
              <a:rPr lang="en">
                <a:solidFill>
                  <a:srgbClr val="FFFFFF"/>
                </a:solidFill>
                <a:latin typeface="Consolas"/>
                <a:ea typeface="Consolas"/>
                <a:cs typeface="Consolas"/>
                <a:sym typeface="Consolas"/>
              </a:rPr>
              <a:t>vagrant up</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268" name="Shape 268"/>
        <p:cNvGrpSpPr/>
        <p:nvPr/>
      </p:nvGrpSpPr>
      <p:grpSpPr>
        <a:xfrm>
          <a:off x="0" y="0"/>
          <a:ext cx="0" cy="0"/>
          <a:chOff x="0" y="0"/>
          <a:chExt cx="0" cy="0"/>
        </a:xfrm>
      </p:grpSpPr>
      <p:sp>
        <p:nvSpPr>
          <p:cNvPr id="269" name="Shape 269"/>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sz="6000">
                <a:solidFill>
                  <a:srgbClr val="FFFFFF"/>
                </a:solidFill>
              </a:rPr>
              <a:t>User stories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9600"/>
              <a:t>Spare slides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b="0" lang="en" sz="1050" u="sng">
                <a:solidFill>
                  <a:srgbClr val="3572B0"/>
                </a:solidFill>
                <a:highlight>
                  <a:srgbClr val="FFFFFF"/>
                </a:highlight>
                <a:latin typeface="Arial"/>
                <a:ea typeface="Arial"/>
                <a:cs typeface="Arial"/>
                <a:sym typeface="Arial"/>
                <a:hlinkClick r:id="rId3"/>
              </a:rPr>
              <a:t>https://api.twitter.com/1.1/search/tweets.json?q=johnshopkins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sz="2400">
                <a:latin typeface="Georgia"/>
                <a:ea typeface="Georgia"/>
                <a:cs typeface="Georgia"/>
                <a:sym typeface="Georgia"/>
              </a:rPr>
              <a:t>Web search versus API</a:t>
            </a:r>
          </a:p>
        </p:txBody>
      </p:sp>
      <p:sp>
        <p:nvSpPr>
          <p:cNvPr id="285" name="Shape 285"/>
          <p:cNvSpPr txBox="1"/>
          <p:nvPr/>
        </p:nvSpPr>
        <p:spPr>
          <a:xfrm>
            <a:off x="299650" y="898925"/>
            <a:ext cx="8435700" cy="4941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Scenario: You wish to link to every digitized edition of a certain newspaper in Chronicling America.</a:t>
            </a:r>
          </a:p>
        </p:txBody>
      </p:sp>
      <p:pic>
        <p:nvPicPr>
          <p:cNvPr id="286" name="Shape 286"/>
          <p:cNvPicPr preferRelativeResize="0"/>
          <p:nvPr/>
        </p:nvPicPr>
        <p:blipFill>
          <a:blip r:embed="rId3">
            <a:alphaModFix/>
          </a:blip>
          <a:stretch>
            <a:fillRect/>
          </a:stretch>
        </p:blipFill>
        <p:spPr>
          <a:xfrm>
            <a:off x="2022924" y="1393024"/>
            <a:ext cx="5098150" cy="3146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t>Web search versus API</a:t>
            </a:r>
          </a:p>
        </p:txBody>
      </p:sp>
      <p:sp>
        <p:nvSpPr>
          <p:cNvPr id="292" name="Shape 292"/>
          <p:cNvSpPr txBox="1"/>
          <p:nvPr/>
        </p:nvSpPr>
        <p:spPr>
          <a:xfrm>
            <a:off x="299650" y="898925"/>
            <a:ext cx="8435700" cy="494100"/>
          </a:xfrm>
          <a:prstGeom prst="rect">
            <a:avLst/>
          </a:prstGeom>
          <a:noFill/>
          <a:ln>
            <a:noFill/>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Scenario: You wish to link to every digitized edition of a certain newspaper in Chronicling America.</a:t>
            </a:r>
          </a:p>
        </p:txBody>
      </p:sp>
      <p:sp>
        <p:nvSpPr>
          <p:cNvPr id="293" name="Shape 293"/>
          <p:cNvSpPr txBox="1"/>
          <p:nvPr/>
        </p:nvSpPr>
        <p:spPr>
          <a:xfrm>
            <a:off x="1016175" y="3618975"/>
            <a:ext cx="7120200" cy="1176300"/>
          </a:xfrm>
          <a:prstGeom prst="rect">
            <a:avLst/>
          </a:prstGeom>
          <a:noFill/>
          <a:ln>
            <a:noFill/>
          </a:ln>
        </p:spPr>
        <p:txBody>
          <a:bodyPr anchorCtr="0" anchor="t" bIns="91425" lIns="91425" rIns="91425" tIns="91425">
            <a:noAutofit/>
          </a:bodyPr>
          <a:lstStyle/>
          <a:p>
            <a:pPr lvl="0" rtl="0" algn="ctr">
              <a:spcBef>
                <a:spcPts val="0"/>
              </a:spcBef>
              <a:buNone/>
            </a:pPr>
            <a:r>
              <a:rPr lang="en" sz="2000"/>
              <a:t>http://chroniclingamerica.loc.gov/lccn/sn85038615.rdf</a:t>
            </a:r>
          </a:p>
        </p:txBody>
      </p:sp>
      <p:pic>
        <p:nvPicPr>
          <p:cNvPr id="294" name="Shape 294"/>
          <p:cNvPicPr preferRelativeResize="0"/>
          <p:nvPr/>
        </p:nvPicPr>
        <p:blipFill>
          <a:blip r:embed="rId3">
            <a:alphaModFix/>
          </a:blip>
          <a:stretch>
            <a:fillRect/>
          </a:stretch>
        </p:blipFill>
        <p:spPr>
          <a:xfrm>
            <a:off x="1101237" y="1741474"/>
            <a:ext cx="6832526" cy="164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sz="2400">
                <a:latin typeface="Georgia"/>
                <a:ea typeface="Georgia"/>
                <a:cs typeface="Georgia"/>
                <a:sym typeface="Georgia"/>
              </a:rPr>
              <a:t>Web search versus API</a:t>
            </a:r>
          </a:p>
        </p:txBody>
      </p:sp>
      <p:sp>
        <p:nvSpPr>
          <p:cNvPr id="300" name="Shape 300"/>
          <p:cNvSpPr txBox="1"/>
          <p:nvPr/>
        </p:nvSpPr>
        <p:spPr>
          <a:xfrm>
            <a:off x="299650" y="898925"/>
            <a:ext cx="8435700" cy="3095700"/>
          </a:xfrm>
          <a:prstGeom prst="rect">
            <a:avLst/>
          </a:prstGeom>
          <a:noFill/>
          <a:ln>
            <a:noFill/>
          </a:ln>
        </p:spPr>
        <p:txBody>
          <a:bodyPr anchorCtr="0" anchor="t" bIns="91425" lIns="91425" rIns="91425" tIns="91425">
            <a:noAutofit/>
          </a:bodyPr>
          <a:lstStyle/>
          <a:p>
            <a:pPr lvl="0">
              <a:spcBef>
                <a:spcPts val="0"/>
              </a:spcBef>
              <a:buNone/>
            </a:pPr>
            <a:r>
              <a:rPr lang="en" sz="1800">
                <a:latin typeface="Trebuchet MS"/>
                <a:ea typeface="Trebuchet MS"/>
                <a:cs typeface="Trebuchet MS"/>
                <a:sym typeface="Trebuchet MS"/>
              </a:rPr>
              <a:t>Look at the address bar for any search in AS:</a:t>
            </a:r>
          </a:p>
          <a:p>
            <a:pPr lvl="0">
              <a:spcBef>
                <a:spcPts val="0"/>
              </a:spcBef>
              <a:buNone/>
            </a:pPr>
            <a:r>
              <a:t/>
            </a:r>
            <a:endParaRPr sz="1800">
              <a:latin typeface="Trebuchet MS"/>
              <a:ea typeface="Trebuchet MS"/>
              <a:cs typeface="Trebuchet MS"/>
              <a:sym typeface="Trebuchet MS"/>
            </a:endParaRPr>
          </a:p>
          <a:p>
            <a:pPr lvl="0">
              <a:spcBef>
                <a:spcPts val="0"/>
              </a:spcBef>
              <a:buNone/>
            </a:pPr>
            <a:r>
              <a:rPr lang="en" sz="1800">
                <a:latin typeface="Trebuchet MS"/>
                <a:ea typeface="Trebuchet MS"/>
                <a:cs typeface="Trebuchet MS"/>
                <a:sym typeface="Trebuchet MS"/>
              </a:rPr>
              <a:t>http://archivesspace.library.jhu.edu/search?utf8=</a:t>
            </a:r>
            <a:r>
              <a:rPr b="1" lang="en" sz="1800">
                <a:highlight>
                  <a:srgbClr val="FFFFFF"/>
                </a:highlight>
                <a:latin typeface="Trebuchet MS"/>
                <a:ea typeface="Trebuchet MS"/>
                <a:cs typeface="Trebuchet MS"/>
                <a:sym typeface="Trebuchet MS"/>
              </a:rPr>
              <a:t>✓</a:t>
            </a:r>
            <a:r>
              <a:rPr lang="en" sz="1800">
                <a:latin typeface="Times New Roman"/>
                <a:ea typeface="Times New Roman"/>
                <a:cs typeface="Times New Roman"/>
                <a:sym typeface="Times New Roman"/>
              </a:rPr>
              <a:t>&amp;</a:t>
            </a:r>
            <a:r>
              <a:rPr lang="en" sz="1800">
                <a:latin typeface="Trebuchet MS"/>
                <a:ea typeface="Trebuchet MS"/>
                <a:cs typeface="Trebuchet MS"/>
                <a:sym typeface="Trebuchet MS"/>
              </a:rPr>
              <a:t>q=”Subseries”</a:t>
            </a:r>
          </a:p>
          <a:p>
            <a:pPr lvl="0">
              <a:spcBef>
                <a:spcPts val="0"/>
              </a:spcBef>
              <a:buNone/>
            </a:pPr>
            <a:r>
              <a:t/>
            </a:r>
            <a:endParaRPr sz="1800">
              <a:latin typeface="Trebuchet MS"/>
              <a:ea typeface="Trebuchet MS"/>
              <a:cs typeface="Trebuchet MS"/>
              <a:sym typeface="Trebuchet MS"/>
            </a:endParaRPr>
          </a:p>
          <a:p>
            <a:pPr lvl="0" rtl="0">
              <a:spcBef>
                <a:spcPts val="0"/>
              </a:spcBef>
              <a:buNone/>
            </a:pPr>
            <a:r>
              <a:t/>
            </a:r>
            <a:endParaRPr sz="1800">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06425" y="584550"/>
            <a:ext cx="8296800" cy="4091700"/>
          </a:xfrm>
          <a:prstGeom prst="rect">
            <a:avLst/>
          </a:prstGeom>
        </p:spPr>
        <p:txBody>
          <a:bodyPr anchorCtr="0" anchor="ctr" bIns="91425" lIns="91425" rIns="91425" tIns="91425">
            <a:noAutofit/>
          </a:bodyPr>
          <a:lstStyle/>
          <a:p>
            <a:pPr lvl="0" rtl="0" algn="l">
              <a:spcBef>
                <a:spcPts val="0"/>
              </a:spcBef>
              <a:buNone/>
            </a:pPr>
            <a:r>
              <a:rPr lang="en" sz="9600"/>
              <a:t>Break!</a:t>
            </a:r>
          </a:p>
          <a:p>
            <a:pPr lvl="0" rtl="0" algn="l">
              <a:spcBef>
                <a:spcPts val="0"/>
              </a:spcBef>
              <a:buNone/>
            </a:pPr>
            <a:r>
              <a:rPr lang="en" sz="3600"/>
              <a:t>Windows users  must be back by 10:45</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06425" y="1806825"/>
            <a:ext cx="8581200" cy="1542000"/>
          </a:xfrm>
          <a:prstGeom prst="rect">
            <a:avLst/>
          </a:prstGeom>
        </p:spPr>
        <p:txBody>
          <a:bodyPr anchorCtr="0" anchor="ctr" bIns="91425" lIns="91425" rIns="91425" tIns="91425">
            <a:noAutofit/>
          </a:bodyPr>
          <a:lstStyle/>
          <a:p>
            <a:pPr lvl="0" rtl="0">
              <a:spcBef>
                <a:spcPts val="0"/>
              </a:spcBef>
              <a:buNone/>
            </a:pPr>
            <a:r>
              <a:rPr lang="en" sz="9600"/>
              <a:t>10:45-11:30</a:t>
            </a:r>
          </a:p>
          <a:p>
            <a:pPr lvl="0" rtl="0">
              <a:spcBef>
                <a:spcPts val="0"/>
              </a:spcBef>
              <a:buNone/>
            </a:pPr>
            <a:r>
              <a:t/>
            </a:r>
            <a:endParaRPr sz="9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06425" y="526100"/>
            <a:ext cx="8581200" cy="4033500"/>
          </a:xfrm>
          <a:prstGeom prst="rect">
            <a:avLst/>
          </a:prstGeom>
        </p:spPr>
        <p:txBody>
          <a:bodyPr anchorCtr="0" anchor="ctr" bIns="91425" lIns="91425" rIns="91425" tIns="91425">
            <a:noAutofit/>
          </a:bodyPr>
          <a:lstStyle/>
          <a:p>
            <a:pPr lvl="0" rtl="0">
              <a:spcBef>
                <a:spcPts val="0"/>
              </a:spcBef>
              <a:buNone/>
            </a:pPr>
            <a:r>
              <a:rPr lang="en" sz="9600"/>
              <a:t>Install cygwin</a:t>
            </a:r>
          </a:p>
          <a:p>
            <a:pPr lvl="0" rtl="0">
              <a:spcBef>
                <a:spcPts val="0"/>
              </a:spcBef>
              <a:buNone/>
            </a:pPr>
            <a:r>
              <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4294967295" type="title"/>
          </p:nvPr>
        </p:nvSpPr>
        <p:spPr>
          <a:xfrm>
            <a:off x="611250" y="575950"/>
            <a:ext cx="8110500" cy="6354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The 1-up learning experience</a:t>
            </a:r>
          </a:p>
          <a:p>
            <a:pPr lvl="0" rtl="0">
              <a:spcBef>
                <a:spcPts val="0"/>
              </a:spcBef>
              <a:buNone/>
            </a:pPr>
            <a:r>
              <a:rPr lang="en" sz="1400">
                <a:latin typeface="Georgia"/>
                <a:ea typeface="Georgia"/>
                <a:cs typeface="Georgia"/>
                <a:sym typeface="Georgia"/>
              </a:rPr>
              <a:t>You can’t learn it all and we can’t teach it</a:t>
            </a:r>
          </a:p>
        </p:txBody>
      </p:sp>
      <p:sp>
        <p:nvSpPr>
          <p:cNvPr id="96" name="Shape 96"/>
          <p:cNvSpPr txBox="1"/>
          <p:nvPr>
            <p:ph idx="4294967295" type="body"/>
          </p:nvPr>
        </p:nvSpPr>
        <p:spPr>
          <a:xfrm>
            <a:off x="6114150" y="1602675"/>
            <a:ext cx="2607900" cy="3002400"/>
          </a:xfrm>
          <a:prstGeom prst="rect">
            <a:avLst/>
          </a:prstGeom>
          <a:ln cap="flat" cmpd="sng" w="9525">
            <a:solidFill>
              <a:srgbClr val="B6D7A8"/>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latin typeface="Trebuchet MS"/>
                <a:ea typeface="Trebuchet MS"/>
                <a:cs typeface="Trebuchet MS"/>
                <a:sym typeface="Trebuchet MS"/>
              </a:rPr>
              <a:t>Are you a 3?</a:t>
            </a:r>
          </a:p>
          <a:p>
            <a:pPr lvl="0" rtl="0" algn="ctr">
              <a:spcBef>
                <a:spcPts val="0"/>
              </a:spcBef>
              <a:buNone/>
            </a:pPr>
            <a:r>
              <a:rPr lang="en">
                <a:latin typeface="Trebuchet MS"/>
                <a:ea typeface="Trebuchet MS"/>
                <a:cs typeface="Trebuchet MS"/>
                <a:sym typeface="Trebuchet MS"/>
              </a:rPr>
              <a:t>We hope to give you new ideas, scripts, and momentum.</a:t>
            </a:r>
          </a:p>
        </p:txBody>
      </p:sp>
      <p:sp>
        <p:nvSpPr>
          <p:cNvPr id="97" name="Shape 97"/>
          <p:cNvSpPr txBox="1"/>
          <p:nvPr>
            <p:ph idx="4294967295" type="body"/>
          </p:nvPr>
        </p:nvSpPr>
        <p:spPr>
          <a:xfrm>
            <a:off x="3354449" y="1602675"/>
            <a:ext cx="2607900" cy="3002400"/>
          </a:xfrm>
          <a:prstGeom prst="rect">
            <a:avLst/>
          </a:prstGeom>
          <a:ln cap="flat" cmpd="sng" w="9525">
            <a:solidFill>
              <a:srgbClr val="D5A6BD"/>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latin typeface="Trebuchet MS"/>
                <a:ea typeface="Trebuchet MS"/>
                <a:cs typeface="Trebuchet MS"/>
                <a:sym typeface="Trebuchet MS"/>
              </a:rPr>
              <a:t>Are you a 2?</a:t>
            </a:r>
          </a:p>
          <a:p>
            <a:pPr lvl="0" rtl="0" algn="ctr">
              <a:spcBef>
                <a:spcPts val="0"/>
              </a:spcBef>
              <a:buNone/>
            </a:pPr>
            <a:r>
              <a:rPr lang="en">
                <a:latin typeface="Trebuchet MS"/>
                <a:ea typeface="Trebuchet MS"/>
                <a:cs typeface="Trebuchet MS"/>
                <a:sym typeface="Trebuchet MS"/>
              </a:rPr>
              <a:t>We hope you’ll leave a 3.</a:t>
            </a:r>
          </a:p>
        </p:txBody>
      </p:sp>
      <p:sp>
        <p:nvSpPr>
          <p:cNvPr id="98" name="Shape 98"/>
          <p:cNvSpPr txBox="1"/>
          <p:nvPr>
            <p:ph idx="4294967295" type="body"/>
          </p:nvPr>
        </p:nvSpPr>
        <p:spPr>
          <a:xfrm>
            <a:off x="611249" y="1602675"/>
            <a:ext cx="2607900" cy="3002400"/>
          </a:xfrm>
          <a:prstGeom prst="rect">
            <a:avLst/>
          </a:prstGeom>
          <a:ln cap="flat" cmpd="sng" w="9525">
            <a:solidFill>
              <a:srgbClr val="4A86E8"/>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latin typeface="Trebuchet MS"/>
                <a:ea typeface="Trebuchet MS"/>
                <a:cs typeface="Trebuchet MS"/>
                <a:sym typeface="Trebuchet MS"/>
              </a:rPr>
              <a:t>Are you a 1?</a:t>
            </a:r>
          </a:p>
          <a:p>
            <a:pPr lvl="0" rtl="0" algn="ctr">
              <a:spcBef>
                <a:spcPts val="0"/>
              </a:spcBef>
              <a:buNone/>
            </a:pPr>
            <a:r>
              <a:rPr lang="en">
                <a:latin typeface="Trebuchet MS"/>
                <a:ea typeface="Trebuchet MS"/>
                <a:cs typeface="Trebuchet MS"/>
                <a:sym typeface="Trebuchet MS"/>
              </a:rPr>
              <a:t>We hope you’ll leave a 2.</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pic>
        <p:nvPicPr>
          <p:cNvPr id="320" name="Shape 320"/>
          <p:cNvPicPr preferRelativeResize="0"/>
          <p:nvPr/>
        </p:nvPicPr>
        <p:blipFill>
          <a:blip r:embed="rId3">
            <a:alphaModFix/>
          </a:blip>
          <a:stretch>
            <a:fillRect/>
          </a:stretch>
        </p:blipFill>
        <p:spPr>
          <a:xfrm>
            <a:off x="5574300" y="823912"/>
            <a:ext cx="3000375" cy="3495675"/>
          </a:xfrm>
          <a:prstGeom prst="rect">
            <a:avLst/>
          </a:prstGeom>
          <a:noFill/>
          <a:ln cap="flat" cmpd="sng" w="9525">
            <a:solidFill>
              <a:srgbClr val="B7B7B7"/>
            </a:solidFill>
            <a:prstDash val="solid"/>
            <a:round/>
            <a:headEnd len="med" w="med" type="none"/>
            <a:tailEnd len="med" w="med" type="none"/>
          </a:ln>
        </p:spPr>
      </p:pic>
      <p:pic>
        <p:nvPicPr>
          <p:cNvPr id="321" name="Shape 321"/>
          <p:cNvPicPr preferRelativeResize="0"/>
          <p:nvPr/>
        </p:nvPicPr>
        <p:blipFill>
          <a:blip r:embed="rId4">
            <a:alphaModFix/>
          </a:blip>
          <a:stretch>
            <a:fillRect/>
          </a:stretch>
        </p:blipFill>
        <p:spPr>
          <a:xfrm>
            <a:off x="173300" y="1123175"/>
            <a:ext cx="5269500" cy="2439984"/>
          </a:xfrm>
          <a:prstGeom prst="rect">
            <a:avLst/>
          </a:prstGeom>
          <a:noFill/>
          <a:ln cap="flat" cmpd="sng" w="9525">
            <a:solidFill>
              <a:srgbClr val="B7B7B7"/>
            </a:solidFill>
            <a:prstDash val="solid"/>
            <a:round/>
            <a:headEnd len="med" w="med" type="none"/>
            <a:tailEnd len="med" w="med" type="none"/>
          </a:ln>
        </p:spPr>
      </p:pic>
      <p:sp>
        <p:nvSpPr>
          <p:cNvPr id="322" name="Shape 322"/>
          <p:cNvSpPr txBox="1"/>
          <p:nvPr/>
        </p:nvSpPr>
        <p:spPr>
          <a:xfrm>
            <a:off x="1158475" y="3786825"/>
            <a:ext cx="4329300" cy="807300"/>
          </a:xfrm>
          <a:prstGeom prst="rect">
            <a:avLst/>
          </a:prstGeom>
          <a:noFill/>
          <a:ln>
            <a:noFill/>
          </a:ln>
        </p:spPr>
        <p:txBody>
          <a:bodyPr anchorCtr="0" anchor="t" bIns="91425" lIns="91425" rIns="91425" tIns="91425">
            <a:noAutofit/>
          </a:bodyPr>
          <a:lstStyle/>
          <a:p>
            <a:pPr lvl="0" algn="r">
              <a:spcBef>
                <a:spcPts val="0"/>
              </a:spcBef>
              <a:buClr>
                <a:schemeClr val="dk2"/>
              </a:buClr>
              <a:buFont typeface="Arial"/>
              <a:buNone/>
            </a:pPr>
            <a:r>
              <a:rPr lang="en">
                <a:solidFill>
                  <a:schemeClr val="dk2"/>
                </a:solidFill>
                <a:latin typeface="Trebuchet MS"/>
                <a:ea typeface="Trebuchet MS"/>
                <a:cs typeface="Trebuchet MS"/>
                <a:sym typeface="Trebuchet MS"/>
              </a:rPr>
              <a:t>You don’t get different </a:t>
            </a:r>
            <a:r>
              <a:rPr i="1" lang="en">
                <a:solidFill>
                  <a:schemeClr val="dk2"/>
                </a:solidFill>
                <a:latin typeface="Trebuchet MS"/>
                <a:ea typeface="Trebuchet MS"/>
                <a:cs typeface="Trebuchet MS"/>
                <a:sym typeface="Trebuchet MS"/>
              </a:rPr>
              <a:t>results</a:t>
            </a:r>
            <a:r>
              <a:rPr lang="en">
                <a:solidFill>
                  <a:schemeClr val="dk2"/>
                </a:solidFill>
                <a:latin typeface="Trebuchet MS"/>
                <a:ea typeface="Trebuchet MS"/>
                <a:cs typeface="Trebuchet MS"/>
                <a:sym typeface="Trebuchet MS"/>
              </a:rPr>
              <a:t>, you get the same results in a different format.</a:t>
            </a:r>
          </a:p>
        </p:txBody>
      </p:sp>
      <p:sp>
        <p:nvSpPr>
          <p:cNvPr id="323" name="Shape 323"/>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latin typeface="Georgia"/>
                <a:ea typeface="Georgia"/>
                <a:cs typeface="Georgia"/>
                <a:sym typeface="Georgia"/>
              </a:rPr>
              <a:t>Web search versus API</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pic>
        <p:nvPicPr>
          <p:cNvPr id="328" name="Shape 328"/>
          <p:cNvPicPr preferRelativeResize="0"/>
          <p:nvPr/>
        </p:nvPicPr>
        <p:blipFill>
          <a:blip r:embed="rId3">
            <a:alphaModFix/>
          </a:blip>
          <a:stretch>
            <a:fillRect/>
          </a:stretch>
        </p:blipFill>
        <p:spPr>
          <a:xfrm>
            <a:off x="3536800" y="1445524"/>
            <a:ext cx="5205324" cy="2544724"/>
          </a:xfrm>
          <a:prstGeom prst="rect">
            <a:avLst/>
          </a:prstGeom>
          <a:noFill/>
          <a:ln>
            <a:noFill/>
          </a:ln>
        </p:spPr>
      </p:pic>
      <p:sp>
        <p:nvSpPr>
          <p:cNvPr id="329" name="Shape 329"/>
          <p:cNvSpPr/>
          <p:nvPr/>
        </p:nvSpPr>
        <p:spPr>
          <a:xfrm>
            <a:off x="2533475" y="222725"/>
            <a:ext cx="1003200" cy="46563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30" name="Shape 330"/>
          <p:cNvPicPr preferRelativeResize="0"/>
          <p:nvPr/>
        </p:nvPicPr>
        <p:blipFill>
          <a:blip r:embed="rId4">
            <a:alphaModFix/>
          </a:blip>
          <a:stretch>
            <a:fillRect/>
          </a:stretch>
        </p:blipFill>
        <p:spPr>
          <a:xfrm>
            <a:off x="1153200" y="304800"/>
            <a:ext cx="1449100" cy="4574225"/>
          </a:xfrm>
          <a:prstGeom prst="rect">
            <a:avLst/>
          </a:prstGeom>
          <a:noFill/>
          <a:ln>
            <a:noFill/>
          </a:ln>
        </p:spPr>
      </p:pic>
      <p:sp>
        <p:nvSpPr>
          <p:cNvPr id="331" name="Shape 331"/>
          <p:cNvSpPr txBox="1"/>
          <p:nvPr/>
        </p:nvSpPr>
        <p:spPr>
          <a:xfrm>
            <a:off x="3536800" y="612500"/>
            <a:ext cx="5122500" cy="7725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Converting</a:t>
            </a:r>
            <a:r>
              <a:rPr lang="en">
                <a:latin typeface="Trebuchet MS"/>
                <a:ea typeface="Trebuchet MS"/>
                <a:cs typeface="Trebuchet MS"/>
                <a:sym typeface="Trebuchet MS"/>
              </a:rPr>
              <a:t> these JSON search results to a CSV (spreadsheet) took less than 10 seconds.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nvSpPr>
        <p:spPr>
          <a:xfrm>
            <a:off x="1195650" y="2065200"/>
            <a:ext cx="7153500" cy="1936200"/>
          </a:xfrm>
          <a:prstGeom prst="rect">
            <a:avLst/>
          </a:prstGeom>
          <a:noFill/>
          <a:ln>
            <a:noFill/>
          </a:ln>
        </p:spPr>
        <p:txBody>
          <a:bodyPr anchorCtr="0" anchor="t" bIns="91425" lIns="91425" rIns="91425" tIns="91425">
            <a:noAutofit/>
          </a:bodyPr>
          <a:lstStyle/>
          <a:p>
            <a:pPr lvl="0">
              <a:spcBef>
                <a:spcPts val="0"/>
              </a:spcBef>
              <a:buNone/>
            </a:pPr>
            <a:r>
              <a:rPr lang="en"/>
              <a:t>1. Confirm vagrant version</a:t>
            </a:r>
          </a:p>
          <a:p>
            <a:pPr lvl="0">
              <a:spcBef>
                <a:spcPts val="0"/>
              </a:spcBef>
              <a:buNone/>
            </a:pPr>
            <a:r>
              <a:t/>
            </a:r>
            <a:endParaRPr/>
          </a:p>
          <a:p>
            <a:pPr indent="0" lvl="0" marL="457200">
              <a:spcBef>
                <a:spcPts val="0"/>
              </a:spcBef>
              <a:buNone/>
            </a:pPr>
            <a:r>
              <a:rPr lang="en"/>
              <a:t>Command line = vagrant -- version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solidFill>
                  <a:schemeClr val="dk1"/>
                </a:solidFill>
                <a:latin typeface="Georgia"/>
                <a:ea typeface="Georgia"/>
                <a:cs typeface="Georgia"/>
                <a:sym typeface="Georgia"/>
              </a:rPr>
              <a:t>Mac</a:t>
            </a:r>
          </a:p>
        </p:txBody>
      </p:sp>
      <p:sp>
        <p:nvSpPr>
          <p:cNvPr id="342" name="Shape 342"/>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cxnSp>
        <p:nvCxnSpPr>
          <p:cNvPr id="343" name="Shape 343"/>
          <p:cNvCxnSpPr/>
          <p:nvPr/>
        </p:nvCxnSpPr>
        <p:spPr>
          <a:xfrm>
            <a:off x="4572000" y="292500"/>
            <a:ext cx="0" cy="4558500"/>
          </a:xfrm>
          <a:prstGeom prst="straightConnector1">
            <a:avLst/>
          </a:prstGeom>
          <a:noFill/>
          <a:ln cap="flat" cmpd="sng" w="9525">
            <a:solidFill>
              <a:schemeClr val="dk2"/>
            </a:solidFill>
            <a:prstDash val="solid"/>
            <a:round/>
            <a:headEnd len="lg" w="lg" type="none"/>
            <a:tailEnd len="lg" w="lg" type="none"/>
          </a:ln>
        </p:spPr>
      </p:cxnSp>
      <p:pic>
        <p:nvPicPr>
          <p:cNvPr id="344" name="Shape 344"/>
          <p:cNvPicPr preferRelativeResize="0"/>
          <p:nvPr/>
        </p:nvPicPr>
        <p:blipFill>
          <a:blip r:embed="rId3">
            <a:alphaModFix/>
          </a:blip>
          <a:stretch>
            <a:fillRect/>
          </a:stretch>
        </p:blipFill>
        <p:spPr>
          <a:xfrm>
            <a:off x="4967466" y="1246150"/>
            <a:ext cx="3977008" cy="3408225"/>
          </a:xfrm>
          <a:prstGeom prst="rect">
            <a:avLst/>
          </a:prstGeom>
          <a:noFill/>
          <a:ln>
            <a:noFill/>
          </a:ln>
        </p:spPr>
      </p:pic>
      <p:pic>
        <p:nvPicPr>
          <p:cNvPr id="345" name="Shape 345"/>
          <p:cNvPicPr preferRelativeResize="0"/>
          <p:nvPr/>
        </p:nvPicPr>
        <p:blipFill>
          <a:blip r:embed="rId4">
            <a:alphaModFix/>
          </a:blip>
          <a:stretch>
            <a:fillRect/>
          </a:stretch>
        </p:blipFill>
        <p:spPr>
          <a:xfrm>
            <a:off x="357977" y="1246149"/>
            <a:ext cx="3941448" cy="3443926"/>
          </a:xfrm>
          <a:prstGeom prst="rect">
            <a:avLst/>
          </a:prstGeom>
          <a:noFill/>
          <a:ln>
            <a:noFill/>
          </a:ln>
        </p:spPr>
      </p:pic>
      <p:sp>
        <p:nvSpPr>
          <p:cNvPr id="346" name="Shape 346"/>
          <p:cNvSpPr txBox="1"/>
          <p:nvPr/>
        </p:nvSpPr>
        <p:spPr>
          <a:xfrm>
            <a:off x="5108275" y="827425"/>
            <a:ext cx="3695700" cy="305700"/>
          </a:xfrm>
          <a:prstGeom prst="rect">
            <a:avLst/>
          </a:prstGeom>
          <a:noFill/>
          <a:ln>
            <a:noFill/>
          </a:ln>
        </p:spPr>
        <p:txBody>
          <a:bodyPr anchorCtr="0" anchor="t" bIns="91425" lIns="91425" rIns="91425" tIns="91425">
            <a:noAutofit/>
          </a:bodyPr>
          <a:lstStyle/>
          <a:p>
            <a:pPr lvl="0" algn="ctr">
              <a:spcBef>
                <a:spcPts val="0"/>
              </a:spcBef>
              <a:buNone/>
            </a:pPr>
            <a:r>
              <a:rPr lang="en">
                <a:latin typeface="Trebuchet MS"/>
                <a:ea typeface="Trebuchet MS"/>
                <a:cs typeface="Trebuchet MS"/>
                <a:sym typeface="Trebuchet MS"/>
              </a:rPr>
              <a:t>Shift + right click</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cxnSp>
        <p:nvCxnSpPr>
          <p:cNvPr id="351" name="Shape 351"/>
          <p:cNvCxnSpPr/>
          <p:nvPr/>
        </p:nvCxnSpPr>
        <p:spPr>
          <a:xfrm>
            <a:off x="4572000" y="292500"/>
            <a:ext cx="0" cy="4558500"/>
          </a:xfrm>
          <a:prstGeom prst="straightConnector1">
            <a:avLst/>
          </a:prstGeom>
          <a:noFill/>
          <a:ln cap="flat" cmpd="sng" w="9525">
            <a:solidFill>
              <a:schemeClr val="dk2"/>
            </a:solidFill>
            <a:prstDash val="solid"/>
            <a:round/>
            <a:headEnd len="lg" w="lg" type="none"/>
            <a:tailEnd len="lg" w="lg" type="none"/>
          </a:ln>
        </p:spPr>
      </p:cxnSp>
      <p:pic>
        <p:nvPicPr>
          <p:cNvPr id="352" name="Shape 352"/>
          <p:cNvPicPr preferRelativeResize="0"/>
          <p:nvPr/>
        </p:nvPicPr>
        <p:blipFill>
          <a:blip r:embed="rId3">
            <a:alphaModFix/>
          </a:blip>
          <a:stretch>
            <a:fillRect/>
          </a:stretch>
        </p:blipFill>
        <p:spPr>
          <a:xfrm>
            <a:off x="152400" y="1633149"/>
            <a:ext cx="4251024" cy="1396399"/>
          </a:xfrm>
          <a:prstGeom prst="rect">
            <a:avLst/>
          </a:prstGeom>
          <a:noFill/>
          <a:ln>
            <a:noFill/>
          </a:ln>
        </p:spPr>
      </p:pic>
      <p:pic>
        <p:nvPicPr>
          <p:cNvPr id="353" name="Shape 353"/>
          <p:cNvPicPr preferRelativeResize="0"/>
          <p:nvPr/>
        </p:nvPicPr>
        <p:blipFill>
          <a:blip r:embed="rId4">
            <a:alphaModFix/>
          </a:blip>
          <a:stretch>
            <a:fillRect/>
          </a:stretch>
        </p:blipFill>
        <p:spPr>
          <a:xfrm>
            <a:off x="4696861" y="1633150"/>
            <a:ext cx="4691563" cy="1396400"/>
          </a:xfrm>
          <a:prstGeom prst="rect">
            <a:avLst/>
          </a:prstGeom>
          <a:noFill/>
          <a:ln>
            <a:noFill/>
          </a:ln>
        </p:spPr>
      </p:pic>
      <p:sp>
        <p:nvSpPr>
          <p:cNvPr id="354" name="Shape 354"/>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355" name="Shape 355"/>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nvSpPr>
        <p:spPr>
          <a:xfrm>
            <a:off x="1440225" y="1657600"/>
            <a:ext cx="5876400" cy="1515000"/>
          </a:xfrm>
          <a:prstGeom prst="rect">
            <a:avLst/>
          </a:prstGeom>
          <a:noFill/>
          <a:ln>
            <a:noFill/>
          </a:ln>
        </p:spPr>
        <p:txBody>
          <a:bodyPr anchorCtr="0" anchor="t" bIns="91425" lIns="91425" rIns="91425" tIns="91425">
            <a:noAutofit/>
          </a:bodyPr>
          <a:lstStyle/>
          <a:p>
            <a:pPr lvl="0" rtl="0">
              <a:spcBef>
                <a:spcPts val="0"/>
              </a:spcBef>
              <a:buNone/>
            </a:pPr>
            <a:r>
              <a:rPr lang="en"/>
              <a:t>Note to self: do this in morning, check in before lunch that everyone has done it</a:t>
            </a:r>
          </a:p>
          <a:p>
            <a:pPr lvl="0" rtl="0">
              <a:spcBef>
                <a:spcPts val="0"/>
              </a:spcBef>
              <a:buNone/>
            </a:pPr>
            <a:r>
              <a:t/>
            </a:r>
            <a:endParaRPr/>
          </a:p>
          <a:p>
            <a:pPr indent="-228600" lvl="0" marL="457200">
              <a:spcBef>
                <a:spcPts val="0"/>
              </a:spcBef>
              <a:buAutoNum type="arabicPeriod"/>
            </a:pPr>
            <a:r>
              <a:rPr lang="en"/>
              <a:t>Create new folder on desktop called “vagrant”</a:t>
            </a:r>
          </a:p>
          <a:p>
            <a:pPr indent="-228600" lvl="0" marL="457200">
              <a:spcBef>
                <a:spcPts val="0"/>
              </a:spcBef>
              <a:buAutoNum type="arabicPeriod"/>
            </a:pPr>
            <a:r>
              <a:rPr lang="en"/>
              <a:t>Upload file from thumb drive to vagrant folder</a:t>
            </a:r>
          </a:p>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cxnSp>
        <p:nvCxnSpPr>
          <p:cNvPr id="365" name="Shape 365"/>
          <p:cNvCxnSpPr/>
          <p:nvPr/>
        </p:nvCxnSpPr>
        <p:spPr>
          <a:xfrm>
            <a:off x="4572000" y="292500"/>
            <a:ext cx="0" cy="4558500"/>
          </a:xfrm>
          <a:prstGeom prst="straightConnector1">
            <a:avLst/>
          </a:prstGeom>
          <a:noFill/>
          <a:ln cap="flat" cmpd="sng" w="9525">
            <a:solidFill>
              <a:schemeClr val="dk2"/>
            </a:solidFill>
            <a:prstDash val="solid"/>
            <a:round/>
            <a:headEnd len="lg" w="lg" type="none"/>
            <a:tailEnd len="lg" w="lg" type="none"/>
          </a:ln>
        </p:spPr>
      </p:cxnSp>
      <p:pic>
        <p:nvPicPr>
          <p:cNvPr id="366" name="Shape 366"/>
          <p:cNvPicPr preferRelativeResize="0"/>
          <p:nvPr/>
        </p:nvPicPr>
        <p:blipFill>
          <a:blip r:embed="rId3">
            <a:alphaModFix/>
          </a:blip>
          <a:stretch>
            <a:fillRect/>
          </a:stretch>
        </p:blipFill>
        <p:spPr>
          <a:xfrm>
            <a:off x="4967466" y="1093750"/>
            <a:ext cx="3977008" cy="3408225"/>
          </a:xfrm>
          <a:prstGeom prst="rect">
            <a:avLst/>
          </a:prstGeom>
          <a:noFill/>
          <a:ln>
            <a:noFill/>
          </a:ln>
        </p:spPr>
      </p:pic>
      <p:pic>
        <p:nvPicPr>
          <p:cNvPr id="367" name="Shape 367"/>
          <p:cNvPicPr preferRelativeResize="0"/>
          <p:nvPr/>
        </p:nvPicPr>
        <p:blipFill>
          <a:blip r:embed="rId4">
            <a:alphaModFix/>
          </a:blip>
          <a:stretch>
            <a:fillRect/>
          </a:stretch>
        </p:blipFill>
        <p:spPr>
          <a:xfrm>
            <a:off x="228600" y="1020879"/>
            <a:ext cx="3976999" cy="3817820"/>
          </a:xfrm>
          <a:prstGeom prst="rect">
            <a:avLst/>
          </a:prstGeom>
          <a:noFill/>
          <a:ln>
            <a:noFill/>
          </a:ln>
        </p:spPr>
      </p:pic>
      <p:sp>
        <p:nvSpPr>
          <p:cNvPr id="368" name="Shape 368"/>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369" name="Shape 369"/>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cxnSp>
        <p:nvCxnSpPr>
          <p:cNvPr id="374" name="Shape 374"/>
          <p:cNvCxnSpPr>
            <a:stCxn id="375" idx="2"/>
          </p:cNvCxnSpPr>
          <p:nvPr/>
        </p:nvCxnSpPr>
        <p:spPr>
          <a:xfrm>
            <a:off x="4572000" y="1449025"/>
            <a:ext cx="0" cy="3402000"/>
          </a:xfrm>
          <a:prstGeom prst="straightConnector1">
            <a:avLst/>
          </a:prstGeom>
          <a:noFill/>
          <a:ln cap="flat" cmpd="sng" w="9525">
            <a:solidFill>
              <a:schemeClr val="dk2"/>
            </a:solidFill>
            <a:prstDash val="solid"/>
            <a:round/>
            <a:headEnd len="lg" w="lg" type="none"/>
            <a:tailEnd len="lg" w="lg" type="none"/>
          </a:ln>
        </p:spPr>
      </p:cxnSp>
      <p:sp>
        <p:nvSpPr>
          <p:cNvPr id="375" name="Shape 375"/>
          <p:cNvSpPr txBox="1"/>
          <p:nvPr/>
        </p:nvSpPr>
        <p:spPr>
          <a:xfrm>
            <a:off x="2472750" y="991825"/>
            <a:ext cx="4198500" cy="457200"/>
          </a:xfrm>
          <a:prstGeom prst="rect">
            <a:avLst/>
          </a:prstGeom>
          <a:noFill/>
          <a:ln>
            <a:noFill/>
          </a:ln>
        </p:spPr>
        <p:txBody>
          <a:bodyPr anchorCtr="0" anchor="t" bIns="91425" lIns="91425" rIns="91425" tIns="91425">
            <a:noAutofit/>
          </a:bodyPr>
          <a:lstStyle/>
          <a:p>
            <a:pPr lvl="0" algn="ctr">
              <a:spcBef>
                <a:spcPts val="0"/>
              </a:spcBef>
              <a:buNone/>
            </a:pPr>
            <a:r>
              <a:rPr b="1" lang="en">
                <a:solidFill>
                  <a:srgbClr val="FF0000"/>
                </a:solidFill>
                <a:latin typeface="Courier New"/>
                <a:ea typeface="Courier New"/>
                <a:cs typeface="Courier New"/>
                <a:sym typeface="Courier New"/>
              </a:rPr>
              <a:t>vagrant init</a:t>
            </a:r>
          </a:p>
        </p:txBody>
      </p:sp>
      <p:pic>
        <p:nvPicPr>
          <p:cNvPr id="376" name="Shape 376"/>
          <p:cNvPicPr preferRelativeResize="0"/>
          <p:nvPr/>
        </p:nvPicPr>
        <p:blipFill>
          <a:blip r:embed="rId3">
            <a:alphaModFix/>
          </a:blip>
          <a:stretch>
            <a:fillRect/>
          </a:stretch>
        </p:blipFill>
        <p:spPr>
          <a:xfrm>
            <a:off x="292137" y="2232850"/>
            <a:ext cx="4073125" cy="958075"/>
          </a:xfrm>
          <a:prstGeom prst="rect">
            <a:avLst/>
          </a:prstGeom>
          <a:noFill/>
          <a:ln>
            <a:noFill/>
          </a:ln>
        </p:spPr>
      </p:pic>
      <p:pic>
        <p:nvPicPr>
          <p:cNvPr id="377" name="Shape 377"/>
          <p:cNvPicPr preferRelativeResize="0"/>
          <p:nvPr/>
        </p:nvPicPr>
        <p:blipFill>
          <a:blip r:embed="rId4">
            <a:alphaModFix/>
          </a:blip>
          <a:stretch>
            <a:fillRect/>
          </a:stretch>
        </p:blipFill>
        <p:spPr>
          <a:xfrm>
            <a:off x="5016500" y="2288025"/>
            <a:ext cx="3876675" cy="847725"/>
          </a:xfrm>
          <a:prstGeom prst="rect">
            <a:avLst/>
          </a:prstGeom>
          <a:noFill/>
          <a:ln>
            <a:noFill/>
          </a:ln>
        </p:spPr>
      </p:pic>
      <p:sp>
        <p:nvSpPr>
          <p:cNvPr id="378" name="Shape 378"/>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379" name="Shape 379"/>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nvSpPr>
        <p:spPr>
          <a:xfrm>
            <a:off x="1878300" y="920025"/>
            <a:ext cx="5387400" cy="5676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00"/>
                </a:solidFill>
                <a:latin typeface="Trebuchet MS"/>
                <a:ea typeface="Trebuchet MS"/>
                <a:cs typeface="Trebuchet MS"/>
                <a:sym typeface="Trebuchet MS"/>
              </a:rPr>
              <a:t>Open vagrantfile with Atom text editor and find line 15</a:t>
            </a:r>
          </a:p>
          <a:p>
            <a:pPr lvl="0" rtl="0" algn="ctr">
              <a:spcBef>
                <a:spcPts val="0"/>
              </a:spcBef>
              <a:buNone/>
            </a:pPr>
            <a:r>
              <a:rPr lang="en">
                <a:solidFill>
                  <a:srgbClr val="FF0000"/>
                </a:solidFill>
                <a:latin typeface="Trebuchet MS"/>
                <a:ea typeface="Trebuchet MS"/>
                <a:cs typeface="Trebuchet MS"/>
                <a:sym typeface="Trebuchet MS"/>
              </a:rPr>
              <a:t>PC users right-click; MAC users ctrl + click</a:t>
            </a:r>
          </a:p>
        </p:txBody>
      </p:sp>
      <p:pic>
        <p:nvPicPr>
          <p:cNvPr id="385" name="Shape 385"/>
          <p:cNvPicPr preferRelativeResize="0"/>
          <p:nvPr/>
        </p:nvPicPr>
        <p:blipFill>
          <a:blip r:embed="rId3">
            <a:alphaModFix/>
          </a:blip>
          <a:stretch>
            <a:fillRect/>
          </a:stretch>
        </p:blipFill>
        <p:spPr>
          <a:xfrm>
            <a:off x="1222075" y="1529625"/>
            <a:ext cx="6699848" cy="3389675"/>
          </a:xfrm>
          <a:prstGeom prst="rect">
            <a:avLst/>
          </a:prstGeom>
          <a:noFill/>
          <a:ln>
            <a:noFill/>
          </a:ln>
        </p:spPr>
      </p:pic>
      <p:sp>
        <p:nvSpPr>
          <p:cNvPr id="386" name="Shape 386"/>
          <p:cNvSpPr txBox="1"/>
          <p:nvPr/>
        </p:nvSpPr>
        <p:spPr>
          <a:xfrm>
            <a:off x="652950" y="490150"/>
            <a:ext cx="7838100" cy="457200"/>
          </a:xfrm>
          <a:prstGeom prst="rect">
            <a:avLst/>
          </a:prstGeom>
          <a:solidFill>
            <a:srgbClr val="76A5AF"/>
          </a:solidFill>
          <a:ln>
            <a:noFill/>
          </a:ln>
        </p:spPr>
        <p:txBody>
          <a:bodyPr anchorCtr="0" anchor="ctr" bIns="91425" lIns="91425" rIns="91425" tIns="91425">
            <a:noAutofit/>
          </a:bodyPr>
          <a:lstStyle/>
          <a:p>
            <a:pPr lvl="0" rtl="0" algn="ctr">
              <a:spcBef>
                <a:spcPts val="0"/>
              </a:spcBef>
              <a:buNone/>
            </a:pPr>
            <a:r>
              <a:rPr lang="en" sz="3000">
                <a:latin typeface="Georgia"/>
                <a:ea typeface="Georgia"/>
                <a:cs typeface="Georgia"/>
                <a:sym typeface="Georgia"/>
              </a:rPr>
              <a:t>Everyone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nvSpPr>
        <p:spPr>
          <a:xfrm>
            <a:off x="1878300" y="920025"/>
            <a:ext cx="5387400" cy="4572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00"/>
                </a:solidFill>
                <a:latin typeface="Trebuchet MS"/>
                <a:ea typeface="Trebuchet MS"/>
                <a:cs typeface="Trebuchet MS"/>
                <a:sym typeface="Trebuchet MS"/>
              </a:rPr>
              <a:t>Change “base” to “aspace” on Line 15</a:t>
            </a:r>
          </a:p>
        </p:txBody>
      </p:sp>
      <p:pic>
        <p:nvPicPr>
          <p:cNvPr id="392" name="Shape 392"/>
          <p:cNvPicPr preferRelativeResize="0"/>
          <p:nvPr/>
        </p:nvPicPr>
        <p:blipFill>
          <a:blip r:embed="rId3">
            <a:alphaModFix/>
          </a:blip>
          <a:stretch>
            <a:fillRect/>
          </a:stretch>
        </p:blipFill>
        <p:spPr>
          <a:xfrm>
            <a:off x="1219375" y="1453425"/>
            <a:ext cx="6705246" cy="3461474"/>
          </a:xfrm>
          <a:prstGeom prst="rect">
            <a:avLst/>
          </a:prstGeom>
          <a:noFill/>
          <a:ln>
            <a:noFill/>
          </a:ln>
        </p:spPr>
      </p:pic>
      <p:sp>
        <p:nvSpPr>
          <p:cNvPr id="393" name="Shape 393"/>
          <p:cNvSpPr txBox="1"/>
          <p:nvPr/>
        </p:nvSpPr>
        <p:spPr>
          <a:xfrm>
            <a:off x="652950" y="490150"/>
            <a:ext cx="7838100" cy="457200"/>
          </a:xfrm>
          <a:prstGeom prst="rect">
            <a:avLst/>
          </a:prstGeom>
          <a:solidFill>
            <a:srgbClr val="76A5AF"/>
          </a:solidFill>
          <a:ln>
            <a:noFill/>
          </a:ln>
        </p:spPr>
        <p:txBody>
          <a:bodyPr anchorCtr="0" anchor="ctr" bIns="91425" lIns="91425" rIns="91425" tIns="91425">
            <a:noAutofit/>
          </a:bodyPr>
          <a:lstStyle/>
          <a:p>
            <a:pPr lvl="0" rtl="0" algn="ctr">
              <a:spcBef>
                <a:spcPts val="0"/>
              </a:spcBef>
              <a:buNone/>
            </a:pPr>
            <a:r>
              <a:rPr lang="en" sz="3000">
                <a:latin typeface="Georgia"/>
                <a:ea typeface="Georgia"/>
                <a:cs typeface="Georgia"/>
                <a:sym typeface="Georgia"/>
              </a:rPr>
              <a:t>Everyone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The Odd Couple</a:t>
            </a:r>
          </a:p>
          <a:p>
            <a:pPr lvl="0">
              <a:spcBef>
                <a:spcPts val="0"/>
              </a:spcBef>
              <a:buNone/>
            </a:pPr>
            <a:r>
              <a:rPr lang="en" sz="1800"/>
              <a:t>We are stronger and smarter together</a:t>
            </a:r>
          </a:p>
        </p:txBody>
      </p:sp>
      <p:cxnSp>
        <p:nvCxnSpPr>
          <p:cNvPr id="104" name="Shape 104"/>
          <p:cNvCxnSpPr/>
          <p:nvPr/>
        </p:nvCxnSpPr>
        <p:spPr>
          <a:xfrm>
            <a:off x="4563600" y="1229975"/>
            <a:ext cx="0" cy="3883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878300" y="996225"/>
            <a:ext cx="5387400" cy="4572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solidFill>
                  <a:srgbClr val="FF0000"/>
                </a:solidFill>
                <a:latin typeface="Courier New"/>
                <a:ea typeface="Courier New"/>
                <a:cs typeface="Courier New"/>
                <a:sym typeface="Courier New"/>
              </a:rPr>
              <a:t>vagrant box add --name aspace</a:t>
            </a:r>
          </a:p>
        </p:txBody>
      </p:sp>
      <p:pic>
        <p:nvPicPr>
          <p:cNvPr id="399" name="Shape 399"/>
          <p:cNvPicPr preferRelativeResize="0"/>
          <p:nvPr/>
        </p:nvPicPr>
        <p:blipFill>
          <a:blip r:embed="rId3">
            <a:alphaModFix/>
          </a:blip>
          <a:stretch>
            <a:fillRect/>
          </a:stretch>
        </p:blipFill>
        <p:spPr>
          <a:xfrm>
            <a:off x="1350387" y="1503925"/>
            <a:ext cx="6443213" cy="3461474"/>
          </a:xfrm>
          <a:prstGeom prst="rect">
            <a:avLst/>
          </a:prstGeom>
          <a:noFill/>
          <a:ln>
            <a:noFill/>
          </a:ln>
        </p:spPr>
      </p:pic>
      <p:sp>
        <p:nvSpPr>
          <p:cNvPr id="400" name="Shape 400"/>
          <p:cNvSpPr txBox="1"/>
          <p:nvPr/>
        </p:nvSpPr>
        <p:spPr>
          <a:xfrm>
            <a:off x="652950" y="490150"/>
            <a:ext cx="7838100" cy="457200"/>
          </a:xfrm>
          <a:prstGeom prst="rect">
            <a:avLst/>
          </a:prstGeom>
          <a:solidFill>
            <a:srgbClr val="76A5AF"/>
          </a:solidFill>
          <a:ln>
            <a:noFill/>
          </a:ln>
        </p:spPr>
        <p:txBody>
          <a:bodyPr anchorCtr="0" anchor="ctr" bIns="91425" lIns="91425" rIns="91425" tIns="91425">
            <a:noAutofit/>
          </a:bodyPr>
          <a:lstStyle/>
          <a:p>
            <a:pPr lvl="0" rtl="0" algn="ctr">
              <a:spcBef>
                <a:spcPts val="0"/>
              </a:spcBef>
              <a:buNone/>
            </a:pPr>
            <a:r>
              <a:rPr lang="en" sz="3000">
                <a:latin typeface="Georgia"/>
                <a:ea typeface="Georgia"/>
                <a:cs typeface="Georgia"/>
                <a:sym typeface="Georgia"/>
              </a:rPr>
              <a:t>Everyone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nvSpPr>
        <p:spPr>
          <a:xfrm>
            <a:off x="1878300" y="996225"/>
            <a:ext cx="5387400" cy="4572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solidFill>
                  <a:srgbClr val="FF0000"/>
                </a:solidFill>
                <a:highlight>
                  <a:srgbClr val="D0E0E3"/>
                </a:highlight>
                <a:latin typeface="Consolas"/>
                <a:ea typeface="Consolas"/>
                <a:cs typeface="Consolas"/>
                <a:sym typeface="Consolas"/>
              </a:rPr>
              <a:t>vagrant box add --name aspace</a:t>
            </a:r>
          </a:p>
        </p:txBody>
      </p:sp>
      <p:pic>
        <p:nvPicPr>
          <p:cNvPr id="406" name="Shape 406"/>
          <p:cNvPicPr preferRelativeResize="0"/>
          <p:nvPr/>
        </p:nvPicPr>
        <p:blipFill>
          <a:blip r:embed="rId3">
            <a:alphaModFix/>
          </a:blip>
          <a:stretch>
            <a:fillRect/>
          </a:stretch>
        </p:blipFill>
        <p:spPr>
          <a:xfrm>
            <a:off x="152400" y="1616550"/>
            <a:ext cx="8839199" cy="1910388"/>
          </a:xfrm>
          <a:prstGeom prst="rect">
            <a:avLst/>
          </a:prstGeom>
          <a:noFill/>
          <a:ln>
            <a:noFill/>
          </a:ln>
        </p:spPr>
      </p:pic>
      <p:sp>
        <p:nvSpPr>
          <p:cNvPr id="407" name="Shape 407"/>
          <p:cNvSpPr txBox="1"/>
          <p:nvPr/>
        </p:nvSpPr>
        <p:spPr>
          <a:xfrm>
            <a:off x="652950" y="490150"/>
            <a:ext cx="7838100" cy="457200"/>
          </a:xfrm>
          <a:prstGeom prst="rect">
            <a:avLst/>
          </a:prstGeom>
          <a:solidFill>
            <a:srgbClr val="76A5AF"/>
          </a:solidFill>
          <a:ln>
            <a:noFill/>
          </a:ln>
        </p:spPr>
        <p:txBody>
          <a:bodyPr anchorCtr="0" anchor="ctr" bIns="91425" lIns="91425" rIns="91425" tIns="91425">
            <a:noAutofit/>
          </a:bodyPr>
          <a:lstStyle/>
          <a:p>
            <a:pPr lvl="0" rtl="0" algn="ctr">
              <a:spcBef>
                <a:spcPts val="0"/>
              </a:spcBef>
              <a:buNone/>
            </a:pPr>
            <a:r>
              <a:rPr lang="en" sz="3000">
                <a:latin typeface="Georgia"/>
                <a:ea typeface="Georgia"/>
                <a:cs typeface="Georgia"/>
                <a:sym typeface="Georgia"/>
              </a:rPr>
              <a:t>Everyone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cxnSp>
        <p:nvCxnSpPr>
          <p:cNvPr id="412" name="Shape 412"/>
          <p:cNvCxnSpPr>
            <a:stCxn id="413" idx="2"/>
          </p:cNvCxnSpPr>
          <p:nvPr/>
        </p:nvCxnSpPr>
        <p:spPr>
          <a:xfrm>
            <a:off x="4572000" y="1449025"/>
            <a:ext cx="0" cy="3402000"/>
          </a:xfrm>
          <a:prstGeom prst="straightConnector1">
            <a:avLst/>
          </a:prstGeom>
          <a:noFill/>
          <a:ln cap="flat" cmpd="sng" w="9525">
            <a:solidFill>
              <a:schemeClr val="dk2"/>
            </a:solidFill>
            <a:prstDash val="solid"/>
            <a:round/>
            <a:headEnd len="lg" w="lg" type="none"/>
            <a:tailEnd len="lg" w="lg" type="none"/>
          </a:ln>
        </p:spPr>
      </p:cxnSp>
      <p:sp>
        <p:nvSpPr>
          <p:cNvPr id="413" name="Shape 413"/>
          <p:cNvSpPr txBox="1"/>
          <p:nvPr/>
        </p:nvSpPr>
        <p:spPr>
          <a:xfrm>
            <a:off x="2472750" y="991825"/>
            <a:ext cx="4198500" cy="4572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solidFill>
                  <a:srgbClr val="FF0000"/>
                </a:solidFill>
                <a:highlight>
                  <a:srgbClr val="D0E0E3"/>
                </a:highlight>
                <a:latin typeface="Consolas"/>
                <a:ea typeface="Consolas"/>
                <a:cs typeface="Consolas"/>
                <a:sym typeface="Consolas"/>
              </a:rPr>
              <a:t>vagrant up</a:t>
            </a:r>
          </a:p>
        </p:txBody>
      </p:sp>
      <p:pic>
        <p:nvPicPr>
          <p:cNvPr id="414" name="Shape 414"/>
          <p:cNvPicPr preferRelativeResize="0"/>
          <p:nvPr/>
        </p:nvPicPr>
        <p:blipFill>
          <a:blip r:embed="rId3">
            <a:alphaModFix/>
          </a:blip>
          <a:stretch>
            <a:fillRect/>
          </a:stretch>
        </p:blipFill>
        <p:spPr>
          <a:xfrm>
            <a:off x="229450" y="2185899"/>
            <a:ext cx="4198500" cy="1499851"/>
          </a:xfrm>
          <a:prstGeom prst="rect">
            <a:avLst/>
          </a:prstGeom>
          <a:noFill/>
          <a:ln>
            <a:noFill/>
          </a:ln>
        </p:spPr>
      </p:pic>
      <p:pic>
        <p:nvPicPr>
          <p:cNvPr id="415" name="Shape 415"/>
          <p:cNvPicPr preferRelativeResize="0"/>
          <p:nvPr/>
        </p:nvPicPr>
        <p:blipFill>
          <a:blip r:embed="rId4">
            <a:alphaModFix/>
          </a:blip>
          <a:stretch>
            <a:fillRect/>
          </a:stretch>
        </p:blipFill>
        <p:spPr>
          <a:xfrm>
            <a:off x="4788949" y="2080800"/>
            <a:ext cx="4052749" cy="1710050"/>
          </a:xfrm>
          <a:prstGeom prst="rect">
            <a:avLst/>
          </a:prstGeom>
          <a:noFill/>
          <a:ln>
            <a:noFill/>
          </a:ln>
        </p:spPr>
      </p:pic>
      <p:sp>
        <p:nvSpPr>
          <p:cNvPr id="416" name="Shape 416"/>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417" name="Shape 417"/>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1878300" y="920025"/>
            <a:ext cx="5387400" cy="9735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solidFill>
                  <a:srgbClr val="FF0000"/>
                </a:solidFill>
                <a:latin typeface="Trebuchet MS"/>
                <a:ea typeface="Trebuchet MS"/>
                <a:cs typeface="Trebuchet MS"/>
                <a:sym typeface="Trebuchet MS"/>
              </a:rPr>
              <a:t>Open browser, navigate to:</a:t>
            </a:r>
          </a:p>
          <a:p>
            <a:pPr lvl="0" rtl="0" algn="ctr">
              <a:spcBef>
                <a:spcPts val="0"/>
              </a:spcBef>
              <a:buNone/>
            </a:pPr>
            <a:r>
              <a:rPr lang="en" sz="1800">
                <a:solidFill>
                  <a:srgbClr val="FF0000"/>
                </a:solidFill>
                <a:latin typeface="Trebuchet MS"/>
                <a:ea typeface="Trebuchet MS"/>
                <a:cs typeface="Trebuchet MS"/>
                <a:sym typeface="Trebuchet MS"/>
              </a:rPr>
              <a:t>http://localhost:</a:t>
            </a:r>
            <a:r>
              <a:rPr b="1" lang="en" sz="1800">
                <a:solidFill>
                  <a:srgbClr val="FF0000"/>
                </a:solidFill>
                <a:latin typeface="Trebuchet MS"/>
                <a:ea typeface="Trebuchet MS"/>
                <a:cs typeface="Trebuchet MS"/>
                <a:sym typeface="Trebuchet MS"/>
              </a:rPr>
              <a:t>8089</a:t>
            </a:r>
          </a:p>
        </p:txBody>
      </p:sp>
      <p:pic>
        <p:nvPicPr>
          <p:cNvPr id="423" name="Shape 423"/>
          <p:cNvPicPr preferRelativeResize="0"/>
          <p:nvPr/>
        </p:nvPicPr>
        <p:blipFill>
          <a:blip r:embed="rId3">
            <a:alphaModFix/>
          </a:blip>
          <a:stretch>
            <a:fillRect/>
          </a:stretch>
        </p:blipFill>
        <p:spPr>
          <a:xfrm>
            <a:off x="152400" y="2310875"/>
            <a:ext cx="8839202" cy="86964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878300" y="920025"/>
            <a:ext cx="5387400" cy="4572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solidFill>
                  <a:srgbClr val="FF0000"/>
                </a:solidFill>
                <a:latin typeface="Trebuchet MS"/>
                <a:ea typeface="Trebuchet MS"/>
                <a:cs typeface="Trebuchet MS"/>
                <a:sym typeface="Trebuchet MS"/>
              </a:rPr>
              <a:t>http://localhost:</a:t>
            </a:r>
            <a:r>
              <a:rPr b="1" lang="en" sz="1800">
                <a:solidFill>
                  <a:srgbClr val="FF0000"/>
                </a:solidFill>
                <a:latin typeface="Trebuchet MS"/>
                <a:ea typeface="Trebuchet MS"/>
                <a:cs typeface="Trebuchet MS"/>
                <a:sym typeface="Trebuchet MS"/>
              </a:rPr>
              <a:t>8080</a:t>
            </a:r>
          </a:p>
        </p:txBody>
      </p:sp>
      <p:pic>
        <p:nvPicPr>
          <p:cNvPr id="429" name="Shape 429"/>
          <p:cNvPicPr preferRelativeResize="0"/>
          <p:nvPr/>
        </p:nvPicPr>
        <p:blipFill>
          <a:blip r:embed="rId3">
            <a:alphaModFix/>
          </a:blip>
          <a:stretch>
            <a:fillRect/>
          </a:stretch>
        </p:blipFill>
        <p:spPr>
          <a:xfrm>
            <a:off x="152400" y="1780975"/>
            <a:ext cx="8839199" cy="227968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6000">
                <a:latin typeface="Georgia"/>
                <a:ea typeface="Georgia"/>
                <a:cs typeface="Georgia"/>
                <a:sym typeface="Georgia"/>
              </a:rPr>
              <a:t>Lunch!</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nvSpPr>
        <p:spPr>
          <a:xfrm>
            <a:off x="1878300" y="920025"/>
            <a:ext cx="5387400" cy="457200"/>
          </a:xfrm>
          <a:prstGeom prst="rect">
            <a:avLst/>
          </a:prstGeom>
          <a:noFill/>
          <a:ln cap="flat" cmpd="sng" w="9525">
            <a:solidFill>
              <a:schemeClr val="lt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solidFill>
                  <a:srgbClr val="FF0000"/>
                </a:solidFill>
                <a:latin typeface="Courier New"/>
                <a:ea typeface="Courier New"/>
                <a:cs typeface="Courier New"/>
                <a:sym typeface="Courier New"/>
              </a:rPr>
              <a:t>http://localhost:8089</a:t>
            </a:r>
          </a:p>
        </p:txBody>
      </p:sp>
      <p:pic>
        <p:nvPicPr>
          <p:cNvPr id="440" name="Shape 440"/>
          <p:cNvPicPr preferRelativeResize="0"/>
          <p:nvPr/>
        </p:nvPicPr>
        <p:blipFill>
          <a:blip r:embed="rId3">
            <a:alphaModFix/>
          </a:blip>
          <a:stretch>
            <a:fillRect/>
          </a:stretch>
        </p:blipFill>
        <p:spPr>
          <a:xfrm>
            <a:off x="152400" y="2310875"/>
            <a:ext cx="8839202" cy="86964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9600"/>
              <a:t>1:15-2:30 ASpace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nvSpPr>
        <p:spPr>
          <a:xfrm>
            <a:off x="713325" y="572225"/>
            <a:ext cx="7642500" cy="862800"/>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E</a:t>
            </a:r>
            <a:r>
              <a:rPr lang="en">
                <a:latin typeface="Cambria"/>
                <a:ea typeface="Cambria"/>
                <a:cs typeface="Cambria"/>
                <a:sym typeface="Cambria"/>
              </a:rPr>
              <a:t>veryone:</a:t>
            </a:r>
          </a:p>
          <a:p>
            <a:pPr indent="-228600" lvl="0" marL="457200" rtl="0">
              <a:spcBef>
                <a:spcPts val="0"/>
              </a:spcBef>
              <a:buFont typeface="Cambria"/>
              <a:buAutoNum type="arabicPeriod"/>
            </a:pPr>
            <a:r>
              <a:rPr lang="en">
                <a:latin typeface="Cambria"/>
                <a:ea typeface="Cambria"/>
                <a:cs typeface="Cambria"/>
                <a:sym typeface="Cambria"/>
              </a:rPr>
              <a:t>Navigate to </a:t>
            </a:r>
            <a:r>
              <a:rPr lang="en" u="sng">
                <a:solidFill>
                  <a:schemeClr val="hlink"/>
                </a:solidFill>
                <a:latin typeface="Cambria"/>
                <a:ea typeface="Cambria"/>
                <a:cs typeface="Cambria"/>
                <a:sym typeface="Cambria"/>
                <a:hlinkClick r:id="rId3"/>
              </a:rPr>
              <a:t>https://github.com/jhu-archives-and-manuscripts/MARAC_API_Workshop</a:t>
            </a:r>
          </a:p>
          <a:p>
            <a:pPr indent="-228600" lvl="0" marL="457200" rtl="0">
              <a:spcBef>
                <a:spcPts val="0"/>
              </a:spcBef>
              <a:buFont typeface="Cambria"/>
              <a:buAutoNum type="arabicPeriod"/>
            </a:pPr>
            <a:r>
              <a:rPr lang="en">
                <a:latin typeface="Cambria"/>
                <a:ea typeface="Cambria"/>
                <a:cs typeface="Cambria"/>
                <a:sym typeface="Cambria"/>
              </a:rPr>
              <a:t>Clone or download &gt; Copy to clipboard</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cxnSp>
        <p:nvCxnSpPr>
          <p:cNvPr id="455" name="Shape 455"/>
          <p:cNvCxnSpPr/>
          <p:nvPr/>
        </p:nvCxnSpPr>
        <p:spPr>
          <a:xfrm flipH="1">
            <a:off x="4544825" y="71775"/>
            <a:ext cx="9000" cy="1714800"/>
          </a:xfrm>
          <a:prstGeom prst="straightConnector1">
            <a:avLst/>
          </a:prstGeom>
          <a:noFill/>
          <a:ln cap="flat" cmpd="sng" w="9525">
            <a:solidFill>
              <a:schemeClr val="dk2"/>
            </a:solidFill>
            <a:prstDash val="solid"/>
            <a:round/>
            <a:headEnd len="lg" w="lg" type="none"/>
            <a:tailEnd len="lg" w="lg" type="none"/>
          </a:ln>
        </p:spPr>
      </p:cxnSp>
      <p:sp>
        <p:nvSpPr>
          <p:cNvPr id="456" name="Shape 456"/>
          <p:cNvSpPr txBox="1"/>
          <p:nvPr/>
        </p:nvSpPr>
        <p:spPr>
          <a:xfrm>
            <a:off x="480875" y="930700"/>
            <a:ext cx="3695700" cy="3410400"/>
          </a:xfrm>
          <a:prstGeom prst="rect">
            <a:avLst/>
          </a:prstGeom>
          <a:noFill/>
          <a:ln>
            <a:noFill/>
          </a:ln>
        </p:spPr>
        <p:txBody>
          <a:bodyPr anchorCtr="0" anchor="t" bIns="91425" lIns="91425" rIns="91425" tIns="91425">
            <a:noAutofit/>
          </a:bodyPr>
          <a:lstStyle/>
          <a:p>
            <a:pPr indent="-228600" lvl="0" marL="457200" rtl="0">
              <a:spcBef>
                <a:spcPts val="0"/>
              </a:spcBef>
              <a:buFont typeface="Trebuchet MS"/>
              <a:buAutoNum type="arabicPeriod"/>
            </a:pPr>
            <a:r>
              <a:rPr lang="en">
                <a:latin typeface="Trebuchet MS"/>
                <a:ea typeface="Trebuchet MS"/>
                <a:cs typeface="Trebuchet MS"/>
                <a:sym typeface="Trebuchet MS"/>
              </a:rPr>
              <a:t>Ctrl+click on Desktop &gt; New Terminal at Folder</a:t>
            </a:r>
          </a:p>
          <a:p>
            <a:pPr indent="-228600" lvl="0" marL="457200" rtl="0">
              <a:spcBef>
                <a:spcPts val="0"/>
              </a:spcBef>
              <a:buFont typeface="Cambria"/>
              <a:buAutoNum type="arabicPeriod"/>
            </a:pPr>
            <a:r>
              <a:rPr lang="en">
                <a:solidFill>
                  <a:schemeClr val="dk2"/>
                </a:solidFill>
                <a:latin typeface="Trebuchet MS"/>
                <a:ea typeface="Trebuchet MS"/>
                <a:cs typeface="Trebuchet MS"/>
                <a:sym typeface="Trebuchet MS"/>
              </a:rPr>
              <a:t>Type</a:t>
            </a:r>
            <a:r>
              <a:rPr lang="en">
                <a:solidFill>
                  <a:schemeClr val="dk2"/>
                </a:solidFill>
                <a:latin typeface="Cambria"/>
                <a:ea typeface="Cambria"/>
                <a:cs typeface="Cambria"/>
                <a:sym typeface="Cambria"/>
              </a:rPr>
              <a:t> </a:t>
            </a:r>
            <a:r>
              <a:rPr lang="en">
                <a:solidFill>
                  <a:schemeClr val="dk2"/>
                </a:solidFill>
                <a:highlight>
                  <a:srgbClr val="D0E0E3"/>
                </a:highlight>
                <a:latin typeface="Consolas"/>
                <a:ea typeface="Consolas"/>
                <a:cs typeface="Consolas"/>
                <a:sym typeface="Consolas"/>
              </a:rPr>
              <a:t>git clone [ctrl-click &gt; paste]</a:t>
            </a:r>
          </a:p>
        </p:txBody>
      </p:sp>
      <p:sp>
        <p:nvSpPr>
          <p:cNvPr id="457" name="Shape 457"/>
          <p:cNvSpPr txBox="1"/>
          <p:nvPr/>
        </p:nvSpPr>
        <p:spPr>
          <a:xfrm>
            <a:off x="4976675" y="930700"/>
            <a:ext cx="3695700" cy="3702600"/>
          </a:xfrm>
          <a:prstGeom prst="rect">
            <a:avLst/>
          </a:prstGeom>
          <a:noFill/>
          <a:ln>
            <a:noFill/>
          </a:ln>
        </p:spPr>
        <p:txBody>
          <a:bodyPr anchorCtr="0" anchor="t" bIns="91425" lIns="91425" rIns="91425" tIns="91425">
            <a:noAutofit/>
          </a:bodyPr>
          <a:lstStyle/>
          <a:p>
            <a:pPr indent="-228600" lvl="0" marL="457200" rtl="0">
              <a:spcBef>
                <a:spcPts val="0"/>
              </a:spcBef>
              <a:buFont typeface="Trebuchet MS"/>
              <a:buAutoNum type="arabicPeriod"/>
            </a:pPr>
            <a:r>
              <a:rPr lang="en">
                <a:latin typeface="Trebuchet MS"/>
                <a:ea typeface="Trebuchet MS"/>
                <a:cs typeface="Trebuchet MS"/>
                <a:sym typeface="Trebuchet MS"/>
              </a:rPr>
              <a:t>Open cygwin</a:t>
            </a:r>
          </a:p>
          <a:p>
            <a:pPr indent="-228600" lvl="0" marL="457200" rtl="0">
              <a:spcBef>
                <a:spcPts val="0"/>
              </a:spcBef>
              <a:buFont typeface="Cambria"/>
              <a:buAutoNum type="arabicPeriod"/>
            </a:pPr>
            <a:r>
              <a:rPr lang="en">
                <a:latin typeface="Trebuchet MS"/>
                <a:ea typeface="Trebuchet MS"/>
                <a:cs typeface="Trebuchet MS"/>
                <a:sym typeface="Trebuchet MS"/>
              </a:rPr>
              <a:t>Type</a:t>
            </a:r>
            <a:r>
              <a:rPr lang="en">
                <a:latin typeface="Cambria"/>
                <a:ea typeface="Cambria"/>
                <a:cs typeface="Cambria"/>
                <a:sym typeface="Cambria"/>
              </a:rPr>
              <a:t> </a:t>
            </a:r>
            <a:r>
              <a:rPr lang="en">
                <a:highlight>
                  <a:srgbClr val="D0E0E3"/>
                </a:highlight>
                <a:latin typeface="Consolas"/>
                <a:ea typeface="Consolas"/>
                <a:cs typeface="Consolas"/>
                <a:sym typeface="Consolas"/>
              </a:rPr>
              <a:t>git clone [right-click &gt; paste]</a:t>
            </a:r>
          </a:p>
        </p:txBody>
      </p:sp>
      <p:sp>
        <p:nvSpPr>
          <p:cNvPr id="458" name="Shape 458"/>
          <p:cNvSpPr txBox="1"/>
          <p:nvPr/>
        </p:nvSpPr>
        <p:spPr>
          <a:xfrm>
            <a:off x="480838" y="337750"/>
            <a:ext cx="3695700" cy="4572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459" name="Shape 459"/>
          <p:cNvSpPr txBox="1"/>
          <p:nvPr/>
        </p:nvSpPr>
        <p:spPr>
          <a:xfrm>
            <a:off x="5108120" y="337750"/>
            <a:ext cx="3695699" cy="4572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en" sz="9600"/>
              <a:t>9-10am</a:t>
            </a:r>
          </a:p>
          <a:p>
            <a:pPr lvl="0">
              <a:spcBef>
                <a:spcPts val="0"/>
              </a:spcBef>
              <a:buNone/>
            </a:pPr>
            <a:r>
              <a:rPr lang="en" sz="7200"/>
              <a:t>Intro/history</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nvSpPr>
        <p:spPr>
          <a:xfrm>
            <a:off x="284250" y="3089200"/>
            <a:ext cx="8386800" cy="13026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2"/>
              </a:buClr>
              <a:buSzPct val="61111"/>
              <a:buFont typeface="Arial"/>
              <a:buNone/>
            </a:pPr>
            <a:r>
              <a:rPr lang="en" sz="1800">
                <a:latin typeface="Trebuchet MS"/>
                <a:ea typeface="Trebuchet MS"/>
                <a:cs typeface="Trebuchet MS"/>
                <a:sym typeface="Trebuchet MS"/>
              </a:rPr>
              <a:t>Endpoint: </a:t>
            </a:r>
            <a:r>
              <a:rPr lang="en" sz="1800" u="sng">
                <a:solidFill>
                  <a:schemeClr val="hlink"/>
                </a:solidFill>
                <a:latin typeface="Trebuchet MS"/>
                <a:ea typeface="Trebuchet MS"/>
                <a:cs typeface="Trebuchet MS"/>
                <a:sym typeface="Trebuchet MS"/>
                <a:hlinkClick r:id="rId3"/>
              </a:rPr>
              <a:t>http://localhost:8089/users/admin/login</a:t>
            </a:r>
          </a:p>
          <a:p>
            <a:pPr lvl="0" rtl="0" algn="ctr">
              <a:lnSpc>
                <a:spcPct val="115000"/>
              </a:lnSpc>
              <a:spcBef>
                <a:spcPts val="0"/>
              </a:spcBef>
              <a:buClr>
                <a:schemeClr val="dk2"/>
              </a:buClr>
              <a:buFont typeface="Arial"/>
              <a:buNone/>
            </a:pPr>
            <a:r>
              <a:t/>
            </a:r>
            <a:endParaRPr sz="1800">
              <a:latin typeface="Trebuchet MS"/>
              <a:ea typeface="Trebuchet MS"/>
              <a:cs typeface="Trebuchet MS"/>
              <a:sym typeface="Trebuchet MS"/>
            </a:endParaRPr>
          </a:p>
          <a:p>
            <a:pPr lvl="0" rtl="0" algn="ctr">
              <a:lnSpc>
                <a:spcPct val="115000"/>
              </a:lnSpc>
              <a:spcBef>
                <a:spcPts val="0"/>
              </a:spcBef>
              <a:buClr>
                <a:schemeClr val="dk2"/>
              </a:buClr>
              <a:buSzPct val="61111"/>
              <a:buFont typeface="Arial"/>
              <a:buNone/>
            </a:pPr>
            <a:r>
              <a:rPr lang="en" sz="1800">
                <a:latin typeface="Trebuchet MS"/>
                <a:ea typeface="Trebuchet MS"/>
                <a:cs typeface="Trebuchet MS"/>
                <a:sym typeface="Trebuchet MS"/>
              </a:rPr>
              <a:t>password=admin</a:t>
            </a:r>
          </a:p>
          <a:p>
            <a:pPr lvl="0" rtl="0">
              <a:spcBef>
                <a:spcPts val="0"/>
              </a:spcBef>
              <a:buNone/>
            </a:pPr>
            <a:r>
              <a:t/>
            </a:r>
            <a:endParaRPr/>
          </a:p>
        </p:txBody>
      </p:sp>
      <p:pic>
        <p:nvPicPr>
          <p:cNvPr id="465" name="Shape 465"/>
          <p:cNvPicPr preferRelativeResize="0"/>
          <p:nvPr/>
        </p:nvPicPr>
        <p:blipFill>
          <a:blip r:embed="rId4">
            <a:alphaModFix/>
          </a:blip>
          <a:stretch>
            <a:fillRect/>
          </a:stretch>
        </p:blipFill>
        <p:spPr>
          <a:xfrm>
            <a:off x="704850" y="973675"/>
            <a:ext cx="7734300" cy="16383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pic>
        <p:nvPicPr>
          <p:cNvPr id="470" name="Shape 470"/>
          <p:cNvPicPr preferRelativeResize="0"/>
          <p:nvPr/>
        </p:nvPicPr>
        <p:blipFill>
          <a:blip r:embed="rId3">
            <a:alphaModFix/>
          </a:blip>
          <a:stretch>
            <a:fillRect/>
          </a:stretch>
        </p:blipFill>
        <p:spPr>
          <a:xfrm>
            <a:off x="609600" y="814500"/>
            <a:ext cx="7928125" cy="36264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
        <p:nvSpPr>
          <p:cNvPr id="476" name="Shape 476"/>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477" name="Shape 477"/>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478" name="Shape 478"/>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479" name="Shape 479"/>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1" name="Shape 481"/>
          <p:cNvSpPr txBox="1"/>
          <p:nvPr/>
        </p:nvSpPr>
        <p:spPr>
          <a:xfrm>
            <a:off x="647300" y="2249900"/>
            <a:ext cx="1677300" cy="2220300"/>
          </a:xfrm>
          <a:prstGeom prst="rect">
            <a:avLst/>
          </a:prstGeom>
          <a:noFill/>
          <a:ln>
            <a:noFill/>
          </a:ln>
        </p:spPr>
        <p:txBody>
          <a:bodyPr anchorCtr="0" anchor="t" bIns="91425" lIns="91425" rIns="91425" tIns="91425">
            <a:noAutofit/>
          </a:bodyPr>
          <a:lstStyle/>
          <a:p>
            <a:pPr lvl="0" rtl="0" algn="ctr">
              <a:spcBef>
                <a:spcPts val="0"/>
              </a:spcBef>
              <a:buNone/>
            </a:pPr>
            <a:r>
              <a:rPr lang="en"/>
              <a:t>JSON</a:t>
            </a:r>
          </a:p>
          <a:p>
            <a:pPr lvl="0" rtl="0" algn="ctr">
              <a:spcBef>
                <a:spcPts val="0"/>
              </a:spcBef>
              <a:buNone/>
            </a:pPr>
            <a:r>
              <a:rPr lang="en"/>
              <a:t>MARC21</a:t>
            </a:r>
          </a:p>
          <a:p>
            <a:pPr lvl="0" rtl="0" algn="ctr">
              <a:spcBef>
                <a:spcPts val="0"/>
              </a:spcBef>
              <a:buNone/>
            </a:pPr>
            <a:r>
              <a:rPr lang="en"/>
              <a:t>Any standardized data</a:t>
            </a:r>
          </a:p>
          <a:p>
            <a:pPr lvl="0" rtl="0">
              <a:spcBef>
                <a:spcPts val="0"/>
              </a:spcBef>
              <a:buNone/>
            </a:pPr>
            <a:r>
              <a:t/>
            </a:r>
            <a:endParaRPr/>
          </a:p>
        </p:txBody>
      </p:sp>
      <p:sp>
        <p:nvSpPr>
          <p:cNvPr id="482" name="Shape 482"/>
          <p:cNvSpPr txBox="1"/>
          <p:nvPr/>
        </p:nvSpPr>
        <p:spPr>
          <a:xfrm>
            <a:off x="3466125" y="2138550"/>
            <a:ext cx="2380200" cy="2387400"/>
          </a:xfrm>
          <a:prstGeom prst="rect">
            <a:avLst/>
          </a:prstGeom>
          <a:noFill/>
          <a:ln>
            <a:noFill/>
          </a:ln>
        </p:spPr>
        <p:txBody>
          <a:bodyPr anchorCtr="0" anchor="t" bIns="91425" lIns="91425" rIns="91425" tIns="91425">
            <a:noAutofit/>
          </a:bodyPr>
          <a:lstStyle/>
          <a:p>
            <a:pPr lvl="0" rtl="0" algn="ctr">
              <a:spcBef>
                <a:spcPts val="0"/>
              </a:spcBef>
              <a:buNone/>
            </a:pPr>
            <a:r>
              <a:rPr lang="en"/>
              <a:t>Access</a:t>
            </a:r>
          </a:p>
          <a:p>
            <a:pPr lvl="0" rtl="0" algn="ctr">
              <a:spcBef>
                <a:spcPts val="0"/>
              </a:spcBef>
              <a:buNone/>
            </a:pPr>
            <a:r>
              <a:rPr lang="en"/>
              <a:t>OpenRefine</a:t>
            </a:r>
          </a:p>
          <a:p>
            <a:pPr lvl="0" rtl="0" algn="ctr">
              <a:spcBef>
                <a:spcPts val="0"/>
              </a:spcBef>
              <a:buNone/>
            </a:pPr>
            <a:r>
              <a:rPr lang="en"/>
              <a:t>XSLT</a:t>
            </a:r>
          </a:p>
          <a:p>
            <a:pPr lvl="0" rtl="0" algn="ctr">
              <a:spcBef>
                <a:spcPts val="0"/>
              </a:spcBef>
              <a:buNone/>
            </a:pPr>
            <a:r>
              <a:rPr lang="en"/>
              <a:t>Custom script (your choice)</a:t>
            </a:r>
          </a:p>
          <a:p>
            <a:pPr lvl="0" rtl="0" algn="ctr">
              <a:spcBef>
                <a:spcPts val="0"/>
              </a:spcBef>
              <a:buNone/>
            </a:pPr>
            <a:r>
              <a:rPr lang="en"/>
              <a:t>Find and Replace</a:t>
            </a:r>
          </a:p>
          <a:p>
            <a:pPr lvl="0" rtl="0" algn="ctr">
              <a:spcBef>
                <a:spcPts val="0"/>
              </a:spcBef>
              <a:buNone/>
            </a:pPr>
            <a:r>
              <a:rPr lang="en"/>
              <a:t>Hand encoding, copy and pasting, glue and popsicle sticks, whatever it takes!</a:t>
            </a:r>
          </a:p>
        </p:txBody>
      </p:sp>
      <p:sp>
        <p:nvSpPr>
          <p:cNvPr id="483" name="Shape 483"/>
          <p:cNvSpPr txBox="1"/>
          <p:nvPr/>
        </p:nvSpPr>
        <p:spPr>
          <a:xfrm>
            <a:off x="6826700" y="2152475"/>
            <a:ext cx="1915200" cy="1914000"/>
          </a:xfrm>
          <a:prstGeom prst="rect">
            <a:avLst/>
          </a:prstGeom>
          <a:noFill/>
          <a:ln>
            <a:noFill/>
          </a:ln>
        </p:spPr>
        <p:txBody>
          <a:bodyPr anchorCtr="0" anchor="t" bIns="91425" lIns="91425" rIns="91425" tIns="91425">
            <a:noAutofit/>
          </a:bodyPr>
          <a:lstStyle/>
          <a:p>
            <a:pPr lvl="0" rtl="0" algn="ctr">
              <a:spcBef>
                <a:spcPts val="0"/>
              </a:spcBef>
              <a:buNone/>
            </a:pPr>
            <a:r>
              <a:rPr lang="en"/>
              <a:t>*sound of the needle coming off the record*</a:t>
            </a:r>
          </a:p>
          <a:p>
            <a:pPr lvl="0" rtl="0" algn="ctr">
              <a:spcBef>
                <a:spcPts val="0"/>
              </a:spcBef>
              <a:buNone/>
            </a:pPr>
            <a:r>
              <a:t/>
            </a:r>
            <a:endParaRPr/>
          </a:p>
          <a:p>
            <a:pPr lvl="0" rtl="0" algn="ctr">
              <a:spcBef>
                <a:spcPts val="0"/>
              </a:spcBef>
              <a:buNone/>
            </a:pPr>
            <a:r>
              <a:rPr lang="en"/>
              <a:t>This is the tough part.</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Link container profiles</a:t>
            </a:r>
          </a:p>
        </p:txBody>
      </p:sp>
      <p:sp>
        <p:nvSpPr>
          <p:cNvPr id="489" name="Shape 489"/>
          <p:cNvSpPr txBox="1"/>
          <p:nvPr/>
        </p:nvSpPr>
        <p:spPr>
          <a:xfrm>
            <a:off x="1740025" y="1614750"/>
            <a:ext cx="6507600" cy="1239000"/>
          </a:xfrm>
          <a:prstGeom prst="rect">
            <a:avLst/>
          </a:prstGeom>
          <a:noFill/>
          <a:ln>
            <a:noFill/>
          </a:ln>
        </p:spPr>
        <p:txBody>
          <a:bodyPr anchorCtr="0" anchor="t" bIns="91425" lIns="91425" rIns="91425" tIns="91425">
            <a:noAutofit/>
          </a:bodyPr>
          <a:lstStyle/>
          <a:p>
            <a:pPr lvl="0">
              <a:spcBef>
                <a:spcPts val="0"/>
              </a:spcBef>
              <a:buNone/>
            </a:pPr>
            <a:r>
              <a:rPr lang="en"/>
              <a:t>Navigate to: localhost:8089/container_profiles</a:t>
            </a:r>
          </a:p>
          <a:p>
            <a:pPr lvl="0">
              <a:spcBef>
                <a:spcPts val="0"/>
              </a:spcBef>
              <a:buNone/>
            </a:pPr>
            <a:r>
              <a:t/>
            </a:r>
            <a:endParaRPr/>
          </a:p>
          <a:p>
            <a:pPr lvl="0">
              <a:spcBef>
                <a:spcPts val="0"/>
              </a:spcBef>
              <a:buNone/>
            </a:pPr>
            <a:r>
              <a:rPr lang="en"/>
              <a:t>Determine the URI for the container profile you wish to link to</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pic>
        <p:nvPicPr>
          <p:cNvPr id="494" name="Shape 494"/>
          <p:cNvPicPr preferRelativeResize="0"/>
          <p:nvPr/>
        </p:nvPicPr>
        <p:blipFill>
          <a:blip r:embed="rId3">
            <a:alphaModFix/>
          </a:blip>
          <a:stretch>
            <a:fillRect/>
          </a:stretch>
        </p:blipFill>
        <p:spPr>
          <a:xfrm>
            <a:off x="303300" y="1543350"/>
            <a:ext cx="4362450" cy="2886075"/>
          </a:xfrm>
          <a:prstGeom prst="rect">
            <a:avLst/>
          </a:prstGeom>
          <a:noFill/>
          <a:ln>
            <a:noFill/>
          </a:ln>
        </p:spPr>
      </p:pic>
      <p:sp>
        <p:nvSpPr>
          <p:cNvPr id="495" name="Shape 495"/>
          <p:cNvSpPr txBox="1"/>
          <p:nvPr/>
        </p:nvSpPr>
        <p:spPr>
          <a:xfrm>
            <a:off x="309200" y="893525"/>
            <a:ext cx="4008900" cy="2853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4"/>
              </a:rPr>
              <a:t>http://archivesspace.github.io/archivesspace/api</a:t>
            </a:r>
          </a:p>
        </p:txBody>
      </p:sp>
      <p:pic>
        <p:nvPicPr>
          <p:cNvPr id="496" name="Shape 496"/>
          <p:cNvPicPr preferRelativeResize="0"/>
          <p:nvPr/>
        </p:nvPicPr>
        <p:blipFill>
          <a:blip r:embed="rId5">
            <a:alphaModFix/>
          </a:blip>
          <a:stretch>
            <a:fillRect/>
          </a:stretch>
        </p:blipFill>
        <p:spPr>
          <a:xfrm>
            <a:off x="2306800" y="2301175"/>
            <a:ext cx="6743700" cy="542925"/>
          </a:xfrm>
          <a:prstGeom prst="rect">
            <a:avLst/>
          </a:prstGeom>
          <a:noFill/>
          <a:ln>
            <a:noFill/>
          </a:ln>
        </p:spPr>
      </p:pic>
      <p:sp>
        <p:nvSpPr>
          <p:cNvPr id="497" name="Shape 497"/>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Interpreting</a:t>
            </a:r>
            <a:r>
              <a:rPr lang="en"/>
              <a:t> API endpoints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nvSpPr>
        <p:spPr>
          <a:xfrm>
            <a:off x="309200" y="893525"/>
            <a:ext cx="4008900" cy="285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http://archivesspace.github.io/archivesspace/api</a:t>
            </a:r>
          </a:p>
        </p:txBody>
      </p:sp>
      <p:pic>
        <p:nvPicPr>
          <p:cNvPr id="503" name="Shape 503"/>
          <p:cNvPicPr preferRelativeResize="0"/>
          <p:nvPr/>
        </p:nvPicPr>
        <p:blipFill>
          <a:blip r:embed="rId4">
            <a:alphaModFix/>
          </a:blip>
          <a:stretch>
            <a:fillRect/>
          </a:stretch>
        </p:blipFill>
        <p:spPr>
          <a:xfrm>
            <a:off x="1191750" y="1382450"/>
            <a:ext cx="6743700" cy="542925"/>
          </a:xfrm>
          <a:prstGeom prst="rect">
            <a:avLst/>
          </a:prstGeom>
          <a:noFill/>
          <a:ln>
            <a:noFill/>
          </a:ln>
        </p:spPr>
      </p:pic>
      <p:sp>
        <p:nvSpPr>
          <p:cNvPr id="504" name="Shape 504"/>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t>Interpreting API endpoints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t>Interpreting API endpoints</a:t>
            </a:r>
          </a:p>
        </p:txBody>
      </p:sp>
      <p:pic>
        <p:nvPicPr>
          <p:cNvPr id="510" name="Shape 510"/>
          <p:cNvPicPr preferRelativeResize="0"/>
          <p:nvPr/>
        </p:nvPicPr>
        <p:blipFill>
          <a:blip r:embed="rId3">
            <a:alphaModFix/>
          </a:blip>
          <a:stretch>
            <a:fillRect/>
          </a:stretch>
        </p:blipFill>
        <p:spPr>
          <a:xfrm>
            <a:off x="559975" y="1879202"/>
            <a:ext cx="4029800" cy="2524474"/>
          </a:xfrm>
          <a:prstGeom prst="rect">
            <a:avLst/>
          </a:prstGeom>
          <a:noFill/>
          <a:ln>
            <a:noFill/>
          </a:ln>
        </p:spPr>
      </p:pic>
      <p:sp>
        <p:nvSpPr>
          <p:cNvPr id="511" name="Shape 511"/>
          <p:cNvSpPr txBox="1"/>
          <p:nvPr/>
        </p:nvSpPr>
        <p:spPr>
          <a:xfrm>
            <a:off x="348375" y="912125"/>
            <a:ext cx="7085400" cy="5082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The interface </a:t>
            </a:r>
            <a:r>
              <a:rPr lang="en" sz="1100">
                <a:solidFill>
                  <a:srgbClr val="222222"/>
                </a:solidFill>
                <a:highlight>
                  <a:srgbClr val="FFFFFF"/>
                </a:highlight>
                <a:latin typeface="Trebuchet MS"/>
                <a:ea typeface="Trebuchet MS"/>
                <a:cs typeface="Trebuchet MS"/>
                <a:sym typeface="Trebuchet MS"/>
              </a:rPr>
              <a:t>—</a:t>
            </a:r>
            <a:r>
              <a:rPr lang="en">
                <a:latin typeface="Trebuchet MS"/>
                <a:ea typeface="Trebuchet MS"/>
                <a:cs typeface="Trebuchet MS"/>
                <a:sym typeface="Trebuchet MS"/>
              </a:rPr>
              <a:t> just another lens on the same data </a:t>
            </a:r>
            <a:r>
              <a:rPr lang="en" sz="1100">
                <a:solidFill>
                  <a:srgbClr val="222222"/>
                </a:solidFill>
                <a:highlight>
                  <a:srgbClr val="FFFFFF"/>
                </a:highlight>
                <a:latin typeface="Trebuchet MS"/>
                <a:ea typeface="Trebuchet MS"/>
                <a:cs typeface="Trebuchet MS"/>
                <a:sym typeface="Trebuchet MS"/>
              </a:rPr>
              <a:t>—</a:t>
            </a:r>
            <a:r>
              <a:rPr lang="en">
                <a:latin typeface="Trebuchet MS"/>
                <a:ea typeface="Trebuchet MS"/>
                <a:cs typeface="Trebuchet MS"/>
                <a:sym typeface="Trebuchet MS"/>
              </a:rPr>
              <a:t> is helpful for constructing API requests.</a:t>
            </a:r>
          </a:p>
        </p:txBody>
      </p:sp>
      <p:sp>
        <p:nvSpPr>
          <p:cNvPr id="512" name="Shape 512"/>
          <p:cNvSpPr txBox="1"/>
          <p:nvPr/>
        </p:nvSpPr>
        <p:spPr>
          <a:xfrm>
            <a:off x="453500" y="1531225"/>
            <a:ext cx="3849000" cy="334200"/>
          </a:xfrm>
          <a:prstGeom prst="rect">
            <a:avLst/>
          </a:prstGeom>
          <a:noFill/>
          <a:ln>
            <a:noFill/>
          </a:ln>
        </p:spPr>
        <p:txBody>
          <a:bodyPr anchorCtr="0" anchor="t" bIns="91425" lIns="91425" rIns="91425" tIns="91425">
            <a:noAutofit/>
          </a:bodyPr>
          <a:lstStyle/>
          <a:p>
            <a:pPr lvl="0">
              <a:spcBef>
                <a:spcPts val="0"/>
              </a:spcBef>
              <a:buNone/>
            </a:pPr>
            <a:r>
              <a:rPr lang="en">
                <a:solidFill>
                  <a:srgbClr val="6AA84F"/>
                </a:solidFill>
                <a:latin typeface="Trebuchet MS"/>
                <a:ea typeface="Trebuchet MS"/>
                <a:cs typeface="Trebuchet MS"/>
                <a:sym typeface="Trebuchet MS"/>
              </a:rPr>
              <a:t>Determining the repository number:</a:t>
            </a:r>
          </a:p>
        </p:txBody>
      </p:sp>
      <p:pic>
        <p:nvPicPr>
          <p:cNvPr id="513" name="Shape 513"/>
          <p:cNvPicPr preferRelativeResize="0"/>
          <p:nvPr/>
        </p:nvPicPr>
        <p:blipFill>
          <a:blip r:embed="rId4">
            <a:alphaModFix/>
          </a:blip>
          <a:stretch>
            <a:fillRect/>
          </a:stretch>
        </p:blipFill>
        <p:spPr>
          <a:xfrm>
            <a:off x="4892950" y="1802998"/>
            <a:ext cx="3757625" cy="2988349"/>
          </a:xfrm>
          <a:prstGeom prst="rect">
            <a:avLst/>
          </a:prstGeom>
          <a:noFill/>
          <a:ln>
            <a:noFill/>
          </a:ln>
        </p:spPr>
      </p:pic>
      <p:sp>
        <p:nvSpPr>
          <p:cNvPr id="514" name="Shape 514"/>
          <p:cNvSpPr txBox="1"/>
          <p:nvPr/>
        </p:nvSpPr>
        <p:spPr>
          <a:xfrm>
            <a:off x="4761050" y="1489825"/>
            <a:ext cx="3271200" cy="2646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5"/>
                </a:solidFill>
                <a:latin typeface="Trebuchet MS"/>
                <a:ea typeface="Trebuchet MS"/>
                <a:cs typeface="Trebuchet MS"/>
                <a:sym typeface="Trebuchet MS"/>
              </a:rPr>
              <a:t>Determining an agent number:</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graphicFrame>
        <p:nvGraphicFramePr>
          <p:cNvPr id="519" name="Shape 519"/>
          <p:cNvGraphicFramePr/>
          <p:nvPr/>
        </p:nvGraphicFramePr>
        <p:xfrm>
          <a:off x="365887" y="1044050"/>
          <a:ext cx="3000000" cy="3000000"/>
        </p:xfrm>
        <a:graphic>
          <a:graphicData uri="http://schemas.openxmlformats.org/drawingml/2006/table">
            <a:tbl>
              <a:tblPr>
                <a:noFill/>
                <a:tableStyleId>{3412E31F-B69D-4680-8295-7B8833D537D8}</a:tableStyleId>
              </a:tblPr>
              <a:tblGrid>
                <a:gridCol w="2146875"/>
                <a:gridCol w="6265350"/>
              </a:tblGrid>
              <a:tr h="502650">
                <a:tc>
                  <a:txBody>
                    <a:bodyPr>
                      <a:noAutofit/>
                    </a:bodyPr>
                    <a:lstStyle/>
                    <a:p>
                      <a:pPr lvl="0" rtl="0" algn="ctr">
                        <a:lnSpc>
                          <a:spcPct val="115000"/>
                        </a:lnSpc>
                        <a:spcBef>
                          <a:spcPts val="0"/>
                        </a:spcBef>
                        <a:buNone/>
                      </a:pPr>
                      <a:r>
                        <a:rPr b="1" lang="en" sz="1000" u="sng">
                          <a:solidFill>
                            <a:srgbClr val="0277BD"/>
                          </a:solidFill>
                          <a:hlinkClick r:id="rId3"/>
                        </a:rPr>
                        <a:t>http://localhost:8089</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The address of your instance of ASpace. You will ONLY replace “local host,” the colon and port number remain. EX. http://archivesspace.fakeu.edu:8089</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56000">
                <a:tc>
                  <a:txBody>
                    <a:bodyPr>
                      <a:noAutofit/>
                    </a:bodyPr>
                    <a:lstStyle/>
                    <a:p>
                      <a:pPr lvl="0" rtl="0" algn="ctr">
                        <a:lnSpc>
                          <a:spcPct val="115000"/>
                        </a:lnSpc>
                        <a:spcBef>
                          <a:spcPts val="0"/>
                        </a:spcBef>
                        <a:buNone/>
                      </a:pPr>
                      <a:r>
                        <a:rPr b="1" lang="en" sz="1000"/>
                        <a:t>/repositories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The presence of “repositories” here means that this endpoint is repository-specific. Some non-repo specific requests in AS are for Agents and Access Points, which span all of AS. EX. http://archivesspace.fakeu.edu:8089/agents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092575">
                <a:tc>
                  <a:txBody>
                    <a:bodyPr>
                      <a:noAutofit/>
                    </a:bodyPr>
                    <a:lstStyle/>
                    <a:p>
                      <a:pPr lvl="0" rtl="0" algn="ctr">
                        <a:lnSpc>
                          <a:spcPct val="115000"/>
                        </a:lnSpc>
                        <a:spcBef>
                          <a:spcPts val="0"/>
                        </a:spcBef>
                        <a:buNone/>
                      </a:pPr>
                      <a:r>
                        <a:rPr b="1" lang="en" sz="1000"/>
                        <a:t>/:repo_id</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The presence of this colon means this value will be unique to your institution. How can you determine the repository number? You can use the repo endpoint, or, from within AS navigate Systems &gt; Manage Repositories &gt; select repository &gt; and look at the address bar.</a:t>
                      </a:r>
                    </a:p>
                    <a:p>
                      <a:pPr lvl="0" rtl="0" algn="ctr">
                        <a:lnSpc>
                          <a:spcPct val="115000"/>
                        </a:lnSpc>
                        <a:spcBef>
                          <a:spcPts val="0"/>
                        </a:spcBef>
                        <a:buNone/>
                      </a:pPr>
                      <a:r>
                        <a:rPr lang="en" sz="1000"/>
                        <a:t>EX. http://archivesspace.fakeu.edu:8089/repositories/3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56000">
                <a:tc>
                  <a:txBody>
                    <a:bodyPr>
                      <a:noAutofit/>
                    </a:bodyPr>
                    <a:lstStyle/>
                    <a:p>
                      <a:pPr lvl="0" rtl="0" algn="ctr">
                        <a:lnSpc>
                          <a:spcPct val="115000"/>
                        </a:lnSpc>
                        <a:spcBef>
                          <a:spcPts val="0"/>
                        </a:spcBef>
                        <a:buNone/>
                      </a:pPr>
                      <a:r>
                        <a:rPr b="1" lang="en" sz="1000"/>
                        <a:t>/resources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Other examples are /accessions or /top_containers.  EX. http://archivesspace.fakeu.edu:8089/repositories/3/accessions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56000">
                <a:tc>
                  <a:txBody>
                    <a:bodyPr>
                      <a:noAutofit/>
                    </a:bodyPr>
                    <a:lstStyle/>
                    <a:p>
                      <a:pPr lvl="0" rtl="0" algn="ctr">
                        <a:lnSpc>
                          <a:spcPct val="115000"/>
                        </a:lnSpc>
                        <a:spcBef>
                          <a:spcPts val="0"/>
                        </a:spcBef>
                        <a:buNone/>
                      </a:pPr>
                      <a:r>
                        <a:rPr b="1" lang="en" sz="1000"/>
                        <a:t>/1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The first resource. How can you determine resource numbers? Navigate to the resource in the interface and its number will be in the address bar. EX. http://archivesspace.fakeu.edu:8089/repositories/3/resources/1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20" name="Shape 520"/>
          <p:cNvSpPr txBox="1"/>
          <p:nvPr/>
        </p:nvSpPr>
        <p:spPr>
          <a:xfrm>
            <a:off x="472500" y="237375"/>
            <a:ext cx="8199000" cy="626400"/>
          </a:xfrm>
          <a:prstGeom prst="rect">
            <a:avLst/>
          </a:prstGeom>
          <a:noFill/>
          <a:ln>
            <a:noFill/>
          </a:ln>
        </p:spPr>
        <p:txBody>
          <a:bodyPr anchorCtr="0" anchor="t" bIns="91425" lIns="91425" rIns="91425" tIns="91425">
            <a:noAutofit/>
          </a:bodyPr>
          <a:lstStyle/>
          <a:p>
            <a:pPr lvl="0" algn="ctr">
              <a:spcBef>
                <a:spcPts val="0"/>
              </a:spcBef>
              <a:buNone/>
            </a:pPr>
            <a:r>
              <a:rPr b="1" lang="en" sz="1100">
                <a:highlight>
                  <a:srgbClr val="FFFFFF"/>
                </a:highlight>
              </a:rPr>
              <a:t>Default endpoint: </a:t>
            </a:r>
            <a:r>
              <a:rPr b="1" lang="en" sz="1100">
                <a:solidFill>
                  <a:srgbClr val="0000FF"/>
                </a:solidFill>
                <a:highlight>
                  <a:srgbClr val="FFFFFF"/>
                </a:highlight>
              </a:rPr>
              <a:t>http://localhost:8089/repositories/:repo_id/resources/1</a:t>
            </a:r>
          </a:p>
          <a:p>
            <a:pPr lvl="0" algn="ctr">
              <a:spcBef>
                <a:spcPts val="0"/>
              </a:spcBef>
              <a:buNone/>
            </a:pPr>
            <a:r>
              <a:t/>
            </a:r>
            <a:endParaRPr b="1" sz="1100">
              <a:solidFill>
                <a:srgbClr val="222222"/>
              </a:solidFill>
              <a:highlight>
                <a:srgbClr val="FFFFFF"/>
              </a:highlight>
            </a:endParaRPr>
          </a:p>
          <a:p>
            <a:pPr lvl="0" algn="ctr">
              <a:spcBef>
                <a:spcPts val="0"/>
              </a:spcBef>
              <a:buNone/>
            </a:pPr>
            <a:r>
              <a:rPr b="1" lang="en" sz="1100">
                <a:solidFill>
                  <a:srgbClr val="222222"/>
                </a:solidFill>
                <a:highlight>
                  <a:srgbClr val="FFFFFF"/>
                </a:highlight>
              </a:rPr>
              <a:t>Example endpoint: </a:t>
            </a:r>
            <a:r>
              <a:rPr b="1" lang="en" sz="1100">
                <a:solidFill>
                  <a:srgbClr val="0000FF"/>
                </a:solidFill>
                <a:highlight>
                  <a:srgbClr val="FFFFFF"/>
                </a:highlight>
              </a:rPr>
              <a:t>http://archivesspace.fakeu.edu:8089/repositories/3/resources/1</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9600"/>
              <a:t>User stories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Can the API create reports?</a:t>
            </a:r>
          </a:p>
        </p:txBody>
      </p:sp>
      <p:sp>
        <p:nvSpPr>
          <p:cNvPr id="531" name="Shape 531"/>
          <p:cNvSpPr txBox="1"/>
          <p:nvPr/>
        </p:nvSpPr>
        <p:spPr>
          <a:xfrm>
            <a:off x="598075" y="1085750"/>
            <a:ext cx="7986600" cy="3606900"/>
          </a:xfrm>
          <a:prstGeom prst="rect">
            <a:avLst/>
          </a:prstGeom>
          <a:noFill/>
          <a:ln>
            <a:noFill/>
          </a:ln>
        </p:spPr>
        <p:txBody>
          <a:bodyPr anchorCtr="0" anchor="t" bIns="91425" lIns="91425" rIns="91425" tIns="91425">
            <a:noAutofit/>
          </a:bodyPr>
          <a:lstStyle/>
          <a:p>
            <a:pPr indent="-228600" lvl="0" marL="457200" rtl="0">
              <a:spcBef>
                <a:spcPts val="0"/>
              </a:spcBef>
              <a:buFont typeface="Trebuchet MS"/>
              <a:buChar char="●"/>
            </a:pPr>
            <a:r>
              <a:rPr lang="en">
                <a:latin typeface="Trebuchet MS"/>
                <a:ea typeface="Trebuchet MS"/>
                <a:cs typeface="Trebuchet MS"/>
                <a:sym typeface="Trebuchet MS"/>
              </a:rPr>
              <a:t>Yes… but an API is the wrong tool for reporting</a:t>
            </a:r>
          </a:p>
          <a:p>
            <a:pPr indent="-228600" lvl="0" marL="457200" rtl="0">
              <a:spcBef>
                <a:spcPts val="0"/>
              </a:spcBef>
              <a:buFont typeface="Trebuchet MS"/>
              <a:buChar char="●"/>
            </a:pPr>
            <a:r>
              <a:rPr lang="en">
                <a:latin typeface="Trebuchet MS"/>
                <a:ea typeface="Trebuchet MS"/>
                <a:cs typeface="Trebuchet MS"/>
                <a:sym typeface="Trebuchet MS"/>
              </a:rPr>
              <a:t>Like using a jack-hammer indoors: yes it will work, but it will be more effort with the wrong tool</a:t>
            </a:r>
          </a:p>
          <a:p>
            <a:pPr indent="-228600" lvl="0" marL="457200" rtl="0">
              <a:spcBef>
                <a:spcPts val="0"/>
              </a:spcBef>
              <a:buFont typeface="Trebuchet MS"/>
              <a:buChar char="●"/>
            </a:pPr>
            <a:r>
              <a:rPr lang="en">
                <a:latin typeface="Trebuchet MS"/>
                <a:ea typeface="Trebuchet MS"/>
                <a:cs typeface="Trebuchet MS"/>
                <a:sym typeface="Trebuchet MS"/>
              </a:rPr>
              <a:t>For AS users in particular:</a:t>
            </a:r>
          </a:p>
          <a:p>
            <a:pPr indent="-228600" lvl="1" marL="914400" rtl="0">
              <a:spcBef>
                <a:spcPts val="0"/>
              </a:spcBef>
              <a:buFont typeface="Trebuchet MS"/>
              <a:buChar char="○"/>
            </a:pPr>
            <a:r>
              <a:rPr lang="en">
                <a:latin typeface="Trebuchet MS"/>
                <a:ea typeface="Trebuchet MS"/>
                <a:cs typeface="Trebuchet MS"/>
                <a:sym typeface="Trebuchet MS"/>
              </a:rPr>
              <a:t>Wait for reporting to improve, because it will</a:t>
            </a:r>
          </a:p>
          <a:p>
            <a:pPr indent="-228600" lvl="1" marL="914400" rtl="0">
              <a:spcBef>
                <a:spcPts val="0"/>
              </a:spcBef>
              <a:buFont typeface="Trebuchet MS"/>
              <a:buChar char="○"/>
            </a:pPr>
            <a:r>
              <a:rPr lang="en">
                <a:latin typeface="Trebuchet MS"/>
                <a:ea typeface="Trebuchet MS"/>
                <a:cs typeface="Trebuchet MS"/>
                <a:sym typeface="Trebuchet MS"/>
              </a:rPr>
              <a:t>But in the meantime (or for more customizing reporting) we suggest connecting AS to MS Access.</a:t>
            </a:r>
          </a:p>
          <a:p>
            <a:pPr indent="-228600" lvl="2" marL="1371600" rtl="0">
              <a:spcBef>
                <a:spcPts val="0"/>
              </a:spcBef>
              <a:buFont typeface="Trebuchet MS"/>
              <a:buChar char="■"/>
            </a:pPr>
            <a:r>
              <a:rPr lang="en">
                <a:latin typeface="Trebuchet MS"/>
                <a:ea typeface="Trebuchet MS"/>
                <a:cs typeface="Trebuchet MS"/>
                <a:sym typeface="Trebuchet MS"/>
              </a:rPr>
              <a:t>Credit to </a:t>
            </a:r>
            <a:r>
              <a:rPr lang="en">
                <a:latin typeface="Trebuchet MS"/>
                <a:ea typeface="Trebuchet MS"/>
                <a:cs typeface="Trebuchet MS"/>
                <a:sym typeface="Trebuchet MS"/>
              </a:rPr>
              <a:t>Nancy Enneking, </a:t>
            </a:r>
            <a:r>
              <a:rPr lang="en">
                <a:highlight>
                  <a:srgbClr val="FFFFFF"/>
                </a:highlight>
                <a:latin typeface="Trebuchet MS"/>
                <a:ea typeface="Trebuchet MS"/>
                <a:cs typeface="Trebuchet MS"/>
                <a:sym typeface="Trebuchet MS"/>
              </a:rPr>
              <a:t>Head of Institutional Records at the Getty and </a:t>
            </a:r>
            <a:r>
              <a:rPr lang="en">
                <a:solidFill>
                  <a:srgbClr val="222222"/>
                </a:solidFill>
                <a:highlight>
                  <a:srgbClr val="FFFFFF"/>
                </a:highlight>
                <a:latin typeface="Trebuchet MS"/>
                <a:ea typeface="Trebuchet MS"/>
                <a:cs typeface="Trebuchet MS"/>
                <a:sym typeface="Trebuchet MS"/>
              </a:rPr>
              <a:t>Celia Caust-Ellenbogen, Friends Historical Library of Swarthmore College for the method</a:t>
            </a:r>
          </a:p>
          <a:p>
            <a:pPr indent="-228600" lvl="2" marL="1371600" rtl="0">
              <a:spcBef>
                <a:spcPts val="0"/>
              </a:spcBef>
              <a:buClr>
                <a:srgbClr val="222222"/>
              </a:buClr>
              <a:buFont typeface="Trebuchet MS"/>
              <a:buChar char="■"/>
            </a:pPr>
            <a:r>
              <a:rPr lang="en">
                <a:solidFill>
                  <a:srgbClr val="222222"/>
                </a:solidFill>
                <a:highlight>
                  <a:srgbClr val="FFFFFF"/>
                </a:highlight>
                <a:latin typeface="Trebuchet MS"/>
                <a:ea typeface="Trebuchet MS"/>
                <a:cs typeface="Trebuchet MS"/>
                <a:sym typeface="Trebuchet MS"/>
              </a:rPr>
              <a:t>You can find Celia’s slides in the workshop GitHub &gt; additional resources</a:t>
            </a:r>
          </a:p>
          <a:p>
            <a:pPr indent="-228600" lvl="2" marL="1371600" rtl="0">
              <a:spcBef>
                <a:spcPts val="0"/>
              </a:spcBef>
              <a:buClr>
                <a:srgbClr val="222222"/>
              </a:buClr>
              <a:buFont typeface="Trebuchet MS"/>
              <a:buChar char="■"/>
            </a:pPr>
            <a:r>
              <a:rPr lang="en">
                <a:solidFill>
                  <a:srgbClr val="222222"/>
                </a:solidFill>
                <a:highlight>
                  <a:srgbClr val="FFFFFF"/>
                </a:highlight>
                <a:latin typeface="Trebuchet MS"/>
                <a:ea typeface="Trebuchet MS"/>
                <a:cs typeface="Trebuchet MS"/>
                <a:sym typeface="Trebuchet MS"/>
              </a:rPr>
              <a:t>If you don’t know Access, it’s easier to learn that than learning to script just for reports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What is an API?</a:t>
            </a:r>
          </a:p>
        </p:txBody>
      </p:sp>
      <p:sp>
        <p:nvSpPr>
          <p:cNvPr id="115" name="Shape 115"/>
          <p:cNvSpPr txBox="1"/>
          <p:nvPr>
            <p:ph idx="1" type="body"/>
          </p:nvPr>
        </p:nvSpPr>
        <p:spPr>
          <a:xfrm>
            <a:off x="2219975" y="1602675"/>
            <a:ext cx="3251700" cy="1389900"/>
          </a:xfrm>
          <a:prstGeom prst="rect">
            <a:avLst/>
          </a:prstGeom>
          <a:ln>
            <a:noFill/>
          </a:ln>
        </p:spPr>
        <p:txBody>
          <a:bodyPr anchorCtr="0" anchor="t" bIns="91425" lIns="91425" rIns="91425" tIns="91425">
            <a:noAutofit/>
          </a:bodyPr>
          <a:lstStyle/>
          <a:p>
            <a:pPr lvl="0">
              <a:spcBef>
                <a:spcPts val="0"/>
              </a:spcBef>
              <a:buNone/>
            </a:pPr>
            <a:r>
              <a:rPr b="1" lang="en" sz="1200">
                <a:solidFill>
                  <a:srgbClr val="000000"/>
                </a:solidFill>
                <a:highlight>
                  <a:srgbClr val="FFFFFF"/>
                </a:highlight>
                <a:latin typeface="Trebuchet MS"/>
                <a:ea typeface="Trebuchet MS"/>
                <a:cs typeface="Trebuchet MS"/>
                <a:sym typeface="Trebuchet MS"/>
              </a:rPr>
              <a:t>Complicated: </a:t>
            </a:r>
            <a:r>
              <a:rPr lang="en" sz="1200">
                <a:solidFill>
                  <a:srgbClr val="000000"/>
                </a:solidFill>
                <a:highlight>
                  <a:srgbClr val="FFFFFF"/>
                </a:highlight>
                <a:latin typeface="Trebuchet MS"/>
                <a:ea typeface="Trebuchet MS"/>
                <a:cs typeface="Trebuchet MS"/>
                <a:sym typeface="Trebuchet MS"/>
              </a:rPr>
              <a:t>A RESTful API is an application program interface (</a:t>
            </a:r>
            <a:r>
              <a:rPr lang="en" sz="1200" u="sng">
                <a:solidFill>
                  <a:srgbClr val="000000"/>
                </a:solidFill>
                <a:highlight>
                  <a:srgbClr val="FFFFFF"/>
                </a:highlight>
                <a:latin typeface="Trebuchet MS"/>
                <a:ea typeface="Trebuchet MS"/>
                <a:cs typeface="Trebuchet MS"/>
                <a:sym typeface="Trebuchet MS"/>
                <a:hlinkClick r:id="rId3"/>
              </a:rPr>
              <a:t>API</a:t>
            </a:r>
            <a:r>
              <a:rPr lang="en" sz="1200">
                <a:solidFill>
                  <a:srgbClr val="000000"/>
                </a:solidFill>
                <a:highlight>
                  <a:srgbClr val="FFFFFF"/>
                </a:highlight>
                <a:latin typeface="Trebuchet MS"/>
                <a:ea typeface="Trebuchet MS"/>
                <a:cs typeface="Trebuchet MS"/>
                <a:sym typeface="Trebuchet MS"/>
              </a:rPr>
              <a:t>) that uses </a:t>
            </a:r>
            <a:r>
              <a:rPr lang="en" sz="1200" u="sng">
                <a:solidFill>
                  <a:srgbClr val="000000"/>
                </a:solidFill>
                <a:highlight>
                  <a:srgbClr val="FFFFFF"/>
                </a:highlight>
                <a:latin typeface="Trebuchet MS"/>
                <a:ea typeface="Trebuchet MS"/>
                <a:cs typeface="Trebuchet MS"/>
                <a:sym typeface="Trebuchet MS"/>
                <a:hlinkClick r:id="rId4"/>
              </a:rPr>
              <a:t>HTTP</a:t>
            </a:r>
            <a:r>
              <a:rPr lang="en" sz="1200">
                <a:solidFill>
                  <a:srgbClr val="000000"/>
                </a:solidFill>
                <a:highlight>
                  <a:srgbClr val="FFFFFF"/>
                </a:highlight>
                <a:latin typeface="Trebuchet MS"/>
                <a:ea typeface="Trebuchet MS"/>
                <a:cs typeface="Trebuchet MS"/>
                <a:sym typeface="Trebuchet MS"/>
              </a:rPr>
              <a:t> requests to GET, PUT, POST and DELETE data.</a:t>
            </a:r>
          </a:p>
          <a:p>
            <a:pPr lvl="0">
              <a:spcBef>
                <a:spcPts val="0"/>
              </a:spcBef>
              <a:buNone/>
            </a:pPr>
            <a:r>
              <a:rPr lang="en" sz="800">
                <a:solidFill>
                  <a:srgbClr val="000000"/>
                </a:solidFill>
                <a:highlight>
                  <a:srgbClr val="FFFFFF"/>
                </a:highlight>
                <a:latin typeface="Trebuchet MS"/>
                <a:ea typeface="Trebuchet MS"/>
                <a:cs typeface="Trebuchet MS"/>
                <a:sym typeface="Trebuchet MS"/>
              </a:rPr>
              <a:t>(http://searchcloudstorage.techtarget.com/definition/RESTful-API)</a:t>
            </a:r>
          </a:p>
        </p:txBody>
      </p:sp>
      <p:sp>
        <p:nvSpPr>
          <p:cNvPr id="116" name="Shape 116"/>
          <p:cNvSpPr txBox="1"/>
          <p:nvPr>
            <p:ph idx="2" type="body"/>
          </p:nvPr>
        </p:nvSpPr>
        <p:spPr>
          <a:xfrm>
            <a:off x="5650575" y="1602675"/>
            <a:ext cx="3071400" cy="1389900"/>
          </a:xfrm>
          <a:prstGeom prst="rect">
            <a:avLst/>
          </a:prstGeom>
        </p:spPr>
        <p:txBody>
          <a:bodyPr anchorCtr="0" anchor="t" bIns="91425" lIns="91425" rIns="91425" tIns="91425">
            <a:noAutofit/>
          </a:bodyPr>
          <a:lstStyle/>
          <a:p>
            <a:pPr lvl="0">
              <a:spcBef>
                <a:spcPts val="0"/>
              </a:spcBef>
              <a:buNone/>
            </a:pPr>
            <a:r>
              <a:rPr b="1" lang="en" sz="1200">
                <a:latin typeface="Trebuchet MS"/>
                <a:ea typeface="Trebuchet MS"/>
                <a:cs typeface="Trebuchet MS"/>
                <a:sym typeface="Trebuchet MS"/>
              </a:rPr>
              <a:t>Simple: </a:t>
            </a:r>
            <a:r>
              <a:rPr lang="en" sz="1200">
                <a:latin typeface="Trebuchet MS"/>
                <a:ea typeface="Trebuchet MS"/>
                <a:cs typeface="Trebuchet MS"/>
                <a:sym typeface="Trebuchet MS"/>
              </a:rPr>
              <a:t>You access it over the web, using URLs, and are limited to 3-4 simple commands.</a:t>
            </a:r>
          </a:p>
          <a:p>
            <a:pPr lvl="0">
              <a:spcBef>
                <a:spcPts val="0"/>
              </a:spcBef>
              <a:buNone/>
            </a:pPr>
            <a:r>
              <a:t/>
            </a:r>
            <a:endParaRPr/>
          </a:p>
        </p:txBody>
      </p:sp>
      <p:sp>
        <p:nvSpPr>
          <p:cNvPr id="117" name="Shape 117"/>
          <p:cNvSpPr txBox="1"/>
          <p:nvPr/>
        </p:nvSpPr>
        <p:spPr>
          <a:xfrm>
            <a:off x="2239550" y="2992575"/>
            <a:ext cx="6482400" cy="1662600"/>
          </a:xfrm>
          <a:prstGeom prst="rect">
            <a:avLst/>
          </a:prstGeom>
          <a:no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1200">
                <a:solidFill>
                  <a:schemeClr val="dk2"/>
                </a:solidFill>
                <a:latin typeface="Trebuchet MS"/>
                <a:ea typeface="Trebuchet MS"/>
                <a:cs typeface="Trebuchet MS"/>
                <a:sym typeface="Trebuchet MS"/>
              </a:rPr>
              <a:t>Compare:</a:t>
            </a:r>
          </a:p>
          <a:p>
            <a:pPr indent="-304800" lvl="0" marL="457200" rtl="0">
              <a:lnSpc>
                <a:spcPct val="115000"/>
              </a:lnSpc>
              <a:spcBef>
                <a:spcPts val="0"/>
              </a:spcBef>
              <a:spcAft>
                <a:spcPts val="1600"/>
              </a:spcAft>
              <a:buClr>
                <a:schemeClr val="dk2"/>
              </a:buClr>
              <a:buSzPct val="100000"/>
              <a:buFont typeface="Trebuchet MS"/>
              <a:buChar char="●"/>
            </a:pPr>
            <a:r>
              <a:rPr lang="en" sz="1200">
                <a:solidFill>
                  <a:schemeClr val="dk2"/>
                </a:solidFill>
                <a:latin typeface="Trebuchet MS"/>
                <a:ea typeface="Trebuchet MS"/>
                <a:cs typeface="Trebuchet MS"/>
                <a:sym typeface="Trebuchet MS"/>
              </a:rPr>
              <a:t>AT was a local application. To get at its data you needed MySQL Workbench to access a server and you needed to be careful.</a:t>
            </a:r>
          </a:p>
          <a:p>
            <a:pPr indent="-304800" lvl="0" marL="457200" rtl="0">
              <a:lnSpc>
                <a:spcPct val="115000"/>
              </a:lnSpc>
              <a:spcBef>
                <a:spcPts val="0"/>
              </a:spcBef>
              <a:spcAft>
                <a:spcPts val="1600"/>
              </a:spcAft>
              <a:buClr>
                <a:schemeClr val="dk2"/>
              </a:buClr>
              <a:buSzPct val="100000"/>
              <a:buFont typeface="Trebuchet MS"/>
              <a:buChar char="●"/>
            </a:pPr>
            <a:r>
              <a:rPr lang="en" sz="1200">
                <a:solidFill>
                  <a:schemeClr val="dk2"/>
                </a:solidFill>
                <a:latin typeface="Trebuchet MS"/>
                <a:ea typeface="Trebuchet MS"/>
                <a:cs typeface="Trebuchet MS"/>
                <a:sym typeface="Trebuchet MS"/>
              </a:rPr>
              <a:t>AS is a web-based application. To get at its data you can also use Workbench, or, the API. Using the API means you won’t break it.</a:t>
            </a:r>
          </a:p>
          <a:p>
            <a:pPr lvl="0">
              <a:spcBef>
                <a:spcPts val="0"/>
              </a:spcBef>
              <a:buNone/>
            </a:pPr>
            <a:r>
              <a:t/>
            </a: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pic>
        <p:nvPicPr>
          <p:cNvPr id="536" name="Shape 536"/>
          <p:cNvPicPr preferRelativeResize="0"/>
          <p:nvPr/>
        </p:nvPicPr>
        <p:blipFill>
          <a:blip r:embed="rId3">
            <a:alphaModFix/>
          </a:blip>
          <a:stretch>
            <a:fillRect/>
          </a:stretch>
        </p:blipFill>
        <p:spPr>
          <a:xfrm>
            <a:off x="3536800" y="1445524"/>
            <a:ext cx="5205324" cy="2544724"/>
          </a:xfrm>
          <a:prstGeom prst="rect">
            <a:avLst/>
          </a:prstGeom>
          <a:noFill/>
          <a:ln>
            <a:noFill/>
          </a:ln>
        </p:spPr>
      </p:pic>
      <p:sp>
        <p:nvSpPr>
          <p:cNvPr id="537" name="Shape 537"/>
          <p:cNvSpPr/>
          <p:nvPr/>
        </p:nvSpPr>
        <p:spPr>
          <a:xfrm>
            <a:off x="2533475" y="1127525"/>
            <a:ext cx="1003200" cy="37515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38" name="Shape 538"/>
          <p:cNvPicPr preferRelativeResize="0"/>
          <p:nvPr/>
        </p:nvPicPr>
        <p:blipFill>
          <a:blip r:embed="rId4">
            <a:alphaModFix/>
          </a:blip>
          <a:stretch>
            <a:fillRect/>
          </a:stretch>
        </p:blipFill>
        <p:spPr>
          <a:xfrm>
            <a:off x="1413825" y="1127525"/>
            <a:ext cx="1188474" cy="3751500"/>
          </a:xfrm>
          <a:prstGeom prst="rect">
            <a:avLst/>
          </a:prstGeom>
          <a:noFill/>
          <a:ln>
            <a:noFill/>
          </a:ln>
        </p:spPr>
      </p:pic>
      <p:sp>
        <p:nvSpPr>
          <p:cNvPr id="539" name="Shape 539"/>
          <p:cNvSpPr txBox="1"/>
          <p:nvPr/>
        </p:nvSpPr>
        <p:spPr>
          <a:xfrm>
            <a:off x="3536800" y="4169100"/>
            <a:ext cx="5122500" cy="772500"/>
          </a:xfrm>
          <a:prstGeom prst="rect">
            <a:avLst/>
          </a:prstGeom>
          <a:noFill/>
          <a:ln>
            <a:noFill/>
          </a:ln>
        </p:spPr>
        <p:txBody>
          <a:bodyPr anchorCtr="0" anchor="t" bIns="91425" lIns="91425" rIns="91425" tIns="91425">
            <a:noAutofit/>
          </a:bodyPr>
          <a:lstStyle/>
          <a:p>
            <a:pPr lvl="0" rtl="0">
              <a:spcBef>
                <a:spcPts val="0"/>
              </a:spcBef>
              <a:buNone/>
            </a:pPr>
            <a:r>
              <a:rPr lang="en">
                <a:latin typeface="Trebuchet MS"/>
                <a:ea typeface="Trebuchet MS"/>
                <a:cs typeface="Trebuchet MS"/>
                <a:sym typeface="Trebuchet MS"/>
              </a:rPr>
              <a:t>Converting these JSON search results to a CSV (spreadsheet) took less than 10 seconds.</a:t>
            </a:r>
          </a:p>
        </p:txBody>
      </p:sp>
      <p:sp>
        <p:nvSpPr>
          <p:cNvPr id="540" name="Shape 540"/>
          <p:cNvSpPr txBox="1"/>
          <p:nvPr>
            <p:ph type="title"/>
          </p:nvPr>
        </p:nvSpPr>
        <p:spPr>
          <a:xfrm>
            <a:off x="311700" y="411575"/>
            <a:ext cx="8520600" cy="639600"/>
          </a:xfrm>
          <a:prstGeom prst="rect">
            <a:avLst/>
          </a:prstGeom>
        </p:spPr>
        <p:txBody>
          <a:bodyPr anchorCtr="0" anchor="t" bIns="91425" lIns="91425" rIns="91425" tIns="91425">
            <a:noAutofit/>
          </a:bodyPr>
          <a:lstStyle/>
          <a:p>
            <a:pPr lvl="0">
              <a:spcBef>
                <a:spcPts val="0"/>
              </a:spcBef>
              <a:buNone/>
            </a:pPr>
            <a:r>
              <a:rPr lang="en"/>
              <a:t>Transforming data</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pic>
        <p:nvPicPr>
          <p:cNvPr id="545" name="Shape 545"/>
          <p:cNvPicPr preferRelativeResize="0"/>
          <p:nvPr/>
        </p:nvPicPr>
        <p:blipFill>
          <a:blip r:embed="rId3">
            <a:alphaModFix/>
          </a:blip>
          <a:stretch>
            <a:fillRect/>
          </a:stretch>
        </p:blipFill>
        <p:spPr>
          <a:xfrm>
            <a:off x="311700" y="1463937"/>
            <a:ext cx="5205324" cy="2544724"/>
          </a:xfrm>
          <a:prstGeom prst="rect">
            <a:avLst/>
          </a:prstGeom>
          <a:noFill/>
          <a:ln>
            <a:noFill/>
          </a:ln>
        </p:spPr>
      </p:pic>
      <p:sp>
        <p:nvSpPr>
          <p:cNvPr id="546" name="Shape 546"/>
          <p:cNvSpPr/>
          <p:nvPr/>
        </p:nvSpPr>
        <p:spPr>
          <a:xfrm rot="10800000">
            <a:off x="5581475" y="822725"/>
            <a:ext cx="1003200" cy="37515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47" name="Shape 547"/>
          <p:cNvPicPr preferRelativeResize="0"/>
          <p:nvPr/>
        </p:nvPicPr>
        <p:blipFill>
          <a:blip r:embed="rId4">
            <a:alphaModFix/>
          </a:blip>
          <a:stretch>
            <a:fillRect/>
          </a:stretch>
        </p:blipFill>
        <p:spPr>
          <a:xfrm>
            <a:off x="6437725" y="860537"/>
            <a:ext cx="1188474" cy="3751500"/>
          </a:xfrm>
          <a:prstGeom prst="rect">
            <a:avLst/>
          </a:prstGeom>
          <a:noFill/>
          <a:ln>
            <a:noFill/>
          </a:ln>
        </p:spPr>
      </p:pic>
      <p:sp>
        <p:nvSpPr>
          <p:cNvPr id="548" name="Shape 548"/>
          <p:cNvSpPr txBox="1"/>
          <p:nvPr/>
        </p:nvSpPr>
        <p:spPr>
          <a:xfrm>
            <a:off x="311700" y="4106525"/>
            <a:ext cx="5122500" cy="772500"/>
          </a:xfrm>
          <a:prstGeom prst="rect">
            <a:avLst/>
          </a:prstGeom>
          <a:noFill/>
          <a:ln>
            <a:noFill/>
          </a:ln>
        </p:spPr>
        <p:txBody>
          <a:bodyPr anchorCtr="0" anchor="t" bIns="91425" lIns="91425" rIns="91425" tIns="91425">
            <a:noAutofit/>
          </a:bodyPr>
          <a:lstStyle/>
          <a:p>
            <a:pPr lvl="0" rtl="0">
              <a:spcBef>
                <a:spcPts val="0"/>
              </a:spcBef>
              <a:buNone/>
            </a:pPr>
            <a:r>
              <a:rPr lang="en">
                <a:latin typeface="Trebuchet MS"/>
                <a:ea typeface="Trebuchet MS"/>
                <a:cs typeface="Trebuchet MS"/>
                <a:sym typeface="Trebuchet MS"/>
              </a:rPr>
              <a:t>...but you may be more interested on converting it the other way, i.e. how to get stuff back into JSON.</a:t>
            </a:r>
          </a:p>
        </p:txBody>
      </p:sp>
      <p:sp>
        <p:nvSpPr>
          <p:cNvPr id="549" name="Shape 549"/>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
        <p:nvSpPr>
          <p:cNvPr id="555" name="Shape 555"/>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556" name="Shape 556"/>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557" name="Shape 557"/>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558" name="Shape 558"/>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9" name="Shape 559"/>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9600"/>
              <a:t>Break</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303300" y="335375"/>
            <a:ext cx="8520600" cy="639600"/>
          </a:xfrm>
          <a:prstGeom prst="rect">
            <a:avLst/>
          </a:prstGeom>
        </p:spPr>
        <p:txBody>
          <a:bodyPr anchorCtr="0" anchor="t" bIns="91425" lIns="91425" rIns="91425" tIns="91425">
            <a:noAutofit/>
          </a:bodyPr>
          <a:lstStyle/>
          <a:p>
            <a:pPr lvl="0">
              <a:spcBef>
                <a:spcPts val="0"/>
              </a:spcBef>
              <a:buNone/>
            </a:pPr>
            <a:r>
              <a:rPr lang="en"/>
              <a:t>Thanks</a:t>
            </a:r>
          </a:p>
        </p:txBody>
      </p:sp>
      <p:sp>
        <p:nvSpPr>
          <p:cNvPr id="570" name="Shape 570"/>
          <p:cNvSpPr txBox="1"/>
          <p:nvPr/>
        </p:nvSpPr>
        <p:spPr>
          <a:xfrm>
            <a:off x="747275" y="1331525"/>
            <a:ext cx="7900800" cy="3464700"/>
          </a:xfrm>
          <a:prstGeom prst="rect">
            <a:avLst/>
          </a:prstGeom>
          <a:noFill/>
          <a:ln>
            <a:noFill/>
          </a:ln>
        </p:spPr>
        <p:txBody>
          <a:bodyPr anchorCtr="0" anchor="t" bIns="91425" lIns="91425" rIns="91425" tIns="91425">
            <a:noAutofit/>
          </a:bodyPr>
          <a:lstStyle/>
          <a:p>
            <a:pPr lvl="0">
              <a:spcBef>
                <a:spcPts val="0"/>
              </a:spcBef>
              <a:buClr>
                <a:schemeClr val="dk2"/>
              </a:buClr>
              <a:buSzPct val="100000"/>
              <a:buFont typeface="Arial"/>
              <a:buNone/>
            </a:pPr>
            <a:r>
              <a:rPr lang="en" sz="1100">
                <a:solidFill>
                  <a:schemeClr val="dk2"/>
                </a:solidFill>
              </a:rPr>
              <a:t>The vagrant developed for this workshop was adapted by Lora Davis from Dallas Pillen’s </a:t>
            </a:r>
            <a:r>
              <a:rPr i="1" lang="en" sz="1100">
                <a:solidFill>
                  <a:schemeClr val="dk2"/>
                </a:solidFill>
              </a:rPr>
              <a:t>Archivagrant</a:t>
            </a:r>
            <a:r>
              <a:rPr lang="en" sz="1100">
                <a:solidFill>
                  <a:schemeClr val="dk2"/>
                </a:solidFill>
              </a:rPr>
              <a:t>. See his blog post for more information about Archivagrant: http://archival-integration.blogspot.com/2016/01/archivesspace-vagrant-archivagrant.html</a:t>
            </a:r>
          </a:p>
          <a:p>
            <a:pPr lvl="0">
              <a:spcBef>
                <a:spcPts val="0"/>
              </a:spcBef>
              <a:buClr>
                <a:schemeClr val="dk2"/>
              </a:buClr>
              <a:buSzPct val="100000"/>
              <a:buFont typeface="Arial"/>
              <a:buNone/>
            </a:pPr>
            <a:r>
              <a:rPr lang="en" sz="1100">
                <a:solidFill>
                  <a:schemeClr val="dk2"/>
                </a:solidFill>
              </a:rPr>
              <a:t> </a:t>
            </a:r>
          </a:p>
          <a:p>
            <a:pPr lvl="0">
              <a:spcBef>
                <a:spcPts val="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lgn="l">
              <a:spcBef>
                <a:spcPts val="0"/>
              </a:spcBef>
              <a:buNone/>
            </a:pPr>
            <a:r>
              <a:rPr lang="en" sz="9600"/>
              <a:t>End</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
        <p:nvSpPr>
          <p:cNvPr id="581" name="Shape 581"/>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582" name="Shape 582"/>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583" name="Shape 583"/>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584" name="Shape 584"/>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4232975" y="2243900"/>
            <a:ext cx="1026900" cy="1247400"/>
          </a:xfrm>
          <a:prstGeom prst="upArrowCallout">
            <a:avLst>
              <a:gd fmla="val 25000" name="adj1"/>
              <a:gd fmla="val 25000" name="adj2"/>
              <a:gd fmla="val 25000" name="adj3"/>
              <a:gd fmla="val 64977"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7" name="Shape 587"/>
          <p:cNvSpPr txBox="1"/>
          <p:nvPr/>
        </p:nvSpPr>
        <p:spPr>
          <a:xfrm>
            <a:off x="4262300" y="2708975"/>
            <a:ext cx="997500" cy="733500"/>
          </a:xfrm>
          <a:prstGeom prst="rect">
            <a:avLst/>
          </a:prstGeom>
          <a:noFill/>
          <a:ln>
            <a:noFill/>
          </a:ln>
        </p:spPr>
        <p:txBody>
          <a:bodyPr anchorCtr="0" anchor="t" bIns="91425" lIns="91425" rIns="91425" tIns="91425">
            <a:noAutofit/>
          </a:bodyPr>
          <a:lstStyle/>
          <a:p>
            <a:pPr lvl="0" rtl="0" algn="ctr">
              <a:spcBef>
                <a:spcPts val="0"/>
              </a:spcBef>
              <a:buNone/>
            </a:pPr>
            <a:r>
              <a:rPr b="1" lang="en" sz="1800"/>
              <a:t>We are here</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
        <p:nvSpPr>
          <p:cNvPr id="593" name="Shape 593"/>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594" name="Shape 594"/>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595" name="Shape 595"/>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596" name="Shape 596"/>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8" name="Shape 598"/>
          <p:cNvSpPr/>
          <p:nvPr/>
        </p:nvSpPr>
        <p:spPr>
          <a:xfrm>
            <a:off x="7357175" y="2243900"/>
            <a:ext cx="1026900" cy="1247400"/>
          </a:xfrm>
          <a:prstGeom prst="upArrowCallout">
            <a:avLst>
              <a:gd fmla="val 25000" name="adj1"/>
              <a:gd fmla="val 25000" name="adj2"/>
              <a:gd fmla="val 25000" name="adj3"/>
              <a:gd fmla="val 64977"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9" name="Shape 599"/>
          <p:cNvSpPr txBox="1"/>
          <p:nvPr/>
        </p:nvSpPr>
        <p:spPr>
          <a:xfrm>
            <a:off x="7386500" y="2708975"/>
            <a:ext cx="997500" cy="733500"/>
          </a:xfrm>
          <a:prstGeom prst="rect">
            <a:avLst/>
          </a:prstGeom>
          <a:noFill/>
          <a:ln>
            <a:noFill/>
          </a:ln>
        </p:spPr>
        <p:txBody>
          <a:bodyPr anchorCtr="0" anchor="t" bIns="91425" lIns="91425" rIns="91425" tIns="91425">
            <a:noAutofit/>
          </a:bodyPr>
          <a:lstStyle/>
          <a:p>
            <a:pPr lvl="0" rtl="0" algn="ctr">
              <a:spcBef>
                <a:spcPts val="0"/>
              </a:spcBef>
              <a:buNone/>
            </a:pPr>
            <a:r>
              <a:rPr b="1" lang="en" sz="1800"/>
              <a:t>We are here</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605" name="Shape 605"/>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606" name="Shape 606"/>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607" name="Shape 607"/>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rot="5400000">
            <a:off x="4315900" y="-1954525"/>
            <a:ext cx="576900" cy="82032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4138850" y="621237"/>
            <a:ext cx="1007400" cy="1046400"/>
          </a:xfrm>
          <a:prstGeom prst="downArrowCallout">
            <a:avLst>
              <a:gd fmla="val 25000" name="adj1"/>
              <a:gd fmla="val 25000" name="adj2"/>
              <a:gd fmla="val 25000" name="adj3"/>
              <a:gd fmla="val 64977" name="adj4"/>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1" name="Shape 611"/>
          <p:cNvSpPr txBox="1"/>
          <p:nvPr/>
        </p:nvSpPr>
        <p:spPr>
          <a:xfrm>
            <a:off x="4138950" y="737787"/>
            <a:ext cx="1007400" cy="508500"/>
          </a:xfrm>
          <a:prstGeom prst="rect">
            <a:avLst/>
          </a:prstGeom>
          <a:noFill/>
          <a:ln>
            <a:noFill/>
          </a:ln>
        </p:spPr>
        <p:txBody>
          <a:bodyPr anchorCtr="0" anchor="t" bIns="91425" lIns="91425" rIns="91425" tIns="91425">
            <a:noAutofit/>
          </a:bodyPr>
          <a:lstStyle/>
          <a:p>
            <a:pPr lvl="0" algn="ctr">
              <a:spcBef>
                <a:spcPts val="0"/>
              </a:spcBef>
              <a:buNone/>
            </a:pPr>
            <a:r>
              <a:rPr lang="en" sz="1800"/>
              <a:t>Manual</a:t>
            </a:r>
          </a:p>
        </p:txBody>
      </p:sp>
      <p:sp>
        <p:nvSpPr>
          <p:cNvPr id="612" name="Shape 612"/>
          <p:cNvSpPr/>
          <p:nvPr/>
        </p:nvSpPr>
        <p:spPr>
          <a:xfrm>
            <a:off x="1020225" y="621237"/>
            <a:ext cx="1007400" cy="1046400"/>
          </a:xfrm>
          <a:prstGeom prst="downArrowCallout">
            <a:avLst>
              <a:gd fmla="val 25000" name="adj1"/>
              <a:gd fmla="val 25000" name="adj2"/>
              <a:gd fmla="val 25000" name="adj3"/>
              <a:gd fmla="val 64977" name="adj4"/>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3" name="Shape 613"/>
          <p:cNvSpPr txBox="1"/>
          <p:nvPr/>
        </p:nvSpPr>
        <p:spPr>
          <a:xfrm>
            <a:off x="1020325" y="737787"/>
            <a:ext cx="1007400" cy="508500"/>
          </a:xfrm>
          <a:prstGeom prst="rect">
            <a:avLst/>
          </a:prstGeom>
          <a:noFill/>
          <a:ln>
            <a:noFill/>
          </a:ln>
        </p:spPr>
        <p:txBody>
          <a:bodyPr anchorCtr="0" anchor="t" bIns="91425" lIns="91425" rIns="91425" tIns="91425">
            <a:noAutofit/>
          </a:bodyPr>
          <a:lstStyle/>
          <a:p>
            <a:pPr lvl="0" rtl="0" algn="ctr">
              <a:spcBef>
                <a:spcPts val="0"/>
              </a:spcBef>
              <a:buNone/>
            </a:pPr>
            <a:r>
              <a:rPr lang="en" sz="1800"/>
              <a:t>Manual</a:t>
            </a:r>
          </a:p>
        </p:txBody>
      </p:sp>
      <p:sp>
        <p:nvSpPr>
          <p:cNvPr id="614" name="Shape 614"/>
          <p:cNvSpPr/>
          <p:nvPr/>
        </p:nvSpPr>
        <p:spPr>
          <a:xfrm>
            <a:off x="7166050" y="621237"/>
            <a:ext cx="1007400" cy="1046400"/>
          </a:xfrm>
          <a:prstGeom prst="downArrowCallout">
            <a:avLst>
              <a:gd fmla="val 25000" name="adj1"/>
              <a:gd fmla="val 25000" name="adj2"/>
              <a:gd fmla="val 25000" name="adj3"/>
              <a:gd fmla="val 64977" name="adj4"/>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5" name="Shape 615"/>
          <p:cNvSpPr txBox="1"/>
          <p:nvPr/>
        </p:nvSpPr>
        <p:spPr>
          <a:xfrm>
            <a:off x="7166150" y="737787"/>
            <a:ext cx="1007400" cy="508500"/>
          </a:xfrm>
          <a:prstGeom prst="rect">
            <a:avLst/>
          </a:prstGeom>
          <a:noFill/>
          <a:ln>
            <a:noFill/>
          </a:ln>
        </p:spPr>
        <p:txBody>
          <a:bodyPr anchorCtr="0" anchor="t" bIns="91425" lIns="91425" rIns="91425" tIns="91425">
            <a:noAutofit/>
          </a:bodyPr>
          <a:lstStyle/>
          <a:p>
            <a:pPr lvl="0" rtl="0" algn="ctr">
              <a:spcBef>
                <a:spcPts val="0"/>
              </a:spcBef>
              <a:buNone/>
            </a:pPr>
            <a:r>
              <a:rPr lang="en" sz="1800"/>
              <a:t>Manual</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type="title"/>
          </p:nvPr>
        </p:nvSpPr>
        <p:spPr>
          <a:xfrm>
            <a:off x="311700" y="411575"/>
            <a:ext cx="8520600" cy="639600"/>
          </a:xfrm>
          <a:prstGeom prst="rect">
            <a:avLst/>
          </a:prstGeom>
        </p:spPr>
        <p:txBody>
          <a:bodyPr anchorCtr="0" anchor="t" bIns="91425" lIns="91425" rIns="91425" tIns="91425">
            <a:noAutofit/>
          </a:bodyPr>
          <a:lstStyle/>
          <a:p>
            <a:pPr lvl="0" rtl="0">
              <a:spcBef>
                <a:spcPts val="0"/>
              </a:spcBef>
              <a:buNone/>
            </a:pPr>
            <a:r>
              <a:rPr lang="en"/>
              <a:t>P</a:t>
            </a:r>
            <a:r>
              <a:rPr lang="en"/>
              <a:t>utting it back </a:t>
            </a:r>
            <a:r>
              <a:rPr i="1" lang="en"/>
              <a:t>in</a:t>
            </a:r>
          </a:p>
        </p:txBody>
      </p:sp>
      <p:sp>
        <p:nvSpPr>
          <p:cNvPr id="621" name="Shape 621"/>
          <p:cNvSpPr txBox="1"/>
          <p:nvPr/>
        </p:nvSpPr>
        <p:spPr>
          <a:xfrm>
            <a:off x="314650" y="1003700"/>
            <a:ext cx="7524000" cy="1383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2"/>
              </a:buClr>
              <a:buFont typeface="Arial"/>
              <a:buNone/>
            </a:pPr>
            <a:r>
              <a:rPr b="1" lang="en">
                <a:solidFill>
                  <a:schemeClr val="accent3"/>
                </a:solidFill>
                <a:highlight>
                  <a:srgbClr val="FFFFFF"/>
                </a:highlight>
              </a:rPr>
              <a:t>it·er·a·tion</a:t>
            </a:r>
          </a:p>
          <a:p>
            <a:pPr lvl="0" rtl="0">
              <a:lnSpc>
                <a:spcPct val="115000"/>
              </a:lnSpc>
              <a:spcBef>
                <a:spcPts val="0"/>
              </a:spcBef>
              <a:buClr>
                <a:schemeClr val="dk2"/>
              </a:buClr>
              <a:buSzPct val="100000"/>
              <a:buFont typeface="Arial"/>
              <a:buNone/>
            </a:pPr>
            <a:r>
              <a:rPr lang="en" sz="1100">
                <a:solidFill>
                  <a:schemeClr val="accent3"/>
                </a:solidFill>
                <a:highlight>
                  <a:srgbClr val="FFFFFF"/>
                </a:highlight>
              </a:rPr>
              <a:t>ˌidəˈrāSH(ə)n/</a:t>
            </a:r>
          </a:p>
          <a:p>
            <a:pPr lvl="0">
              <a:spcBef>
                <a:spcPts val="0"/>
              </a:spcBef>
              <a:buClr>
                <a:schemeClr val="dk2"/>
              </a:buClr>
              <a:buSzPct val="100000"/>
              <a:buFont typeface="Arial"/>
              <a:buNone/>
            </a:pPr>
            <a:r>
              <a:rPr i="1" lang="en" sz="1100">
                <a:solidFill>
                  <a:schemeClr val="accent3"/>
                </a:solidFill>
                <a:highlight>
                  <a:srgbClr val="FFFFFF"/>
                </a:highlight>
              </a:rPr>
              <a:t>noun</a:t>
            </a:r>
          </a:p>
          <a:p>
            <a:pPr indent="-298450" lvl="0" marL="457200" rtl="0">
              <a:lnSpc>
                <a:spcPct val="115000"/>
              </a:lnSpc>
              <a:spcBef>
                <a:spcPts val="0"/>
              </a:spcBef>
              <a:buClr>
                <a:schemeClr val="accent3"/>
              </a:buClr>
              <a:buSzPct val="100000"/>
              <a:buAutoNum type="arabicPeriod"/>
            </a:pPr>
            <a:r>
              <a:rPr lang="en" sz="1100">
                <a:solidFill>
                  <a:schemeClr val="accent3"/>
                </a:solidFill>
                <a:highlight>
                  <a:srgbClr val="FFFFFF"/>
                </a:highlight>
              </a:rPr>
              <a:t>the repetition of a process or utterance.</a:t>
            </a:r>
          </a:p>
          <a:p>
            <a:pPr indent="-298450" lvl="1" marL="1041400" rtl="0">
              <a:lnSpc>
                <a:spcPct val="115000"/>
              </a:lnSpc>
              <a:spcBef>
                <a:spcPts val="0"/>
              </a:spcBef>
              <a:buClr>
                <a:schemeClr val="accent3"/>
              </a:buClr>
              <a:buSzPct val="100000"/>
            </a:pPr>
            <a:r>
              <a:rPr lang="en" sz="1100">
                <a:solidFill>
                  <a:schemeClr val="accent3"/>
                </a:solidFill>
                <a:highlight>
                  <a:srgbClr val="FFFFFF"/>
                </a:highlight>
              </a:rPr>
              <a:t>repetition of a mathematical or computational procedure applied to the result of a previous application, typically as a means of obtaining successively closer approximations to the solution of a problem.</a:t>
            </a:r>
          </a:p>
          <a:p>
            <a:pPr lvl="0">
              <a:spcBef>
                <a:spcPts val="0"/>
              </a:spcBef>
              <a:buNone/>
            </a:pPr>
            <a:r>
              <a:t/>
            </a:r>
            <a:endParaRPr sz="1100"/>
          </a:p>
        </p:txBody>
      </p:sp>
      <p:sp>
        <p:nvSpPr>
          <p:cNvPr id="622" name="Shape 622"/>
          <p:cNvSpPr txBox="1"/>
          <p:nvPr/>
        </p:nvSpPr>
        <p:spPr>
          <a:xfrm>
            <a:off x="314650" y="2680100"/>
            <a:ext cx="7524000" cy="8916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a:solidFill>
                  <a:schemeClr val="accent5"/>
                </a:solidFill>
                <a:highlight>
                  <a:srgbClr val="FFFFFF"/>
                </a:highlight>
              </a:rPr>
              <a:t>Lock version - a value that incrementally increases every time an AS record is altered. In practice, this means work cannot and should not continue on the data in question, i.e. your team has to stop work</a:t>
            </a:r>
          </a:p>
          <a:p>
            <a:pPr lvl="0" rtl="0">
              <a:spcBef>
                <a:spcPts val="0"/>
              </a:spcBef>
              <a:buNone/>
            </a:pPr>
            <a:r>
              <a:t/>
            </a:r>
            <a:endParaRPr sz="1100"/>
          </a:p>
        </p:txBody>
      </p:sp>
      <p:pic>
        <p:nvPicPr>
          <p:cNvPr id="623" name="Shape 623"/>
          <p:cNvPicPr preferRelativeResize="0"/>
          <p:nvPr/>
        </p:nvPicPr>
        <p:blipFill>
          <a:blip r:embed="rId3">
            <a:alphaModFix/>
          </a:blip>
          <a:stretch>
            <a:fillRect/>
          </a:stretch>
        </p:blipFill>
        <p:spPr>
          <a:xfrm>
            <a:off x="2195462" y="3731075"/>
            <a:ext cx="3762375"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572B0"/>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406425" y="1806825"/>
            <a:ext cx="8296800" cy="1542000"/>
          </a:xfrm>
          <a:prstGeom prst="rect">
            <a:avLst/>
          </a:prstGeom>
          <a:ln cap="flat" cmpd="sng" w="152400">
            <a:solidFill>
              <a:srgbClr val="FFFFFF"/>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 sz="6000">
                <a:solidFill>
                  <a:srgbClr val="FFFFFF"/>
                </a:solidFill>
              </a:rPr>
              <a:t>Get: One way street</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sp>
        <p:nvSpPr>
          <p:cNvPr id="628" name="Shape 628"/>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a:t>Putting it back </a:t>
            </a:r>
            <a:r>
              <a:rPr i="1" lang="en"/>
              <a:t>in</a:t>
            </a:r>
          </a:p>
        </p:txBody>
      </p:sp>
      <p:sp>
        <p:nvSpPr>
          <p:cNvPr id="629" name="Shape 629"/>
          <p:cNvSpPr txBox="1"/>
          <p:nvPr/>
        </p:nvSpPr>
        <p:spPr>
          <a:xfrm>
            <a:off x="314650" y="1003700"/>
            <a:ext cx="7524000" cy="1383600"/>
          </a:xfrm>
          <a:prstGeom prst="rect">
            <a:avLst/>
          </a:prstGeom>
          <a:noFill/>
          <a:ln>
            <a:noFill/>
          </a:ln>
        </p:spPr>
        <p:txBody>
          <a:bodyPr anchorCtr="0" anchor="t" bIns="91425" lIns="91425" rIns="91425" tIns="91425">
            <a:noAutofit/>
          </a:bodyPr>
          <a:lstStyle/>
          <a:p>
            <a:pPr indent="-298450" lvl="0" marL="457200">
              <a:spcBef>
                <a:spcPts val="0"/>
              </a:spcBef>
              <a:buSzPct val="100000"/>
              <a:buChar char="●"/>
            </a:pPr>
            <a:r>
              <a:rPr b="1" lang="en" sz="1100">
                <a:highlight>
                  <a:srgbClr val="FFFFFF"/>
                </a:highlight>
              </a:rPr>
              <a:t>Requires scripting</a:t>
            </a:r>
          </a:p>
          <a:p>
            <a:pPr indent="-298450" lvl="0" marL="457200">
              <a:spcBef>
                <a:spcPts val="0"/>
              </a:spcBef>
              <a:buSzPct val="100000"/>
              <a:buChar char="●"/>
            </a:pPr>
            <a:r>
              <a:rPr b="1" lang="en" sz="1100">
                <a:highlight>
                  <a:srgbClr val="FFFFFF"/>
                </a:highlight>
              </a:rPr>
              <a:t>Huge barrier to entry for most users</a:t>
            </a:r>
          </a:p>
          <a:p>
            <a:pPr indent="-298450" lvl="0" marL="457200">
              <a:spcBef>
                <a:spcPts val="0"/>
              </a:spcBef>
              <a:buSzPct val="100000"/>
              <a:buChar char="●"/>
            </a:pPr>
            <a:r>
              <a:rPr b="1" lang="en" sz="1100">
                <a:highlight>
                  <a:srgbClr val="FFFFFF"/>
                </a:highlight>
              </a:rPr>
              <a:t>Most devs will say, “Just Google it,” Valerie says, “Google </a:t>
            </a:r>
            <a:r>
              <a:rPr b="1" i="1" lang="en" sz="1100">
                <a:highlight>
                  <a:srgbClr val="FFFFFF"/>
                </a:highlight>
              </a:rPr>
              <a:t>what</a:t>
            </a:r>
            <a:r>
              <a:rPr b="1" lang="en" sz="1100">
                <a:highlight>
                  <a:srgbClr val="FFFFFF"/>
                </a:highlight>
              </a:rPr>
              <a:t>? I don’t know the question for the answer.”</a:t>
            </a:r>
          </a:p>
          <a:p>
            <a:pPr indent="-298450" lvl="0" marL="457200" rtl="0">
              <a:spcBef>
                <a:spcPts val="0"/>
              </a:spcBef>
              <a:buSzPct val="100000"/>
              <a:buChar char="●"/>
            </a:pPr>
            <a:r>
              <a:rPr b="1" lang="en" sz="1100">
                <a:highlight>
                  <a:srgbClr val="FFFFFF"/>
                </a:highlight>
              </a:rPr>
              <a:t>“All our scripts are up on GitHub!” - the least-most helpful statement you’ll hear</a:t>
            </a:r>
          </a:p>
          <a:p>
            <a:pPr indent="-298450" lvl="1" marL="914400" rtl="0">
              <a:spcBef>
                <a:spcPts val="0"/>
              </a:spcBef>
              <a:buSzPct val="100000"/>
              <a:buChar char="○"/>
            </a:pPr>
            <a:r>
              <a:rPr b="1" lang="en" sz="1100">
                <a:highlight>
                  <a:srgbClr val="FFFFFF"/>
                </a:highlight>
              </a:rPr>
              <a:t>This is extremely helpful</a:t>
            </a:r>
          </a:p>
          <a:p>
            <a:pPr indent="-298450" lvl="1" marL="914400" rtl="0">
              <a:spcBef>
                <a:spcPts val="0"/>
              </a:spcBef>
              <a:buSzPct val="100000"/>
              <a:buChar char="○"/>
            </a:pPr>
            <a:r>
              <a:rPr b="1" lang="en" sz="1100">
                <a:highlight>
                  <a:srgbClr val="FFFFFF"/>
                </a:highlight>
              </a:rPr>
              <a:t>But do you know why? I didn’t.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311700" y="335375"/>
            <a:ext cx="8520600" cy="639600"/>
          </a:xfrm>
          <a:prstGeom prst="rect">
            <a:avLst/>
          </a:prstGeom>
        </p:spPr>
        <p:txBody>
          <a:bodyPr anchorCtr="0" anchor="t" bIns="91425" lIns="91425" rIns="91425" tIns="91425">
            <a:noAutofit/>
          </a:bodyPr>
          <a:lstStyle/>
          <a:p>
            <a:pPr lvl="0" rtl="0">
              <a:spcBef>
                <a:spcPts val="0"/>
              </a:spcBef>
              <a:buNone/>
            </a:pPr>
            <a:r>
              <a:rPr lang="en"/>
              <a:t>Transforming data</a:t>
            </a:r>
          </a:p>
        </p:txBody>
      </p:sp>
      <p:sp>
        <p:nvSpPr>
          <p:cNvPr id="635" name="Shape 635"/>
          <p:cNvSpPr txBox="1"/>
          <p:nvPr/>
        </p:nvSpPr>
        <p:spPr>
          <a:xfrm>
            <a:off x="425650"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Get data out</a:t>
            </a:r>
          </a:p>
        </p:txBody>
      </p:sp>
      <p:sp>
        <p:nvSpPr>
          <p:cNvPr id="636" name="Shape 636"/>
          <p:cNvSpPr txBox="1"/>
          <p:nvPr/>
        </p:nvSpPr>
        <p:spPr>
          <a:xfrm>
            <a:off x="3181125" y="1604300"/>
            <a:ext cx="28473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Do something to it</a:t>
            </a:r>
          </a:p>
        </p:txBody>
      </p:sp>
      <p:sp>
        <p:nvSpPr>
          <p:cNvPr id="637" name="Shape 637"/>
          <p:cNvSpPr txBox="1"/>
          <p:nvPr/>
        </p:nvSpPr>
        <p:spPr>
          <a:xfrm>
            <a:off x="6724625" y="1604300"/>
            <a:ext cx="2060100" cy="639600"/>
          </a:xfrm>
          <a:prstGeom prst="rect">
            <a:avLst/>
          </a:prstGeom>
          <a:noFill/>
          <a:ln>
            <a:noFill/>
          </a:ln>
        </p:spPr>
        <p:txBody>
          <a:bodyPr anchorCtr="0" anchor="ctr" bIns="91425" lIns="91425" rIns="91425" tIns="91425">
            <a:noAutofit/>
          </a:bodyPr>
          <a:lstStyle/>
          <a:p>
            <a:pPr lvl="0" rtl="0" algn="ctr">
              <a:spcBef>
                <a:spcPts val="0"/>
              </a:spcBef>
              <a:buNone/>
            </a:pPr>
            <a:r>
              <a:rPr lang="en" sz="2400"/>
              <a:t>Put it back in</a:t>
            </a:r>
          </a:p>
        </p:txBody>
      </p:sp>
      <p:sp>
        <p:nvSpPr>
          <p:cNvPr id="638" name="Shape 638"/>
          <p:cNvSpPr/>
          <p:nvPr/>
        </p:nvSpPr>
        <p:spPr>
          <a:xfrm>
            <a:off x="249170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6028450" y="1790550"/>
            <a:ext cx="689400" cy="257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0" name="Shape 640"/>
          <p:cNvSpPr txBox="1"/>
          <p:nvPr>
            <p:ph type="title"/>
          </p:nvPr>
        </p:nvSpPr>
        <p:spPr>
          <a:xfrm>
            <a:off x="311700" y="2621375"/>
            <a:ext cx="8520600" cy="639600"/>
          </a:xfrm>
          <a:prstGeom prst="rect">
            <a:avLst/>
          </a:prstGeom>
        </p:spPr>
        <p:txBody>
          <a:bodyPr anchorCtr="0" anchor="t" bIns="91425" lIns="91425" rIns="91425" tIns="91425">
            <a:noAutofit/>
          </a:bodyPr>
          <a:lstStyle/>
          <a:p>
            <a:pPr lvl="0" rtl="0">
              <a:spcBef>
                <a:spcPts val="0"/>
              </a:spcBef>
              <a:buNone/>
            </a:pPr>
            <a:r>
              <a:rPr lang="en"/>
              <a:t>Communication</a:t>
            </a:r>
            <a:r>
              <a:rPr lang="en"/>
              <a:t> between systems</a:t>
            </a:r>
          </a:p>
        </p:txBody>
      </p:sp>
      <p:sp>
        <p:nvSpPr>
          <p:cNvPr id="641" name="Shape 641"/>
          <p:cNvSpPr/>
          <p:nvPr/>
        </p:nvSpPr>
        <p:spPr>
          <a:xfrm rot="-5400000">
            <a:off x="4381300" y="-2293275"/>
            <a:ext cx="515100" cy="81225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2" name="Shape 642"/>
          <p:cNvSpPr txBox="1"/>
          <p:nvPr/>
        </p:nvSpPr>
        <p:spPr>
          <a:xfrm>
            <a:off x="3270525" y="1224625"/>
            <a:ext cx="2651700" cy="348000"/>
          </a:xfrm>
          <a:prstGeom prst="rect">
            <a:avLst/>
          </a:prstGeom>
          <a:noFill/>
          <a:ln>
            <a:noFill/>
          </a:ln>
        </p:spPr>
        <p:txBody>
          <a:bodyPr anchorCtr="0" anchor="t" bIns="91425" lIns="91425" rIns="91425" tIns="91425">
            <a:noAutofit/>
          </a:bodyPr>
          <a:lstStyle/>
          <a:p>
            <a:pPr lvl="0" algn="ctr">
              <a:spcBef>
                <a:spcPts val="0"/>
              </a:spcBef>
              <a:buNone/>
            </a:pPr>
            <a:r>
              <a:rPr lang="en"/>
              <a:t>Manual to semi-automated</a:t>
            </a:r>
          </a:p>
        </p:txBody>
      </p:sp>
      <p:sp>
        <p:nvSpPr>
          <p:cNvPr id="643" name="Shape 643"/>
          <p:cNvSpPr txBox="1"/>
          <p:nvPr/>
        </p:nvSpPr>
        <p:spPr>
          <a:xfrm>
            <a:off x="2530600" y="3704425"/>
            <a:ext cx="960600" cy="445500"/>
          </a:xfrm>
          <a:prstGeom prst="rect">
            <a:avLst/>
          </a:prstGeom>
          <a:noFill/>
          <a:ln>
            <a:noFill/>
          </a:ln>
        </p:spPr>
        <p:txBody>
          <a:bodyPr anchorCtr="0" anchor="t" bIns="91425" lIns="91425" rIns="91425" tIns="91425">
            <a:noAutofit/>
          </a:bodyPr>
          <a:lstStyle/>
          <a:p>
            <a:pPr lvl="0">
              <a:spcBef>
                <a:spcPts val="0"/>
              </a:spcBef>
              <a:buNone/>
            </a:pPr>
            <a:r>
              <a:rPr lang="en"/>
              <a:t>System 1</a:t>
            </a:r>
          </a:p>
        </p:txBody>
      </p:sp>
      <p:sp>
        <p:nvSpPr>
          <p:cNvPr id="644" name="Shape 644"/>
          <p:cNvSpPr/>
          <p:nvPr/>
        </p:nvSpPr>
        <p:spPr>
          <a:xfrm>
            <a:off x="3532825" y="3285875"/>
            <a:ext cx="1754100" cy="1259700"/>
          </a:xfrm>
          <a:prstGeom prst="leftRightArrowCallout">
            <a:avLst>
              <a:gd fmla="val 25000" name="adj1"/>
              <a:gd fmla="val 25000" name="adj2"/>
              <a:gd fmla="val 25000" name="adj3"/>
              <a:gd fmla="val 48123"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5" name="Shape 645"/>
          <p:cNvSpPr txBox="1"/>
          <p:nvPr/>
        </p:nvSpPr>
        <p:spPr>
          <a:xfrm>
            <a:off x="5328550" y="3692975"/>
            <a:ext cx="960600" cy="445500"/>
          </a:xfrm>
          <a:prstGeom prst="rect">
            <a:avLst/>
          </a:prstGeom>
          <a:noFill/>
          <a:ln>
            <a:noFill/>
          </a:ln>
        </p:spPr>
        <p:txBody>
          <a:bodyPr anchorCtr="0" anchor="t" bIns="91425" lIns="91425" rIns="91425" tIns="91425">
            <a:noAutofit/>
          </a:bodyPr>
          <a:lstStyle/>
          <a:p>
            <a:pPr lvl="0" rtl="0">
              <a:spcBef>
                <a:spcPts val="0"/>
              </a:spcBef>
              <a:buNone/>
            </a:pPr>
            <a:r>
              <a:rPr lang="en"/>
              <a:t>System 2</a:t>
            </a:r>
          </a:p>
        </p:txBody>
      </p:sp>
      <p:sp>
        <p:nvSpPr>
          <p:cNvPr id="646" name="Shape 646"/>
          <p:cNvSpPr txBox="1"/>
          <p:nvPr/>
        </p:nvSpPr>
        <p:spPr>
          <a:xfrm>
            <a:off x="4065175" y="3682625"/>
            <a:ext cx="689400" cy="466200"/>
          </a:xfrm>
          <a:prstGeom prst="rect">
            <a:avLst/>
          </a:prstGeom>
          <a:noFill/>
          <a:ln>
            <a:noFill/>
          </a:ln>
        </p:spPr>
        <p:txBody>
          <a:bodyPr anchorCtr="0" anchor="t" bIns="91425" lIns="91425" rIns="91425" tIns="91425">
            <a:noAutofit/>
          </a:bodyPr>
          <a:lstStyle/>
          <a:p>
            <a:pPr lvl="0">
              <a:spcBef>
                <a:spcPts val="0"/>
              </a:spcBef>
              <a:buNone/>
            </a:pPr>
            <a:r>
              <a:rPr lang="en">
                <a:solidFill>
                  <a:srgbClr val="B7B7B7"/>
                </a:solidFill>
              </a:rPr>
              <a:t>Magic</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418387" y="282825"/>
            <a:ext cx="8296800" cy="1233900"/>
          </a:xfrm>
          <a:prstGeom prst="rect">
            <a:avLst/>
          </a:prstGeom>
        </p:spPr>
        <p:txBody>
          <a:bodyPr anchorCtr="0" anchor="ctr" bIns="91425" lIns="91425" rIns="91425" tIns="91425">
            <a:noAutofit/>
          </a:bodyPr>
          <a:lstStyle/>
          <a:p>
            <a:pPr lvl="0" rtl="0">
              <a:spcBef>
                <a:spcPts val="0"/>
              </a:spcBef>
              <a:buNone/>
            </a:pPr>
            <a:r>
              <a:rPr lang="en">
                <a:solidFill>
                  <a:srgbClr val="FFFFFF"/>
                </a:solidFill>
              </a:rPr>
              <a:t>Vocabulary sidebar</a:t>
            </a:r>
          </a:p>
        </p:txBody>
      </p:sp>
      <p:sp>
        <p:nvSpPr>
          <p:cNvPr id="128" name="Shape 128"/>
          <p:cNvSpPr txBox="1"/>
          <p:nvPr/>
        </p:nvSpPr>
        <p:spPr>
          <a:xfrm>
            <a:off x="411637" y="1454675"/>
            <a:ext cx="8310300" cy="2916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Font typeface="Trebuchet MS"/>
              <a:buChar char="●"/>
            </a:pPr>
            <a:r>
              <a:rPr b="1" lang="en">
                <a:solidFill>
                  <a:srgbClr val="FFFFFF"/>
                </a:solidFill>
                <a:latin typeface="Trebuchet MS"/>
                <a:ea typeface="Trebuchet MS"/>
                <a:cs typeface="Trebuchet MS"/>
                <a:sym typeface="Trebuchet MS"/>
              </a:rPr>
              <a:t>GET</a:t>
            </a:r>
            <a:r>
              <a:rPr lang="en">
                <a:solidFill>
                  <a:srgbClr val="FFFFFF"/>
                </a:solidFill>
                <a:latin typeface="Trebuchet MS"/>
                <a:ea typeface="Trebuchet MS"/>
                <a:cs typeface="Trebuchet MS"/>
                <a:sym typeface="Trebuchet MS"/>
              </a:rPr>
              <a:t>, </a:t>
            </a:r>
            <a:r>
              <a:rPr b="1" lang="en">
                <a:solidFill>
                  <a:srgbClr val="FFFFFF"/>
                </a:solidFill>
                <a:latin typeface="Trebuchet MS"/>
                <a:ea typeface="Trebuchet MS"/>
                <a:cs typeface="Trebuchet MS"/>
                <a:sym typeface="Trebuchet MS"/>
              </a:rPr>
              <a:t>POST</a:t>
            </a:r>
            <a:r>
              <a:rPr lang="en">
                <a:solidFill>
                  <a:srgbClr val="FFFFFF"/>
                </a:solidFill>
                <a:latin typeface="Trebuchet MS"/>
                <a:ea typeface="Trebuchet MS"/>
                <a:cs typeface="Trebuchet MS"/>
                <a:sym typeface="Trebuchet MS"/>
              </a:rPr>
              <a:t>, and </a:t>
            </a:r>
            <a:r>
              <a:rPr b="1" lang="en">
                <a:solidFill>
                  <a:srgbClr val="FFFFFF"/>
                </a:solidFill>
                <a:latin typeface="Trebuchet MS"/>
                <a:ea typeface="Trebuchet MS"/>
                <a:cs typeface="Trebuchet MS"/>
                <a:sym typeface="Trebuchet MS"/>
              </a:rPr>
              <a:t>DELETE </a:t>
            </a:r>
            <a:r>
              <a:rPr lang="en">
                <a:solidFill>
                  <a:srgbClr val="FFFFFF"/>
                </a:solidFill>
                <a:latin typeface="Trebuchet MS"/>
                <a:ea typeface="Trebuchet MS"/>
                <a:cs typeface="Trebuchet MS"/>
                <a:sym typeface="Trebuchet MS"/>
              </a:rPr>
              <a:t>are the three cornerstone commands for a RestfulAPI</a:t>
            </a:r>
          </a:p>
          <a:p>
            <a:pPr indent="-228600" lvl="0" marL="457200" rtl="0">
              <a:lnSpc>
                <a:spcPct val="115000"/>
              </a:lnSpc>
              <a:spcBef>
                <a:spcPts val="0"/>
              </a:spcBef>
              <a:buClr>
                <a:srgbClr val="FFFFFF"/>
              </a:buClr>
              <a:buFont typeface="Trebuchet MS"/>
              <a:buChar char="●"/>
            </a:pPr>
            <a:r>
              <a:rPr lang="en">
                <a:solidFill>
                  <a:srgbClr val="FFFFFF"/>
                </a:solidFill>
                <a:latin typeface="Trebuchet MS"/>
                <a:ea typeface="Trebuchet MS"/>
                <a:cs typeface="Trebuchet MS"/>
                <a:sym typeface="Trebuchet MS"/>
              </a:rPr>
              <a:t>We will use these terms throughout</a:t>
            </a:r>
          </a:p>
          <a:p>
            <a:pPr indent="-228600" lvl="0" marL="457200" rtl="0">
              <a:lnSpc>
                <a:spcPct val="115000"/>
              </a:lnSpc>
              <a:spcBef>
                <a:spcPts val="0"/>
              </a:spcBef>
              <a:buClr>
                <a:srgbClr val="FFFFFF"/>
              </a:buClr>
              <a:buFont typeface="Trebuchet MS"/>
              <a:buChar char="●"/>
            </a:pPr>
            <a:r>
              <a:rPr lang="en">
                <a:solidFill>
                  <a:srgbClr val="FFFFFF"/>
                </a:solidFill>
                <a:latin typeface="Trebuchet MS"/>
                <a:ea typeface="Trebuchet MS"/>
                <a:cs typeface="Trebuchet MS"/>
                <a:sym typeface="Trebuchet MS"/>
              </a:rPr>
              <a:t>Think of them as View, Save, and of course, Delete</a:t>
            </a:r>
          </a:p>
          <a:p>
            <a:pPr indent="-228600" lvl="0" marL="457200" rtl="0">
              <a:lnSpc>
                <a:spcPct val="115000"/>
              </a:lnSpc>
              <a:spcBef>
                <a:spcPts val="0"/>
              </a:spcBef>
              <a:buClr>
                <a:srgbClr val="FFFFFF"/>
              </a:buClr>
              <a:buFont typeface="Trebuchet MS"/>
              <a:buChar char="●"/>
            </a:pPr>
            <a:r>
              <a:rPr lang="en">
                <a:solidFill>
                  <a:srgbClr val="FFFFFF"/>
                </a:solidFill>
                <a:latin typeface="Trebuchet MS"/>
                <a:ea typeface="Trebuchet MS"/>
                <a:cs typeface="Trebuchet MS"/>
                <a:sym typeface="Trebuchet MS"/>
              </a:rPr>
              <a:t>All APIs allow GETs, some let you POST, and few allow you to Delete</a:t>
            </a:r>
          </a:p>
          <a:p>
            <a:pPr indent="-228600" lvl="1" marL="914400" rtl="0">
              <a:lnSpc>
                <a:spcPct val="115000"/>
              </a:lnSpc>
              <a:spcBef>
                <a:spcPts val="0"/>
              </a:spcBef>
              <a:buClr>
                <a:srgbClr val="FFFFFF"/>
              </a:buClr>
              <a:buFont typeface="Trebuchet MS"/>
              <a:buChar char="○"/>
            </a:pPr>
            <a:r>
              <a:rPr lang="en">
                <a:solidFill>
                  <a:srgbClr val="FFFFFF"/>
                </a:solidFill>
                <a:latin typeface="Trebuchet MS"/>
                <a:ea typeface="Trebuchet MS"/>
                <a:cs typeface="Trebuchet MS"/>
                <a:sym typeface="Trebuchet MS"/>
              </a:rPr>
              <a:t>ASpace does all three, but allows you to tailor permissions for each</a:t>
            </a:r>
          </a:p>
          <a:p>
            <a:pPr lvl="0" rtl="0">
              <a:lnSpc>
                <a:spcPct val="115000"/>
              </a:lnSpc>
              <a:spcBef>
                <a:spcPts val="0"/>
              </a:spcBef>
              <a:buNone/>
            </a:pPr>
            <a:r>
              <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